
<file path=[Content_Types].xml><?xml version="1.0" encoding="utf-8"?>
<Types xmlns="http://schemas.openxmlformats.org/package/2006/content-types">
  <Default Extension="png" ContentType="image/png"/>
  <Default Extension="svg" ContentType="image/svg+xml"/>
  <Default Extension="jpeg" ContentType="image/jpeg"/>
  <Default Extension="mov" ContentType="video/quicktime"/>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Lst>
  <p:sldIdLst>
    <p:sldId id="270" r:id="rId4"/>
    <p:sldId id="271" r:id="rId5"/>
    <p:sldId id="258" r:id="rId6"/>
    <p:sldId id="260" r:id="rId7"/>
    <p:sldId id="263" r:id="rId8"/>
    <p:sldId id="264" r:id="rId9"/>
    <p:sldId id="265" r:id="rId10"/>
    <p:sldId id="267" r:id="rId11"/>
    <p:sldId id="266" r:id="rId12"/>
    <p:sldId id="262" r:id="rId13"/>
    <p:sldId id="268" r:id="rId14"/>
    <p:sldId id="26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1" autoAdjust="0"/>
    <p:restoredTop sz="94719"/>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1931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61762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528655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105168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09904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8362368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2037768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642937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1783675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1123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2520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73220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0781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65035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2470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45298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2197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07164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31927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8455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xmlns="" id="{425B4DF7-35E2-5A9E-7FA1-4FDF3029F994}"/>
              </a:ext>
            </a:extLst>
          </p:cNvPr>
          <p:cNvGrpSpPr/>
          <p:nvPr userDrawn="1"/>
        </p:nvGrpSpPr>
        <p:grpSpPr>
          <a:xfrm rot="1024244">
            <a:off x="-3966760" y="1610440"/>
            <a:ext cx="9609921" cy="7498990"/>
            <a:chOff x="0" y="0"/>
            <a:chExt cx="1006515" cy="785422"/>
          </a:xfrm>
        </p:grpSpPr>
        <p:sp>
          <p:nvSpPr>
            <p:cNvPr id="7" name="Freeform 9">
              <a:extLst>
                <a:ext uri="{FF2B5EF4-FFF2-40B4-BE49-F238E27FC236}">
                  <a16:creationId xmlns:a16="http://schemas.microsoft.com/office/drawing/2014/main" xmlns="" id="{A16B8F33-5527-56A1-BD5C-4F65647B7151}"/>
                </a:ext>
              </a:extLst>
            </p:cNvPr>
            <p:cNvSpPr/>
            <p:nvPr/>
          </p:nvSpPr>
          <p:spPr>
            <a:xfrm>
              <a:off x="0" y="0"/>
              <a:ext cx="1006515" cy="785422"/>
            </a:xfrm>
            <a:custGeom>
              <a:avLst/>
              <a:gdLst/>
              <a:ahLst/>
              <a:cxnLst/>
              <a:rect l="l" t="t" r="r" b="b"/>
              <a:pathLst>
                <a:path w="1006515" h="785422">
                  <a:moveTo>
                    <a:pt x="503257" y="0"/>
                  </a:moveTo>
                  <a:lnTo>
                    <a:pt x="1006515" y="785422"/>
                  </a:lnTo>
                  <a:lnTo>
                    <a:pt x="0" y="785422"/>
                  </a:lnTo>
                  <a:lnTo>
                    <a:pt x="503257" y="0"/>
                  </a:lnTo>
                  <a:close/>
                </a:path>
              </a:pathLst>
            </a:custGeom>
            <a:solidFill>
              <a:srgbClr val="9FBDF1"/>
            </a:solidFill>
          </p:spPr>
          <p:txBody>
            <a:bodyPr/>
            <a:lstStyle/>
            <a:p>
              <a:endParaRPr lang="it-IT"/>
            </a:p>
          </p:txBody>
        </p:sp>
        <p:sp>
          <p:nvSpPr>
            <p:cNvPr id="8" name="TextBox 10">
              <a:extLst>
                <a:ext uri="{FF2B5EF4-FFF2-40B4-BE49-F238E27FC236}">
                  <a16:creationId xmlns:a16="http://schemas.microsoft.com/office/drawing/2014/main" xmlns="" id="{69631D50-E9D6-CCD1-818A-CCBCF62B1C64}"/>
                </a:ext>
              </a:extLst>
            </p:cNvPr>
            <p:cNvSpPr txBox="1"/>
            <p:nvPr/>
          </p:nvSpPr>
          <p:spPr>
            <a:xfrm>
              <a:off x="157268" y="164635"/>
              <a:ext cx="691979" cy="564685"/>
            </a:xfrm>
            <a:prstGeom prst="rect">
              <a:avLst/>
            </a:prstGeom>
          </p:spPr>
          <p:txBody>
            <a:bodyPr lIns="50800" tIns="50800" rIns="50800" bIns="50800" rtlCol="0" anchor="ctr"/>
            <a:lstStyle/>
            <a:p>
              <a:pPr algn="ctr">
                <a:lnSpc>
                  <a:spcPts val="4420"/>
                </a:lnSpc>
              </a:pPr>
              <a:endParaRPr/>
            </a:p>
          </p:txBody>
        </p:sp>
      </p:grpSp>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a16="http://schemas.microsoft.com/office/drawing/2014/main" xmlns=""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a16="http://schemas.microsoft.com/office/drawing/2014/main" xmlns=""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4364604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7680975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https://courses.lumenlearning.com/ivytech-collegealgebra/chapter/plotting-ordered-pairs-in-the-cartesian-coordinate-syste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752491" y="2094063"/>
            <a:ext cx="7293654"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a:t>
            </a:r>
            <a:r>
              <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10:</a:t>
            </a:r>
            <a: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CODING AND ROBOTICS TO IMPROVE MATH LEARNING </a:t>
            </a:r>
            <a:endPar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endParaRPr>
          </a:p>
          <a:p>
            <a:pPr algn="ctr">
              <a:spcAft>
                <a:spcPts val="600"/>
              </a:spcAft>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10.1: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Cartesian grid with Scratch</a:t>
            </a:r>
            <a:endPar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0937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59078716-1DBB-89EA-ADF8-FDBF3E451C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9CF20B0C-3E96-E8FE-151E-A9E4763D807F}"/>
              </a:ext>
            </a:extLst>
          </p:cNvPr>
          <p:cNvSpPr>
            <a:spLocks noGrp="1"/>
          </p:cNvSpPr>
          <p:nvPr>
            <p:ph type="title"/>
          </p:nvPr>
        </p:nvSpPr>
        <p:spPr>
          <a:xfrm>
            <a:off x="1386348" y="280220"/>
            <a:ext cx="8524568" cy="1061884"/>
          </a:xfrm>
        </p:spPr>
        <p:txBody>
          <a:bodyPr>
            <a:normAutofit/>
          </a:bodyPr>
          <a:lstStyle/>
          <a:p>
            <a:pPr algn="ctr"/>
            <a:r>
              <a:rPr lang="pl-PL" sz="4400" dirty="0"/>
              <a:t>Activity </a:t>
            </a:r>
            <a:r>
              <a:rPr lang="pl-PL" sz="4400" dirty="0" err="1"/>
              <a:t>Flow</a:t>
            </a:r>
            <a:endParaRPr lang="pl-PL" sz="4400" dirty="0"/>
          </a:p>
        </p:txBody>
      </p:sp>
      <p:sp>
        <p:nvSpPr>
          <p:cNvPr id="3" name="Symbol zastępczy zawartości 2">
            <a:extLst>
              <a:ext uri="{FF2B5EF4-FFF2-40B4-BE49-F238E27FC236}">
                <a16:creationId xmlns:a16="http://schemas.microsoft.com/office/drawing/2014/main" xmlns="" id="{C297D46B-ECBA-903F-4CA5-F83364069CD6}"/>
              </a:ext>
            </a:extLst>
          </p:cNvPr>
          <p:cNvSpPr>
            <a:spLocks noGrp="1"/>
          </p:cNvSpPr>
          <p:nvPr>
            <p:ph idx="1"/>
          </p:nvPr>
        </p:nvSpPr>
        <p:spPr>
          <a:xfrm>
            <a:off x="5346357" y="2141838"/>
            <a:ext cx="6009031" cy="3719212"/>
          </a:xfrm>
        </p:spPr>
        <p:txBody>
          <a:bodyP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rPr>
              <a:t>Learning </a:t>
            </a:r>
            <a:r>
              <a:rPr kumimoji="0" lang="pl-PL" sz="3200" b="1" i="0" u="none" strike="noStrike" kern="1200" cap="none" spc="0" normalizeH="0" baseline="0" noProof="0" dirty="0" err="1">
                <a:ln>
                  <a:noFill/>
                </a:ln>
                <a:solidFill>
                  <a:prstClr val="black"/>
                </a:solidFill>
                <a:effectLst/>
                <a:uLnTx/>
                <a:uFillTx/>
                <a:latin typeface="Aptos" panose="02110004020202020204"/>
                <a:ea typeface="+mn-ea"/>
                <a:cs typeface="+mn-cs"/>
              </a:rPr>
              <a:t>Outcome</a:t>
            </a:r>
            <a:r>
              <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endParaRPr>
          </a:p>
          <a:p>
            <a:r>
              <a:rPr lang="it-IT" b="0" i="0" u="none" strike="noStrike" dirty="0" err="1">
                <a:solidFill>
                  <a:srgbClr val="000000"/>
                </a:solidFill>
                <a:effectLst/>
              </a:rPr>
              <a:t>Understand</a:t>
            </a:r>
            <a:r>
              <a:rPr lang="it-IT" b="0" i="0" u="none" strike="noStrike" dirty="0">
                <a:solidFill>
                  <a:srgbClr val="000000"/>
                </a:solidFill>
                <a:effectLst/>
              </a:rPr>
              <a:t> the </a:t>
            </a:r>
            <a:r>
              <a:rPr lang="it-IT" b="0" i="0" u="none" strike="noStrike" dirty="0" err="1">
                <a:solidFill>
                  <a:srgbClr val="000000"/>
                </a:solidFill>
                <a:effectLst/>
              </a:rPr>
              <a:t>Cartesian</a:t>
            </a:r>
            <a:r>
              <a:rPr lang="it-IT" b="0" i="0" u="none" strike="noStrike" dirty="0">
                <a:solidFill>
                  <a:srgbClr val="000000"/>
                </a:solidFill>
                <a:effectLst/>
              </a:rPr>
              <a:t> coordinate system.</a:t>
            </a:r>
          </a:p>
          <a:p>
            <a:pPr algn="l">
              <a:buFont typeface="Arial" panose="020B0604020202020204" pitchFamily="34" charset="0"/>
              <a:buChar char="•"/>
            </a:pPr>
            <a:r>
              <a:rPr lang="it-IT" b="0" i="0" u="none" strike="noStrike" dirty="0">
                <a:solidFill>
                  <a:srgbClr val="000000"/>
                </a:solidFill>
                <a:effectLst/>
              </a:rPr>
              <a:t>Navigate the </a:t>
            </a:r>
            <a:r>
              <a:rPr lang="it-IT" b="0" i="0" u="none" strike="noStrike" dirty="0" err="1">
                <a:solidFill>
                  <a:srgbClr val="000000"/>
                </a:solidFill>
                <a:effectLst/>
              </a:rPr>
              <a:t>grid</a:t>
            </a:r>
            <a:r>
              <a:rPr lang="it-IT" b="0" i="0" u="none" strike="noStrike" dirty="0">
                <a:solidFill>
                  <a:srgbClr val="000000"/>
                </a:solidFill>
                <a:effectLst/>
              </a:rPr>
              <a:t> </a:t>
            </a:r>
            <a:r>
              <a:rPr lang="it-IT" b="0" i="0" u="none" strike="noStrike" dirty="0" err="1">
                <a:solidFill>
                  <a:srgbClr val="000000"/>
                </a:solidFill>
                <a:effectLst/>
              </a:rPr>
              <a:t>using</a:t>
            </a:r>
            <a:r>
              <a:rPr lang="it-IT" b="0" i="0" u="none" strike="noStrike" dirty="0">
                <a:solidFill>
                  <a:srgbClr val="000000"/>
                </a:solidFill>
                <a:effectLst/>
              </a:rPr>
              <a:t> x and y </a:t>
            </a:r>
            <a:r>
              <a:rPr lang="it-IT" b="0" i="0" u="none" strike="noStrike" dirty="0" err="1">
                <a:solidFill>
                  <a:srgbClr val="000000"/>
                </a:solidFill>
                <a:effectLst/>
              </a:rPr>
              <a:t>coordinates</a:t>
            </a:r>
            <a:r>
              <a:rPr lang="it-IT" b="0" i="0" u="none" strike="noStrike" dirty="0">
                <a:solidFill>
                  <a:srgbClr val="000000"/>
                </a:solidFill>
                <a:effectLst/>
              </a:rPr>
              <a:t>.</a:t>
            </a:r>
          </a:p>
          <a:p>
            <a:pPr algn="l">
              <a:buFont typeface="Arial" panose="020B0604020202020204" pitchFamily="34" charset="0"/>
              <a:buChar char="•"/>
            </a:pPr>
            <a:r>
              <a:rPr lang="it-IT" b="0" i="0" u="none" strike="noStrike" dirty="0" err="1">
                <a:solidFill>
                  <a:srgbClr val="000000"/>
                </a:solidFill>
                <a:effectLst/>
              </a:rPr>
              <a:t>Apply</a:t>
            </a:r>
            <a:r>
              <a:rPr lang="it-IT" b="0" i="0" u="none" strike="noStrike" dirty="0">
                <a:solidFill>
                  <a:srgbClr val="000000"/>
                </a:solidFill>
                <a:effectLst/>
              </a:rPr>
              <a:t> </a:t>
            </a:r>
            <a:r>
              <a:rPr lang="it-IT" b="0" i="0" u="none" strike="noStrike" dirty="0" err="1">
                <a:solidFill>
                  <a:srgbClr val="000000"/>
                </a:solidFill>
                <a:effectLst/>
              </a:rPr>
              <a:t>mathematical</a:t>
            </a:r>
            <a:r>
              <a:rPr lang="it-IT" b="0" i="0" u="none" strike="noStrike" dirty="0">
                <a:solidFill>
                  <a:srgbClr val="000000"/>
                </a:solidFill>
                <a:effectLst/>
              </a:rPr>
              <a:t> concepts in a visual and interactive </a:t>
            </a:r>
            <a:r>
              <a:rPr lang="it-IT" b="0" i="0" u="none" strike="noStrike" dirty="0" err="1">
                <a:solidFill>
                  <a:srgbClr val="000000"/>
                </a:solidFill>
                <a:effectLst/>
              </a:rPr>
              <a:t>environment</a:t>
            </a:r>
            <a:r>
              <a:rPr lang="it-IT" b="0" i="0" u="none" strike="noStrike" dirty="0">
                <a:solidFill>
                  <a:srgbClr val="000000"/>
                </a:solidFill>
                <a:effectLst/>
              </a:rPr>
              <a:t>.</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C971C0B0-4BBF-D910-BB6D-1251B0D1990D}"/>
              </a:ext>
            </a:extLst>
          </p:cNvPr>
          <p:cNvPicPr>
            <a:picLocks noChangeAspect="1"/>
          </p:cNvPicPr>
          <p:nvPr/>
        </p:nvPicPr>
        <p:blipFill>
          <a:blip r:embed="rId2"/>
          <a:stretch>
            <a:fillRect/>
          </a:stretch>
        </p:blipFill>
        <p:spPr>
          <a:xfrm>
            <a:off x="0" y="6259120"/>
            <a:ext cx="2684206" cy="598880"/>
          </a:xfrm>
          <a:prstGeom prst="rect">
            <a:avLst/>
          </a:prstGeom>
        </p:spPr>
      </p:pic>
      <p:pic>
        <p:nvPicPr>
          <p:cNvPr id="2050" name="Picture 2" descr="Free movie video film illustration">
            <a:extLst>
              <a:ext uri="{FF2B5EF4-FFF2-40B4-BE49-F238E27FC236}">
                <a16:creationId xmlns:a16="http://schemas.microsoft.com/office/drawing/2014/main" xmlns="" id="{03659762-4F94-901E-756A-072101DB4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48" y="1913152"/>
            <a:ext cx="3229747" cy="3336324"/>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3018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865912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3537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783585"/>
            <a:ext cx="9144000" cy="1570923"/>
          </a:xfrm>
        </p:spPr>
        <p:txBody>
          <a:bodyPr>
            <a:noAutofit/>
          </a:bodyPr>
          <a:lstStyle/>
          <a:p>
            <a:r>
              <a:rPr lang="en-US" sz="4800" dirty="0"/>
              <a:t>MODULE 10:</a:t>
            </a:r>
            <a:br>
              <a:rPr lang="en-US" sz="4800" dirty="0"/>
            </a:br>
            <a:r>
              <a:rPr lang="en-US" sz="4800" dirty="0"/>
              <a:t>CODING AND ROBOTICS TO IMPROVE MATH LEARNING </a:t>
            </a:r>
            <a:endParaRPr lang="en-US" sz="48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575304"/>
            <a:ext cx="9144000" cy="1231046"/>
          </a:xfrm>
        </p:spPr>
        <p:txBody>
          <a:bodyPr>
            <a:normAutofit/>
          </a:bodyPr>
          <a:lstStyle/>
          <a:p>
            <a:r>
              <a:rPr lang="en-US" sz="4000" dirty="0"/>
              <a:t>Lesson 10.1: Cartesian grid with Scratch</a:t>
            </a:r>
          </a:p>
        </p:txBody>
      </p:sp>
      <p:sp>
        <p:nvSpPr>
          <p:cNvPr id="4" name="Prostokąt 3"/>
          <p:cNvSpPr/>
          <p:nvPr/>
        </p:nvSpPr>
        <p:spPr>
          <a:xfrm>
            <a:off x="4953269" y="502714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Immagine 3">
            <a:extLst>
              <a:ext uri="{FF2B5EF4-FFF2-40B4-BE49-F238E27FC236}">
                <a16:creationId xmlns:a16="http://schemas.microsoft.com/office/drawing/2014/main" xmlns="" id="{037BFB7B-7453-CF8C-147C-2D862C5F82D7}"/>
              </a:ext>
            </a:extLst>
          </p:cNvPr>
          <p:cNvPicPr>
            <a:picLocks noChangeAspect="1"/>
          </p:cNvPicPr>
          <p:nvPr/>
        </p:nvPicPr>
        <p:blipFill>
          <a:blip r:embed="rId3"/>
          <a:stretch>
            <a:fillRect/>
          </a:stretch>
        </p:blipFill>
        <p:spPr>
          <a:xfrm>
            <a:off x="7140841" y="4806350"/>
            <a:ext cx="1840905" cy="824286"/>
          </a:xfrm>
          <a:prstGeom prst="rect">
            <a:avLst/>
          </a:prstGeom>
        </p:spPr>
      </p:pic>
    </p:spTree>
    <p:extLst>
      <p:ext uri="{BB962C8B-B14F-4D97-AF65-F5344CB8AC3E}">
        <p14:creationId xmlns:p14="http://schemas.microsoft.com/office/powerpoint/2010/main" val="1483251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it-IT" sz="2800" b="0" i="0" u="none" strike="noStrike" dirty="0" err="1">
                <a:solidFill>
                  <a:srgbClr val="000000"/>
                </a:solidFill>
                <a:effectLst/>
                <a:latin typeface="-webkit-standard"/>
              </a:rPr>
              <a:t>Cartesian</a:t>
            </a:r>
            <a:r>
              <a:rPr lang="it-IT" sz="2800" b="0" i="0" u="none" strike="noStrike" dirty="0">
                <a:solidFill>
                  <a:srgbClr val="000000"/>
                </a:solidFill>
                <a:effectLst/>
                <a:latin typeface="-webkit-standard"/>
              </a:rPr>
              <a:t> </a:t>
            </a:r>
            <a:r>
              <a:rPr lang="it-IT" sz="2800" b="0" i="0" u="none" strike="noStrike" dirty="0" err="1">
                <a:solidFill>
                  <a:srgbClr val="000000"/>
                </a:solidFill>
                <a:effectLst/>
                <a:latin typeface="-webkit-standard"/>
              </a:rPr>
              <a:t>Grid</a:t>
            </a:r>
            <a:r>
              <a:rPr lang="it-IT" sz="2800" b="0" i="0" u="none" strike="noStrike" dirty="0">
                <a:solidFill>
                  <a:srgbClr val="000000"/>
                </a:solidFill>
                <a:effectLst/>
                <a:latin typeface="-webkit-standard"/>
              </a:rPr>
              <a:t> with Scratch</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12268" y="1890312"/>
            <a:ext cx="5259388" cy="3811588"/>
          </a:xfrm>
        </p:spPr>
        <p:txBody>
          <a:bodyPr>
            <a:normAutofit fontScale="92500" lnSpcReduction="20000"/>
          </a:bodyPr>
          <a:lstStyle/>
          <a:p>
            <a:r>
              <a:rPr lang="en-US" dirty="0"/>
              <a:t>Scratch, with its visual and interactive interface, is an excellent tool for teaching the Cartesian grid and its principles. Here's a step-by-step guide to create an engaging lesson</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8" name="AutoShape 2" descr="A classroom activity using Blue-Bot and mTiny robots to teach right and left directions to children with colored bracelets. Image shows children wearing red bracelets on their right wrists and blue bracelets on their left wrists, programming a Blue-Bot on a colorful grid playmat with landmarks like toy houses and trees. Another group is working with mTiny, placing colored arrows (red for right, blue for left) on a similar mat. The setting is a lively, bright classroom with young learners actively participating and a teacher guiding the activity.">
            <a:extLst>
              <a:ext uri="{FF2B5EF4-FFF2-40B4-BE49-F238E27FC236}">
                <a16:creationId xmlns:a16="http://schemas.microsoft.com/office/drawing/2014/main" xmlns="" id="{BF3B75AF-CE6A-ADFD-0A51-88E007847BF9}"/>
              </a:ext>
            </a:extLst>
          </p:cNvPr>
          <p:cNvSpPr>
            <a:spLocks noChangeAspect="1" noChangeArrowheads="1"/>
          </p:cNvSpPr>
          <p:nvPr/>
        </p:nvSpPr>
        <p:spPr bwMode="auto">
          <a:xfrm>
            <a:off x="5871656" y="3204656"/>
            <a:ext cx="3653344" cy="3653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511277" y="2118588"/>
            <a:ext cx="7214740" cy="3811588"/>
          </a:xfrm>
        </p:spPr>
        <p:txBody>
          <a:bodyPr>
            <a:normAutofit fontScale="40000" lnSpcReduction="20000"/>
          </a:bodyPr>
          <a:lstStyle/>
          <a:p>
            <a:pPr marL="0" indent="0">
              <a:buNone/>
            </a:pPr>
            <a:r>
              <a:rPr lang="pl-PL" b="1" dirty="0" err="1"/>
              <a:t>Preparation</a:t>
            </a:r>
            <a:endParaRPr lang="pl-PL" b="1" dirty="0"/>
          </a:p>
          <a:p>
            <a:pPr marL="0" indent="0">
              <a:buNone/>
            </a:pPr>
            <a:r>
              <a:rPr lang="pl-PL" b="1" dirty="0" err="1"/>
              <a:t>Scratch</a:t>
            </a:r>
            <a:r>
              <a:rPr lang="pl-PL" b="1" dirty="0"/>
              <a:t> Interface Basics:</a:t>
            </a:r>
          </a:p>
          <a:p>
            <a:pPr marL="0" indent="0">
              <a:buNone/>
            </a:pPr>
            <a:r>
              <a:rPr lang="pl-PL" dirty="0"/>
              <a:t>Open </a:t>
            </a:r>
            <a:r>
              <a:rPr lang="pl-PL" dirty="0" err="1"/>
              <a:t>Scratch</a:t>
            </a:r>
            <a:r>
              <a:rPr lang="pl-PL" dirty="0"/>
              <a:t> and </a:t>
            </a:r>
            <a:r>
              <a:rPr lang="pl-PL" dirty="0" err="1"/>
              <a:t>introduce</a:t>
            </a:r>
            <a:r>
              <a:rPr lang="pl-PL" dirty="0"/>
              <a:t> the </a:t>
            </a:r>
            <a:r>
              <a:rPr lang="pl-PL" dirty="0" err="1"/>
              <a:t>stage</a:t>
            </a:r>
            <a:r>
              <a:rPr lang="pl-PL" dirty="0"/>
              <a:t> as a </a:t>
            </a:r>
            <a:r>
              <a:rPr lang="pl-PL" dirty="0" err="1"/>
              <a:t>coordinate</a:t>
            </a:r>
            <a:r>
              <a:rPr lang="pl-PL" dirty="0"/>
              <a:t> </a:t>
            </a:r>
            <a:r>
              <a:rPr lang="pl-PL" dirty="0" err="1"/>
              <a:t>plane</a:t>
            </a:r>
            <a:r>
              <a:rPr lang="pl-PL" dirty="0"/>
              <a:t>.</a:t>
            </a:r>
          </a:p>
          <a:p>
            <a:pPr marL="0" indent="0">
              <a:buNone/>
            </a:pPr>
            <a:r>
              <a:rPr lang="pl-PL" dirty="0" err="1"/>
              <a:t>Explain</a:t>
            </a:r>
            <a:r>
              <a:rPr lang="pl-PL" dirty="0"/>
              <a:t> </a:t>
            </a:r>
            <a:r>
              <a:rPr lang="pl-PL" dirty="0" err="1"/>
              <a:t>that</a:t>
            </a:r>
            <a:r>
              <a:rPr lang="pl-PL" dirty="0"/>
              <a:t> the </a:t>
            </a:r>
            <a:r>
              <a:rPr lang="pl-PL" dirty="0" err="1"/>
              <a:t>center</a:t>
            </a:r>
            <a:r>
              <a:rPr lang="pl-PL" dirty="0"/>
              <a:t> of the </a:t>
            </a:r>
            <a:r>
              <a:rPr lang="pl-PL" dirty="0" err="1"/>
              <a:t>stage</a:t>
            </a:r>
            <a:r>
              <a:rPr lang="pl-PL" dirty="0"/>
              <a:t> </a:t>
            </a:r>
            <a:r>
              <a:rPr lang="pl-PL" dirty="0" err="1"/>
              <a:t>is</a:t>
            </a:r>
            <a:r>
              <a:rPr lang="pl-PL" dirty="0"/>
              <a:t> (0,0), the </a:t>
            </a:r>
            <a:r>
              <a:rPr lang="pl-PL" dirty="0" err="1"/>
              <a:t>origin</a:t>
            </a:r>
            <a:r>
              <a:rPr lang="pl-PL" dirty="0"/>
              <a:t>.</a:t>
            </a:r>
          </a:p>
          <a:p>
            <a:pPr marL="0" indent="0">
              <a:buNone/>
            </a:pPr>
            <a:r>
              <a:rPr lang="pl-PL" dirty="0"/>
              <a:t>x-</a:t>
            </a:r>
            <a:r>
              <a:rPr lang="pl-PL" dirty="0" err="1"/>
              <a:t>axis</a:t>
            </a:r>
            <a:r>
              <a:rPr lang="pl-PL" dirty="0"/>
              <a:t>: </a:t>
            </a:r>
            <a:r>
              <a:rPr lang="pl-PL" dirty="0" err="1"/>
              <a:t>Horizontal</a:t>
            </a:r>
            <a:r>
              <a:rPr lang="pl-PL" dirty="0"/>
              <a:t> </a:t>
            </a:r>
            <a:r>
              <a:rPr lang="pl-PL" dirty="0" err="1"/>
              <a:t>direction</a:t>
            </a:r>
            <a:r>
              <a:rPr lang="pl-PL" dirty="0"/>
              <a:t> (</a:t>
            </a:r>
            <a:r>
              <a:rPr lang="pl-PL" dirty="0" err="1"/>
              <a:t>left</a:t>
            </a:r>
            <a:r>
              <a:rPr lang="pl-PL" dirty="0"/>
              <a:t> </a:t>
            </a:r>
            <a:r>
              <a:rPr lang="pl-PL" dirty="0" err="1"/>
              <a:t>is</a:t>
            </a:r>
            <a:r>
              <a:rPr lang="pl-PL" dirty="0"/>
              <a:t> </a:t>
            </a:r>
            <a:r>
              <a:rPr lang="pl-PL" dirty="0" err="1"/>
              <a:t>negative</a:t>
            </a:r>
            <a:r>
              <a:rPr lang="pl-PL" dirty="0"/>
              <a:t>, </a:t>
            </a:r>
            <a:r>
              <a:rPr lang="pl-PL" dirty="0" err="1"/>
              <a:t>right</a:t>
            </a:r>
            <a:r>
              <a:rPr lang="pl-PL" dirty="0"/>
              <a:t> </a:t>
            </a:r>
            <a:r>
              <a:rPr lang="pl-PL" dirty="0" err="1"/>
              <a:t>is</a:t>
            </a:r>
            <a:r>
              <a:rPr lang="pl-PL" dirty="0"/>
              <a:t> </a:t>
            </a:r>
            <a:r>
              <a:rPr lang="pl-PL" dirty="0" err="1"/>
              <a:t>positive</a:t>
            </a:r>
            <a:r>
              <a:rPr lang="pl-PL" dirty="0"/>
              <a:t>).</a:t>
            </a:r>
          </a:p>
          <a:p>
            <a:pPr marL="0" indent="0">
              <a:buNone/>
            </a:pPr>
            <a:r>
              <a:rPr lang="pl-PL" dirty="0"/>
              <a:t>y-</a:t>
            </a:r>
            <a:r>
              <a:rPr lang="pl-PL" dirty="0" err="1"/>
              <a:t>axis</a:t>
            </a:r>
            <a:r>
              <a:rPr lang="pl-PL" dirty="0"/>
              <a:t>: </a:t>
            </a:r>
            <a:r>
              <a:rPr lang="pl-PL" dirty="0" err="1"/>
              <a:t>Vertical</a:t>
            </a:r>
            <a:r>
              <a:rPr lang="pl-PL" dirty="0"/>
              <a:t> </a:t>
            </a:r>
            <a:r>
              <a:rPr lang="pl-PL" dirty="0" err="1"/>
              <a:t>direction</a:t>
            </a:r>
            <a:r>
              <a:rPr lang="pl-PL" dirty="0"/>
              <a:t> (down </a:t>
            </a:r>
            <a:r>
              <a:rPr lang="pl-PL" dirty="0" err="1"/>
              <a:t>is</a:t>
            </a:r>
            <a:r>
              <a:rPr lang="pl-PL" dirty="0"/>
              <a:t> </a:t>
            </a:r>
            <a:r>
              <a:rPr lang="pl-PL" dirty="0" err="1"/>
              <a:t>negative</a:t>
            </a:r>
            <a:r>
              <a:rPr lang="pl-PL" dirty="0"/>
              <a:t>, </a:t>
            </a:r>
            <a:r>
              <a:rPr lang="pl-PL" dirty="0" err="1"/>
              <a:t>up</a:t>
            </a:r>
            <a:r>
              <a:rPr lang="pl-PL" dirty="0"/>
              <a:t> </a:t>
            </a:r>
            <a:r>
              <a:rPr lang="pl-PL" dirty="0" err="1"/>
              <a:t>is</a:t>
            </a:r>
            <a:r>
              <a:rPr lang="pl-PL" dirty="0"/>
              <a:t> </a:t>
            </a:r>
            <a:r>
              <a:rPr lang="pl-PL" dirty="0" err="1"/>
              <a:t>positive</a:t>
            </a:r>
            <a:r>
              <a:rPr lang="pl-PL" dirty="0"/>
              <a:t>).</a:t>
            </a:r>
          </a:p>
          <a:p>
            <a:pPr marL="0" indent="0">
              <a:buNone/>
            </a:pPr>
            <a:r>
              <a:rPr lang="pl-PL" dirty="0"/>
              <a:t>Point out the </a:t>
            </a:r>
            <a:r>
              <a:rPr lang="pl-PL" dirty="0" err="1"/>
              <a:t>edges</a:t>
            </a:r>
            <a:r>
              <a:rPr lang="pl-PL" dirty="0"/>
              <a:t> of the </a:t>
            </a:r>
            <a:r>
              <a:rPr lang="pl-PL" dirty="0" err="1"/>
              <a:t>stage</a:t>
            </a:r>
            <a:r>
              <a:rPr lang="pl-PL" dirty="0"/>
              <a:t>:</a:t>
            </a:r>
          </a:p>
          <a:p>
            <a:pPr marL="0" indent="0">
              <a:buNone/>
            </a:pPr>
            <a:r>
              <a:rPr lang="pl-PL" dirty="0" err="1"/>
              <a:t>Left</a:t>
            </a:r>
            <a:r>
              <a:rPr lang="pl-PL" dirty="0"/>
              <a:t>: x = -240, Right: x = 240</a:t>
            </a:r>
          </a:p>
          <a:p>
            <a:pPr marL="0" indent="0">
              <a:buNone/>
            </a:pPr>
            <a:r>
              <a:rPr lang="pl-PL" dirty="0"/>
              <a:t>Top: y = 180, </a:t>
            </a:r>
            <a:r>
              <a:rPr lang="pl-PL" dirty="0" err="1"/>
              <a:t>Bottom</a:t>
            </a:r>
            <a:r>
              <a:rPr lang="pl-PL" dirty="0"/>
              <a:t>: y = -180</a:t>
            </a:r>
          </a:p>
          <a:p>
            <a:pPr marL="0" indent="0">
              <a:buNone/>
            </a:pPr>
            <a:r>
              <a:rPr lang="pl-PL" dirty="0"/>
              <a:t>Visual Aids:</a:t>
            </a:r>
          </a:p>
          <a:p>
            <a:pPr marL="0" indent="0">
              <a:buNone/>
            </a:pPr>
            <a:r>
              <a:rPr lang="pl-PL" dirty="0" err="1"/>
              <a:t>Add</a:t>
            </a:r>
            <a:r>
              <a:rPr lang="pl-PL" dirty="0"/>
              <a:t> a </a:t>
            </a:r>
            <a:r>
              <a:rPr lang="pl-PL" dirty="0" err="1"/>
              <a:t>background</a:t>
            </a:r>
            <a:r>
              <a:rPr lang="pl-PL" dirty="0"/>
              <a:t> with a </a:t>
            </a:r>
            <a:r>
              <a:rPr lang="pl-PL" dirty="0" err="1"/>
              <a:t>visible</a:t>
            </a:r>
            <a:r>
              <a:rPr lang="pl-PL" dirty="0"/>
              <a:t> </a:t>
            </a:r>
            <a:r>
              <a:rPr lang="pl-PL" dirty="0" err="1"/>
              <a:t>Cartesian</a:t>
            </a:r>
            <a:r>
              <a:rPr lang="pl-PL" dirty="0"/>
              <a:t> </a:t>
            </a:r>
            <a:r>
              <a:rPr lang="pl-PL" dirty="0" err="1"/>
              <a:t>grid</a:t>
            </a:r>
            <a:r>
              <a:rPr lang="pl-PL" dirty="0"/>
              <a:t> (</a:t>
            </a:r>
            <a:r>
              <a:rPr lang="pl-PL" dirty="0" err="1"/>
              <a:t>available</a:t>
            </a:r>
            <a:r>
              <a:rPr lang="pl-PL" dirty="0"/>
              <a:t> in </a:t>
            </a:r>
            <a:r>
              <a:rPr lang="pl-PL" dirty="0" err="1"/>
              <a:t>Scratch</a:t>
            </a:r>
            <a:r>
              <a:rPr lang="pl-PL" dirty="0"/>
              <a:t> </a:t>
            </a:r>
            <a:r>
              <a:rPr lang="pl-PL" dirty="0" err="1"/>
              <a:t>or</a:t>
            </a:r>
            <a:r>
              <a:rPr lang="pl-PL" dirty="0"/>
              <a:t> </a:t>
            </a:r>
            <a:r>
              <a:rPr lang="pl-PL" dirty="0" err="1"/>
              <a:t>custom</a:t>
            </a:r>
            <a:r>
              <a:rPr lang="pl-PL" dirty="0"/>
              <a:t> </a:t>
            </a:r>
            <a:r>
              <a:rPr lang="pl-PL" dirty="0" err="1"/>
              <a:t>uploaded</a:t>
            </a:r>
            <a:r>
              <a:rPr lang="pl-PL" dirty="0"/>
              <a:t>).</a:t>
            </a:r>
          </a:p>
          <a:p>
            <a:pPr marL="0" indent="0">
              <a:buNone/>
            </a:pPr>
            <a:r>
              <a:rPr lang="pl-PL" dirty="0" err="1"/>
              <a:t>Use</a:t>
            </a:r>
            <a:r>
              <a:rPr lang="pl-PL" dirty="0"/>
              <a:t> a </a:t>
            </a:r>
            <a:r>
              <a:rPr lang="pl-PL" dirty="0" err="1"/>
              <a:t>sprite</a:t>
            </a:r>
            <a:r>
              <a:rPr lang="pl-PL" dirty="0"/>
              <a:t> (</a:t>
            </a:r>
            <a:r>
              <a:rPr lang="pl-PL" dirty="0" err="1"/>
              <a:t>e.g</a:t>
            </a:r>
            <a:r>
              <a:rPr lang="pl-PL" dirty="0"/>
              <a:t>., a </a:t>
            </a:r>
            <a:r>
              <a:rPr lang="pl-PL" dirty="0" err="1"/>
              <a:t>character</a:t>
            </a:r>
            <a:r>
              <a:rPr lang="pl-PL" dirty="0"/>
              <a:t> </a:t>
            </a:r>
            <a:r>
              <a:rPr lang="pl-PL" dirty="0" err="1"/>
              <a:t>or</a:t>
            </a:r>
            <a:r>
              <a:rPr lang="pl-PL" dirty="0"/>
              <a:t> </a:t>
            </a:r>
            <a:r>
              <a:rPr lang="pl-PL" dirty="0" err="1"/>
              <a:t>arrow</a:t>
            </a:r>
            <a:r>
              <a:rPr lang="pl-PL" dirty="0"/>
              <a:t>) to </a:t>
            </a:r>
            <a:r>
              <a:rPr lang="pl-PL" dirty="0" err="1"/>
              <a:t>navigate</a:t>
            </a:r>
            <a:r>
              <a:rPr lang="pl-PL" dirty="0"/>
              <a:t> the </a:t>
            </a:r>
            <a:r>
              <a:rPr lang="pl-PL" dirty="0" err="1"/>
              <a:t>grid</a:t>
            </a:r>
            <a:r>
              <a:rPr lang="pl-PL" dirty="0"/>
              <a:t>.</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29" name="Immagine 28" descr="Immagine che contiene diagramma, linea, testo&#10;&#10;Descrizione generata automaticamente">
            <a:extLst>
              <a:ext uri="{FF2B5EF4-FFF2-40B4-BE49-F238E27FC236}">
                <a16:creationId xmlns:a16="http://schemas.microsoft.com/office/drawing/2014/main" xmlns="" id="{A9839A16-4B74-D3C5-8810-7E3DA1565D12}"/>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906060" y="2417336"/>
            <a:ext cx="2959100" cy="2692400"/>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83263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284AE34C-4DEA-4AEE-6D7D-B1BA1857183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0F29ADF5-8CF1-5EBE-3369-896D6895E39E}"/>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a16="http://schemas.microsoft.com/office/drawing/2014/main" xmlns="" id="{8C8FA033-800F-1267-9808-DD612BBE8D7A}"/>
              </a:ext>
            </a:extLst>
          </p:cNvPr>
          <p:cNvSpPr>
            <a:spLocks noGrp="1"/>
          </p:cNvSpPr>
          <p:nvPr>
            <p:ph idx="1"/>
          </p:nvPr>
        </p:nvSpPr>
        <p:spPr>
          <a:xfrm>
            <a:off x="511277" y="2118588"/>
            <a:ext cx="7214740" cy="3811588"/>
          </a:xfrm>
        </p:spPr>
        <p:txBody>
          <a:bodyPr>
            <a:normAutofit fontScale="55000" lnSpcReduction="20000"/>
          </a:bodyPr>
          <a:lstStyle/>
          <a:p>
            <a:pPr algn="l"/>
            <a:r>
              <a:rPr lang="it-IT" b="1" i="0" u="none" strike="noStrike" dirty="0" err="1">
                <a:solidFill>
                  <a:srgbClr val="000000"/>
                </a:solidFill>
                <a:effectLst/>
              </a:rPr>
              <a:t>Objective</a:t>
            </a:r>
            <a:r>
              <a:rPr lang="it-IT" b="1" i="0" u="none" strike="noStrike" dirty="0">
                <a:solidFill>
                  <a:srgbClr val="000000"/>
                </a:solidFill>
                <a:effectLst/>
              </a:rPr>
              <a:t>:</a:t>
            </a:r>
            <a:r>
              <a:rPr lang="it-IT" b="0" i="0" u="none" strike="noStrike" dirty="0">
                <a:solidFill>
                  <a:srgbClr val="000000"/>
                </a:solidFill>
                <a:effectLst/>
              </a:rPr>
              <a:t> </a:t>
            </a:r>
            <a:r>
              <a:rPr lang="it-IT" b="0" i="0" u="none" strike="noStrike" dirty="0" err="1">
                <a:solidFill>
                  <a:srgbClr val="000000"/>
                </a:solidFill>
                <a:effectLst/>
              </a:rPr>
              <a:t>Teach</a:t>
            </a:r>
            <a:r>
              <a:rPr lang="it-IT" b="0" i="0" u="none" strike="noStrike" dirty="0">
                <a:solidFill>
                  <a:srgbClr val="000000"/>
                </a:solidFill>
                <a:effectLst/>
              </a:rPr>
              <a:t> </a:t>
            </a:r>
            <a:r>
              <a:rPr lang="it-IT" b="0" i="0" u="none" strike="noStrike" dirty="0" err="1">
                <a:solidFill>
                  <a:srgbClr val="000000"/>
                </a:solidFill>
                <a:effectLst/>
              </a:rPr>
              <a:t>students</a:t>
            </a:r>
            <a:r>
              <a:rPr lang="it-IT" b="0" i="0" u="none" strike="noStrike" dirty="0">
                <a:solidFill>
                  <a:srgbClr val="000000"/>
                </a:solidFill>
                <a:effectLst/>
              </a:rPr>
              <a:t> </a:t>
            </a:r>
            <a:r>
              <a:rPr lang="it-IT" b="0" i="0" u="none" strike="noStrike" dirty="0" err="1">
                <a:solidFill>
                  <a:srgbClr val="000000"/>
                </a:solidFill>
                <a:effectLst/>
              </a:rPr>
              <a:t>how</a:t>
            </a:r>
            <a:r>
              <a:rPr lang="it-IT" b="0" i="0" u="none" strike="noStrike" dirty="0">
                <a:solidFill>
                  <a:srgbClr val="000000"/>
                </a:solidFill>
                <a:effectLst/>
              </a:rPr>
              <a:t> to </a:t>
            </a:r>
            <a:r>
              <a:rPr lang="it-IT" b="0" i="0" u="none" strike="noStrike" dirty="0" err="1">
                <a:solidFill>
                  <a:srgbClr val="000000"/>
                </a:solidFill>
                <a:effectLst/>
              </a:rPr>
              <a:t>identify</a:t>
            </a:r>
            <a:r>
              <a:rPr lang="it-IT" b="0" i="0" u="none" strike="noStrike" dirty="0">
                <a:solidFill>
                  <a:srgbClr val="000000"/>
                </a:solidFill>
                <a:effectLst/>
              </a:rPr>
              <a:t> and use </a:t>
            </a:r>
            <a:r>
              <a:rPr lang="it-IT" b="0" i="0" u="none" strike="noStrike" dirty="0" err="1">
                <a:solidFill>
                  <a:srgbClr val="000000"/>
                </a:solidFill>
                <a:effectLst/>
              </a:rPr>
              <a:t>coordinates</a:t>
            </a:r>
            <a:r>
              <a:rPr lang="it-IT" b="0" i="0" u="none" strike="noStrike" dirty="0">
                <a:solidFill>
                  <a:srgbClr val="000000"/>
                </a:solidFill>
                <a:effectLst/>
              </a:rPr>
              <a:t>.</a:t>
            </a:r>
          </a:p>
          <a:p>
            <a:pPr algn="l">
              <a:buFont typeface="+mj-lt"/>
              <a:buAutoNum type="arabicPeriod"/>
            </a:pPr>
            <a:r>
              <a:rPr lang="it-IT" b="1" i="0" u="none" strike="noStrike" dirty="0" err="1">
                <a:solidFill>
                  <a:srgbClr val="000000"/>
                </a:solidFill>
                <a:effectLst/>
              </a:rPr>
              <a:t>Initial</a:t>
            </a:r>
            <a:r>
              <a:rPr lang="it-IT" b="1" i="0" u="none" strike="noStrike" dirty="0">
                <a:solidFill>
                  <a:srgbClr val="000000"/>
                </a:solidFill>
                <a:effectLst/>
              </a:rPr>
              <a:t> Setup:</a:t>
            </a:r>
            <a:endParaRPr lang="it-IT" b="0" i="0" u="none" strike="noStrike" dirty="0">
              <a:solidFill>
                <a:srgbClr val="000000"/>
              </a:solidFill>
              <a:effectLst/>
            </a:endParaRPr>
          </a:p>
          <a:p>
            <a:pPr marL="742950" lvl="1" indent="-285750" algn="l">
              <a:buFont typeface="+mj-lt"/>
              <a:buAutoNum type="arabicPeriod"/>
            </a:pPr>
            <a:r>
              <a:rPr lang="it-IT" b="0" i="0" u="none" strike="noStrike" dirty="0" err="1">
                <a:solidFill>
                  <a:srgbClr val="000000"/>
                </a:solidFill>
                <a:effectLst/>
              </a:rPr>
              <a:t>Add</a:t>
            </a:r>
            <a:r>
              <a:rPr lang="it-IT" b="0" i="0" u="none" strike="noStrike" dirty="0">
                <a:solidFill>
                  <a:srgbClr val="000000"/>
                </a:solidFill>
                <a:effectLst/>
              </a:rPr>
              <a:t> a </a:t>
            </a:r>
            <a:r>
              <a:rPr lang="it-IT" b="0" i="0" u="none" strike="noStrike" dirty="0" err="1">
                <a:solidFill>
                  <a:srgbClr val="000000"/>
                </a:solidFill>
                <a:effectLst/>
              </a:rPr>
              <a:t>sprite</a:t>
            </a:r>
            <a:r>
              <a:rPr lang="it-IT" b="0" i="0" u="none" strike="noStrike" dirty="0">
                <a:solidFill>
                  <a:srgbClr val="000000"/>
                </a:solidFill>
                <a:effectLst/>
              </a:rPr>
              <a:t> to the stage.</a:t>
            </a:r>
          </a:p>
          <a:p>
            <a:pPr marL="742950" lvl="1" indent="-285750" algn="l">
              <a:buFont typeface="+mj-lt"/>
              <a:buAutoNum type="arabicPeriod"/>
            </a:pPr>
            <a:r>
              <a:rPr lang="it-IT" b="0" i="0" u="none" strike="noStrike" dirty="0">
                <a:solidFill>
                  <a:srgbClr val="000000"/>
                </a:solidFill>
                <a:effectLst/>
              </a:rPr>
              <a:t>Create a </a:t>
            </a:r>
            <a:r>
              <a:rPr lang="it-IT" b="0" i="0" u="none" strike="noStrike" dirty="0" err="1">
                <a:solidFill>
                  <a:srgbClr val="000000"/>
                </a:solidFill>
                <a:effectLst/>
              </a:rPr>
              <a:t>simple</a:t>
            </a:r>
            <a:r>
              <a:rPr lang="it-IT" b="0" i="0" u="none" strike="noStrike" dirty="0">
                <a:solidFill>
                  <a:srgbClr val="000000"/>
                </a:solidFill>
                <a:effectLst/>
              </a:rPr>
              <a:t> script for </a:t>
            </a:r>
            <a:r>
              <a:rPr lang="it-IT" b="0" i="0" u="none" strike="noStrike" dirty="0" err="1">
                <a:solidFill>
                  <a:srgbClr val="000000"/>
                </a:solidFill>
                <a:effectLst/>
              </a:rPr>
              <a:t>sprite</a:t>
            </a:r>
            <a:r>
              <a:rPr lang="it-IT" b="0" i="0" u="none" strike="noStrike" dirty="0">
                <a:solidFill>
                  <a:srgbClr val="000000"/>
                </a:solidFill>
                <a:effectLst/>
              </a:rPr>
              <a:t> </a:t>
            </a:r>
            <a:r>
              <a:rPr lang="it-IT" b="0" i="0" u="none" strike="noStrike" dirty="0" err="1">
                <a:solidFill>
                  <a:srgbClr val="000000"/>
                </a:solidFill>
                <a:effectLst/>
              </a:rPr>
              <a:t>movement</a:t>
            </a:r>
            <a:r>
              <a:rPr lang="it-IT" b="0" i="0" u="none" strike="noStrike" dirty="0">
                <a:solidFill>
                  <a:srgbClr val="000000"/>
                </a:solidFill>
                <a:effectLst/>
              </a:rPr>
              <a:t>:</a:t>
            </a:r>
          </a:p>
          <a:p>
            <a:pPr marL="1143000" lvl="2" indent="-228600" algn="l">
              <a:buFont typeface="+mj-lt"/>
              <a:buAutoNum type="arabicPeriod"/>
            </a:pPr>
            <a:r>
              <a:rPr lang="it-IT" b="0" i="0" u="none" strike="noStrike" dirty="0">
                <a:solidFill>
                  <a:srgbClr val="000000"/>
                </a:solidFill>
                <a:effectLst/>
              </a:rPr>
              <a:t>go to x: [ ] y: [ ]</a:t>
            </a:r>
          </a:p>
          <a:p>
            <a:pPr algn="l">
              <a:buFont typeface="+mj-lt"/>
              <a:buAutoNum type="arabicPeriod"/>
            </a:pPr>
            <a:r>
              <a:rPr lang="it-IT" b="1" i="0" u="none" strike="noStrike" dirty="0" err="1">
                <a:solidFill>
                  <a:srgbClr val="000000"/>
                </a:solidFill>
                <a:effectLst/>
              </a:rPr>
              <a:t>Demonstration</a:t>
            </a:r>
            <a:r>
              <a:rPr lang="it-IT" b="1" i="0" u="none" strike="noStrike" dirty="0">
                <a:solidFill>
                  <a:srgbClr val="000000"/>
                </a:solidFill>
                <a:effectLst/>
              </a:rPr>
              <a:t>:</a:t>
            </a:r>
            <a:endParaRPr lang="it-IT" b="0" i="0" u="none" strike="noStrike" dirty="0">
              <a:solidFill>
                <a:srgbClr val="000000"/>
              </a:solidFill>
              <a:effectLst/>
            </a:endParaRPr>
          </a:p>
          <a:p>
            <a:pPr marL="742950" lvl="1" indent="-285750" algn="l">
              <a:buFont typeface="+mj-lt"/>
              <a:buAutoNum type="arabicPeriod"/>
            </a:pPr>
            <a:r>
              <a:rPr lang="it-IT" b="0" i="0" u="none" strike="noStrike" dirty="0">
                <a:solidFill>
                  <a:srgbClr val="000000"/>
                </a:solidFill>
                <a:effectLst/>
              </a:rPr>
              <a:t>Enter </a:t>
            </a:r>
            <a:r>
              <a:rPr lang="it-IT" b="0" i="0" u="none" strike="noStrike" dirty="0" err="1">
                <a:solidFill>
                  <a:srgbClr val="000000"/>
                </a:solidFill>
                <a:effectLst/>
              </a:rPr>
              <a:t>various</a:t>
            </a:r>
            <a:r>
              <a:rPr lang="it-IT" b="0" i="0" u="none" strike="noStrike" dirty="0">
                <a:solidFill>
                  <a:srgbClr val="000000"/>
                </a:solidFill>
                <a:effectLst/>
              </a:rPr>
              <a:t> </a:t>
            </a:r>
            <a:r>
              <a:rPr lang="it-IT" b="0" i="0" u="none" strike="noStrike" dirty="0" err="1">
                <a:solidFill>
                  <a:srgbClr val="000000"/>
                </a:solidFill>
                <a:effectLst/>
              </a:rPr>
              <a:t>coordinates</a:t>
            </a:r>
            <a:r>
              <a:rPr lang="it-IT" b="0" i="0" u="none" strike="noStrike" dirty="0">
                <a:solidFill>
                  <a:srgbClr val="000000"/>
                </a:solidFill>
                <a:effectLst/>
              </a:rPr>
              <a:t> </a:t>
            </a:r>
            <a:r>
              <a:rPr lang="it-IT" b="0" i="0" u="none" strike="noStrike" dirty="0" err="1">
                <a:solidFill>
                  <a:srgbClr val="000000"/>
                </a:solidFill>
                <a:effectLst/>
              </a:rPr>
              <a:t>into</a:t>
            </a:r>
            <a:r>
              <a:rPr lang="it-IT" b="0" i="0" u="none" strike="noStrike" dirty="0">
                <a:solidFill>
                  <a:srgbClr val="000000"/>
                </a:solidFill>
                <a:effectLst/>
              </a:rPr>
              <a:t> the </a:t>
            </a:r>
            <a:r>
              <a:rPr lang="it-IT" b="0" i="0" u="none" strike="noStrike" dirty="0" err="1">
                <a:solidFill>
                  <a:srgbClr val="000000"/>
                </a:solidFill>
                <a:effectLst/>
              </a:rPr>
              <a:t>block</a:t>
            </a:r>
            <a:r>
              <a:rPr lang="it-IT" b="0" i="0" u="none" strike="noStrike" dirty="0">
                <a:solidFill>
                  <a:srgbClr val="000000"/>
                </a:solidFill>
                <a:effectLst/>
              </a:rPr>
              <a:t> to </a:t>
            </a:r>
            <a:r>
              <a:rPr lang="it-IT" b="0" i="0" u="none" strike="noStrike" dirty="0" err="1">
                <a:solidFill>
                  <a:srgbClr val="000000"/>
                </a:solidFill>
                <a:effectLst/>
              </a:rPr>
              <a:t>move</a:t>
            </a:r>
            <a:r>
              <a:rPr lang="it-IT" b="0" i="0" u="none" strike="noStrike" dirty="0">
                <a:solidFill>
                  <a:srgbClr val="000000"/>
                </a:solidFill>
                <a:effectLst/>
              </a:rPr>
              <a:t> the </a:t>
            </a:r>
            <a:r>
              <a:rPr lang="it-IT" b="0" i="0" u="none" strike="noStrike" dirty="0" err="1">
                <a:solidFill>
                  <a:srgbClr val="000000"/>
                </a:solidFill>
                <a:effectLst/>
              </a:rPr>
              <a:t>sprite</a:t>
            </a:r>
            <a:r>
              <a:rPr lang="it-IT" b="0" i="0" u="none" strike="noStrike" dirty="0">
                <a:solidFill>
                  <a:srgbClr val="000000"/>
                </a:solidFill>
                <a:effectLst/>
              </a:rPr>
              <a:t> (e.g., x: 100, y: 50).</a:t>
            </a:r>
          </a:p>
          <a:p>
            <a:pPr marL="742950" lvl="1" indent="-285750" algn="l">
              <a:buFont typeface="+mj-lt"/>
              <a:buAutoNum type="arabicPeriod"/>
            </a:pPr>
            <a:r>
              <a:rPr lang="it-IT" b="0" i="0" u="none" strike="noStrike" dirty="0" err="1">
                <a:solidFill>
                  <a:srgbClr val="000000"/>
                </a:solidFill>
                <a:effectLst/>
              </a:rPr>
              <a:t>Ask</a:t>
            </a:r>
            <a:r>
              <a:rPr lang="it-IT" b="0" i="0" u="none" strike="noStrike" dirty="0">
                <a:solidFill>
                  <a:srgbClr val="000000"/>
                </a:solidFill>
                <a:effectLst/>
              </a:rPr>
              <a:t> </a:t>
            </a:r>
            <a:r>
              <a:rPr lang="it-IT" b="0" i="0" u="none" strike="noStrike" dirty="0" err="1">
                <a:solidFill>
                  <a:srgbClr val="000000"/>
                </a:solidFill>
                <a:effectLst/>
              </a:rPr>
              <a:t>students</a:t>
            </a:r>
            <a:r>
              <a:rPr lang="it-IT" b="0" i="0" u="none" strike="noStrike" dirty="0">
                <a:solidFill>
                  <a:srgbClr val="000000"/>
                </a:solidFill>
                <a:effectLst/>
              </a:rPr>
              <a:t> to </a:t>
            </a:r>
            <a:r>
              <a:rPr lang="it-IT" b="0" i="0" u="none" strike="noStrike" dirty="0" err="1">
                <a:solidFill>
                  <a:srgbClr val="000000"/>
                </a:solidFill>
                <a:effectLst/>
              </a:rPr>
              <a:t>predict</a:t>
            </a:r>
            <a:r>
              <a:rPr lang="it-IT" b="0" i="0" u="none" strike="noStrike" dirty="0">
                <a:solidFill>
                  <a:srgbClr val="000000"/>
                </a:solidFill>
                <a:effectLst/>
              </a:rPr>
              <a:t> the </a:t>
            </a:r>
            <a:r>
              <a:rPr lang="it-IT" b="0" i="0" u="none" strike="noStrike" dirty="0" err="1">
                <a:solidFill>
                  <a:srgbClr val="000000"/>
                </a:solidFill>
                <a:effectLst/>
              </a:rPr>
              <a:t>sprite's</a:t>
            </a:r>
            <a:r>
              <a:rPr lang="it-IT" b="0" i="0" u="none" strike="noStrike" dirty="0">
                <a:solidFill>
                  <a:srgbClr val="000000"/>
                </a:solidFill>
                <a:effectLst/>
              </a:rPr>
              <a:t> position </a:t>
            </a:r>
            <a:r>
              <a:rPr lang="it-IT" b="0" i="0" u="none" strike="noStrike" dirty="0" err="1">
                <a:solidFill>
                  <a:srgbClr val="000000"/>
                </a:solidFill>
                <a:effectLst/>
              </a:rPr>
              <a:t>before</a:t>
            </a:r>
            <a:r>
              <a:rPr lang="it-IT" b="0" i="0" u="none" strike="noStrike" dirty="0">
                <a:solidFill>
                  <a:srgbClr val="000000"/>
                </a:solidFill>
                <a:effectLst/>
              </a:rPr>
              <a:t> running the code.</a:t>
            </a:r>
          </a:p>
          <a:p>
            <a:pPr algn="l">
              <a:buFont typeface="+mj-lt"/>
              <a:buAutoNum type="arabicPeriod"/>
            </a:pPr>
            <a:r>
              <a:rPr lang="it-IT" b="1" i="0" u="none" strike="noStrike" dirty="0">
                <a:solidFill>
                  <a:srgbClr val="000000"/>
                </a:solidFill>
                <a:effectLst/>
              </a:rPr>
              <a:t>Interactive Task:</a:t>
            </a:r>
            <a:endParaRPr lang="it-IT" b="0" i="0" u="none" strike="noStrike" dirty="0">
              <a:solidFill>
                <a:srgbClr val="000000"/>
              </a:solidFill>
              <a:effectLst/>
            </a:endParaRPr>
          </a:p>
          <a:p>
            <a:pPr marL="742950" lvl="1" indent="-285750" algn="l">
              <a:buFont typeface="+mj-lt"/>
              <a:buAutoNum type="arabicPeriod"/>
            </a:pPr>
            <a:r>
              <a:rPr lang="it-IT" b="0" i="0" u="none" strike="noStrike" dirty="0" err="1">
                <a:solidFill>
                  <a:srgbClr val="000000"/>
                </a:solidFill>
                <a:effectLst/>
              </a:rPr>
              <a:t>Provide</a:t>
            </a:r>
            <a:r>
              <a:rPr lang="it-IT" b="0" i="0" u="none" strike="noStrike" dirty="0">
                <a:solidFill>
                  <a:srgbClr val="000000"/>
                </a:solidFill>
                <a:effectLst/>
              </a:rPr>
              <a:t> a list of </a:t>
            </a:r>
            <a:r>
              <a:rPr lang="it-IT" b="0" i="0" u="none" strike="noStrike" dirty="0" err="1">
                <a:solidFill>
                  <a:srgbClr val="000000"/>
                </a:solidFill>
                <a:effectLst/>
              </a:rPr>
              <a:t>coordinates</a:t>
            </a:r>
            <a:r>
              <a:rPr lang="it-IT" b="0" i="0" u="none" strike="noStrike" dirty="0">
                <a:solidFill>
                  <a:srgbClr val="000000"/>
                </a:solidFill>
                <a:effectLst/>
              </a:rPr>
              <a:t> (e.g., (50, 50), (-100, -50)), and challenge </a:t>
            </a:r>
            <a:r>
              <a:rPr lang="it-IT" b="0" i="0" u="none" strike="noStrike" dirty="0" err="1">
                <a:solidFill>
                  <a:srgbClr val="000000"/>
                </a:solidFill>
                <a:effectLst/>
              </a:rPr>
              <a:t>students</a:t>
            </a:r>
            <a:r>
              <a:rPr lang="it-IT" b="0" i="0" u="none" strike="noStrike" dirty="0">
                <a:solidFill>
                  <a:srgbClr val="000000"/>
                </a:solidFill>
                <a:effectLst/>
              </a:rPr>
              <a:t> to </a:t>
            </a:r>
            <a:r>
              <a:rPr lang="it-IT" b="0" i="0" u="none" strike="noStrike" dirty="0" err="1">
                <a:solidFill>
                  <a:srgbClr val="000000"/>
                </a:solidFill>
                <a:effectLst/>
              </a:rPr>
              <a:t>move</a:t>
            </a:r>
            <a:r>
              <a:rPr lang="it-IT" b="0" i="0" u="none" strike="noStrike" dirty="0">
                <a:solidFill>
                  <a:srgbClr val="000000"/>
                </a:solidFill>
                <a:effectLst/>
              </a:rPr>
              <a:t> the </a:t>
            </a:r>
            <a:r>
              <a:rPr lang="it-IT" b="0" i="0" u="none" strike="noStrike" dirty="0" err="1">
                <a:solidFill>
                  <a:srgbClr val="000000"/>
                </a:solidFill>
                <a:effectLst/>
              </a:rPr>
              <a:t>sprite</a:t>
            </a:r>
            <a:r>
              <a:rPr lang="it-IT" b="0" i="0" u="none" strike="noStrike" dirty="0">
                <a:solidFill>
                  <a:srgbClr val="000000"/>
                </a:solidFill>
                <a:effectLst/>
              </a:rPr>
              <a:t> to </a:t>
            </a:r>
            <a:r>
              <a:rPr lang="it-IT" b="0" i="0" u="none" strike="noStrike" dirty="0" err="1">
                <a:solidFill>
                  <a:srgbClr val="000000"/>
                </a:solidFill>
                <a:effectLst/>
              </a:rPr>
              <a:t>each</a:t>
            </a:r>
            <a:r>
              <a:rPr lang="it-IT" b="0" i="0" u="none" strike="noStrike" dirty="0">
                <a:solidFill>
                  <a:srgbClr val="000000"/>
                </a:solidFill>
                <a:effectLst/>
              </a:rPr>
              <a:t> point.</a:t>
            </a:r>
          </a:p>
          <a:p>
            <a:pPr marL="742950" lvl="1" indent="-285750" algn="l">
              <a:buFont typeface="+mj-lt"/>
              <a:buAutoNum type="arabicPeriod"/>
            </a:pPr>
            <a:r>
              <a:rPr lang="it-IT" b="0" i="0" u="none" strike="noStrike" dirty="0" err="1">
                <a:solidFill>
                  <a:srgbClr val="000000"/>
                </a:solidFill>
                <a:effectLst/>
              </a:rPr>
              <a:t>Discuss</a:t>
            </a:r>
            <a:r>
              <a:rPr lang="it-IT" b="0" i="0" u="none" strike="noStrike" dirty="0">
                <a:solidFill>
                  <a:srgbClr val="000000"/>
                </a:solidFill>
                <a:effectLst/>
              </a:rPr>
              <a:t> </a:t>
            </a:r>
            <a:r>
              <a:rPr lang="it-IT" b="0" i="0" u="none" strike="noStrike" dirty="0" err="1">
                <a:solidFill>
                  <a:srgbClr val="000000"/>
                </a:solidFill>
                <a:effectLst/>
              </a:rPr>
              <a:t>what</a:t>
            </a:r>
            <a:r>
              <a:rPr lang="it-IT" b="0" i="0" u="none" strike="noStrike" dirty="0">
                <a:solidFill>
                  <a:srgbClr val="000000"/>
                </a:solidFill>
                <a:effectLst/>
              </a:rPr>
              <a:t> </a:t>
            </a:r>
            <a:r>
              <a:rPr lang="it-IT" b="0" i="0" u="none" strike="noStrike" dirty="0" err="1">
                <a:solidFill>
                  <a:srgbClr val="000000"/>
                </a:solidFill>
                <a:effectLst/>
              </a:rPr>
              <a:t>happens</a:t>
            </a:r>
            <a:r>
              <a:rPr lang="it-IT" b="0" i="0" u="none" strike="noStrike" dirty="0">
                <a:solidFill>
                  <a:srgbClr val="000000"/>
                </a:solidFill>
                <a:effectLst/>
              </a:rPr>
              <a:t> </a:t>
            </a:r>
            <a:r>
              <a:rPr lang="it-IT" b="0" i="0" u="none" strike="noStrike" dirty="0" err="1">
                <a:solidFill>
                  <a:srgbClr val="000000"/>
                </a:solidFill>
                <a:effectLst/>
              </a:rPr>
              <a:t>when</a:t>
            </a:r>
            <a:r>
              <a:rPr lang="it-IT" b="0" i="0" u="none" strike="noStrike" dirty="0">
                <a:solidFill>
                  <a:srgbClr val="000000"/>
                </a:solidFill>
                <a:effectLst/>
              </a:rPr>
              <a:t> x or y </a:t>
            </a:r>
            <a:r>
              <a:rPr lang="it-IT" b="0" i="0" u="none" strike="noStrike" dirty="0" err="1">
                <a:solidFill>
                  <a:srgbClr val="000000"/>
                </a:solidFill>
                <a:effectLst/>
              </a:rPr>
              <a:t>values</a:t>
            </a:r>
            <a:r>
              <a:rPr lang="it-IT" b="0" i="0" u="none" strike="noStrike" dirty="0">
                <a:solidFill>
                  <a:srgbClr val="000000"/>
                </a:solidFill>
                <a:effectLst/>
              </a:rPr>
              <a:t> are negative.</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301E77FB-516C-89B0-5453-10DA8CB6BC08}"/>
              </a:ext>
            </a:extLst>
          </p:cNvPr>
          <p:cNvPicPr>
            <a:picLocks noChangeAspect="1"/>
          </p:cNvPicPr>
          <p:nvPr/>
        </p:nvPicPr>
        <p:blipFill>
          <a:blip r:embed="rId3"/>
          <a:stretch>
            <a:fillRect/>
          </a:stretch>
        </p:blipFill>
        <p:spPr>
          <a:xfrm>
            <a:off x="0" y="6259120"/>
            <a:ext cx="2684206" cy="598880"/>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55786422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A1250404-8FBF-21F4-3F9E-4AE1B4785A2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6CB71290-BC15-C5C8-604F-67B5B096C28D}"/>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a16="http://schemas.microsoft.com/office/drawing/2014/main" xmlns="" id="{DF608693-4B36-1246-5008-13333C62DA9F}"/>
              </a:ext>
            </a:extLst>
          </p:cNvPr>
          <p:cNvSpPr>
            <a:spLocks noGrp="1"/>
          </p:cNvSpPr>
          <p:nvPr>
            <p:ph idx="1"/>
          </p:nvPr>
        </p:nvSpPr>
        <p:spPr>
          <a:xfrm>
            <a:off x="511277" y="2118588"/>
            <a:ext cx="7214740" cy="3811588"/>
          </a:xfrm>
        </p:spPr>
        <p:txBody>
          <a:bodyPr>
            <a:normAutofit fontScale="55000" lnSpcReduction="20000"/>
          </a:bodyPr>
          <a:lstStyle/>
          <a:p>
            <a:pPr algn="l"/>
            <a:r>
              <a:rPr lang="it-IT" b="1" i="0" u="none" strike="noStrike" dirty="0" err="1">
                <a:solidFill>
                  <a:srgbClr val="000000"/>
                </a:solidFill>
                <a:effectLst/>
              </a:rPr>
              <a:t>Objective</a:t>
            </a:r>
            <a:r>
              <a:rPr lang="it-IT" b="1" i="0" u="none" strike="noStrike" dirty="0">
                <a:solidFill>
                  <a:srgbClr val="000000"/>
                </a:solidFill>
                <a:effectLst/>
              </a:rPr>
              <a:t>:</a:t>
            </a:r>
            <a:r>
              <a:rPr lang="it-IT" b="0" i="0" u="none" strike="noStrike" dirty="0">
                <a:solidFill>
                  <a:srgbClr val="000000"/>
                </a:solidFill>
                <a:effectLst/>
              </a:rPr>
              <a:t> </a:t>
            </a:r>
            <a:r>
              <a:rPr lang="it-IT" b="0" i="0" u="none" strike="noStrike" dirty="0" err="1">
                <a:solidFill>
                  <a:srgbClr val="000000"/>
                </a:solidFill>
                <a:effectLst/>
              </a:rPr>
              <a:t>Teach</a:t>
            </a:r>
            <a:r>
              <a:rPr lang="it-IT" b="0" i="0" u="none" strike="noStrike" dirty="0">
                <a:solidFill>
                  <a:srgbClr val="000000"/>
                </a:solidFill>
                <a:effectLst/>
              </a:rPr>
              <a:t> </a:t>
            </a:r>
            <a:r>
              <a:rPr lang="it-IT" b="0" i="0" u="none" strike="noStrike" dirty="0" err="1">
                <a:solidFill>
                  <a:srgbClr val="000000"/>
                </a:solidFill>
                <a:effectLst/>
              </a:rPr>
              <a:t>students</a:t>
            </a:r>
            <a:r>
              <a:rPr lang="it-IT" b="0" i="0" u="none" strike="noStrike" dirty="0">
                <a:solidFill>
                  <a:srgbClr val="000000"/>
                </a:solidFill>
                <a:effectLst/>
              </a:rPr>
              <a:t> </a:t>
            </a:r>
            <a:r>
              <a:rPr lang="it-IT" b="0" i="0" u="none" strike="noStrike" dirty="0" err="1">
                <a:solidFill>
                  <a:srgbClr val="000000"/>
                </a:solidFill>
                <a:effectLst/>
              </a:rPr>
              <a:t>how</a:t>
            </a:r>
            <a:r>
              <a:rPr lang="it-IT" b="0" i="0" u="none" strike="noStrike" dirty="0">
                <a:solidFill>
                  <a:srgbClr val="000000"/>
                </a:solidFill>
                <a:effectLst/>
              </a:rPr>
              <a:t> to </a:t>
            </a:r>
            <a:r>
              <a:rPr lang="it-IT" b="0" i="0" u="none" strike="noStrike" dirty="0" err="1">
                <a:solidFill>
                  <a:srgbClr val="000000"/>
                </a:solidFill>
                <a:effectLst/>
              </a:rPr>
              <a:t>identify</a:t>
            </a:r>
            <a:r>
              <a:rPr lang="it-IT" b="0" i="0" u="none" strike="noStrike" dirty="0">
                <a:solidFill>
                  <a:srgbClr val="000000"/>
                </a:solidFill>
                <a:effectLst/>
              </a:rPr>
              <a:t> and use </a:t>
            </a:r>
            <a:r>
              <a:rPr lang="it-IT" b="0" i="0" u="none" strike="noStrike" dirty="0" err="1">
                <a:solidFill>
                  <a:srgbClr val="000000"/>
                </a:solidFill>
                <a:effectLst/>
              </a:rPr>
              <a:t>coordinates</a:t>
            </a:r>
            <a:r>
              <a:rPr lang="it-IT" b="0" i="0" u="none" strike="noStrike" dirty="0">
                <a:solidFill>
                  <a:srgbClr val="000000"/>
                </a:solidFill>
                <a:effectLst/>
              </a:rPr>
              <a:t>.</a:t>
            </a:r>
          </a:p>
          <a:p>
            <a:pPr algn="l">
              <a:buFont typeface="+mj-lt"/>
              <a:buAutoNum type="arabicPeriod"/>
            </a:pPr>
            <a:r>
              <a:rPr lang="it-IT" b="1" i="0" u="none" strike="noStrike" dirty="0" err="1">
                <a:solidFill>
                  <a:srgbClr val="000000"/>
                </a:solidFill>
                <a:effectLst/>
              </a:rPr>
              <a:t>Initial</a:t>
            </a:r>
            <a:r>
              <a:rPr lang="it-IT" b="1" i="0" u="none" strike="noStrike" dirty="0">
                <a:solidFill>
                  <a:srgbClr val="000000"/>
                </a:solidFill>
                <a:effectLst/>
              </a:rPr>
              <a:t> Setup:</a:t>
            </a:r>
            <a:endParaRPr lang="it-IT" b="0" i="0" u="none" strike="noStrike" dirty="0">
              <a:solidFill>
                <a:srgbClr val="000000"/>
              </a:solidFill>
              <a:effectLst/>
            </a:endParaRPr>
          </a:p>
          <a:p>
            <a:pPr marL="742950" lvl="1" indent="-285750" algn="l">
              <a:buFont typeface="+mj-lt"/>
              <a:buAutoNum type="arabicPeriod"/>
            </a:pPr>
            <a:r>
              <a:rPr lang="it-IT" b="0" i="0" u="none" strike="noStrike" dirty="0" err="1">
                <a:solidFill>
                  <a:srgbClr val="000000"/>
                </a:solidFill>
                <a:effectLst/>
              </a:rPr>
              <a:t>Add</a:t>
            </a:r>
            <a:r>
              <a:rPr lang="it-IT" b="0" i="0" u="none" strike="noStrike" dirty="0">
                <a:solidFill>
                  <a:srgbClr val="000000"/>
                </a:solidFill>
                <a:effectLst/>
              </a:rPr>
              <a:t> a </a:t>
            </a:r>
            <a:r>
              <a:rPr lang="it-IT" b="0" i="0" u="none" strike="noStrike" dirty="0" err="1">
                <a:solidFill>
                  <a:srgbClr val="000000"/>
                </a:solidFill>
                <a:effectLst/>
              </a:rPr>
              <a:t>sprite</a:t>
            </a:r>
            <a:r>
              <a:rPr lang="it-IT" b="0" i="0" u="none" strike="noStrike" dirty="0">
                <a:solidFill>
                  <a:srgbClr val="000000"/>
                </a:solidFill>
                <a:effectLst/>
              </a:rPr>
              <a:t> to the stage.</a:t>
            </a:r>
          </a:p>
          <a:p>
            <a:pPr marL="742950" lvl="1" indent="-285750" algn="l">
              <a:buFont typeface="+mj-lt"/>
              <a:buAutoNum type="arabicPeriod"/>
            </a:pPr>
            <a:r>
              <a:rPr lang="it-IT" b="0" i="0" u="none" strike="noStrike" dirty="0">
                <a:solidFill>
                  <a:srgbClr val="000000"/>
                </a:solidFill>
                <a:effectLst/>
              </a:rPr>
              <a:t>Create a </a:t>
            </a:r>
            <a:r>
              <a:rPr lang="it-IT" b="0" i="0" u="none" strike="noStrike" dirty="0" err="1">
                <a:solidFill>
                  <a:srgbClr val="000000"/>
                </a:solidFill>
                <a:effectLst/>
              </a:rPr>
              <a:t>simple</a:t>
            </a:r>
            <a:r>
              <a:rPr lang="it-IT" b="0" i="0" u="none" strike="noStrike" dirty="0">
                <a:solidFill>
                  <a:srgbClr val="000000"/>
                </a:solidFill>
                <a:effectLst/>
              </a:rPr>
              <a:t> script for </a:t>
            </a:r>
            <a:r>
              <a:rPr lang="it-IT" b="0" i="0" u="none" strike="noStrike" dirty="0" err="1">
                <a:solidFill>
                  <a:srgbClr val="000000"/>
                </a:solidFill>
                <a:effectLst/>
              </a:rPr>
              <a:t>sprite</a:t>
            </a:r>
            <a:r>
              <a:rPr lang="it-IT" b="0" i="0" u="none" strike="noStrike" dirty="0">
                <a:solidFill>
                  <a:srgbClr val="000000"/>
                </a:solidFill>
                <a:effectLst/>
              </a:rPr>
              <a:t> </a:t>
            </a:r>
            <a:r>
              <a:rPr lang="it-IT" b="0" i="0" u="none" strike="noStrike" dirty="0" err="1">
                <a:solidFill>
                  <a:srgbClr val="000000"/>
                </a:solidFill>
                <a:effectLst/>
              </a:rPr>
              <a:t>movement</a:t>
            </a:r>
            <a:r>
              <a:rPr lang="it-IT" b="0" i="0" u="none" strike="noStrike" dirty="0">
                <a:solidFill>
                  <a:srgbClr val="000000"/>
                </a:solidFill>
                <a:effectLst/>
              </a:rPr>
              <a:t>:</a:t>
            </a:r>
          </a:p>
          <a:p>
            <a:pPr marL="1143000" lvl="2" indent="-228600" algn="l">
              <a:buFont typeface="+mj-lt"/>
              <a:buAutoNum type="arabicPeriod"/>
            </a:pPr>
            <a:r>
              <a:rPr lang="it-IT" b="0" i="0" u="none" strike="noStrike" dirty="0">
                <a:solidFill>
                  <a:srgbClr val="000000"/>
                </a:solidFill>
                <a:effectLst/>
              </a:rPr>
              <a:t>go to x: [ ] y: [ ]</a:t>
            </a:r>
          </a:p>
          <a:p>
            <a:pPr algn="l">
              <a:buFont typeface="+mj-lt"/>
              <a:buAutoNum type="arabicPeriod"/>
            </a:pPr>
            <a:r>
              <a:rPr lang="it-IT" b="1" i="0" u="none" strike="noStrike" dirty="0" err="1">
                <a:solidFill>
                  <a:srgbClr val="000000"/>
                </a:solidFill>
                <a:effectLst/>
              </a:rPr>
              <a:t>Demonstration</a:t>
            </a:r>
            <a:r>
              <a:rPr lang="it-IT" b="1" i="0" u="none" strike="noStrike" dirty="0">
                <a:solidFill>
                  <a:srgbClr val="000000"/>
                </a:solidFill>
                <a:effectLst/>
              </a:rPr>
              <a:t>:</a:t>
            </a:r>
            <a:endParaRPr lang="it-IT" b="0" i="0" u="none" strike="noStrike" dirty="0">
              <a:solidFill>
                <a:srgbClr val="000000"/>
              </a:solidFill>
              <a:effectLst/>
            </a:endParaRPr>
          </a:p>
          <a:p>
            <a:pPr marL="742950" lvl="1" indent="-285750" algn="l">
              <a:buFont typeface="+mj-lt"/>
              <a:buAutoNum type="arabicPeriod"/>
            </a:pPr>
            <a:r>
              <a:rPr lang="it-IT" b="0" i="0" u="none" strike="noStrike" dirty="0">
                <a:solidFill>
                  <a:srgbClr val="000000"/>
                </a:solidFill>
                <a:effectLst/>
              </a:rPr>
              <a:t>Enter </a:t>
            </a:r>
            <a:r>
              <a:rPr lang="it-IT" b="0" i="0" u="none" strike="noStrike" dirty="0" err="1">
                <a:solidFill>
                  <a:srgbClr val="000000"/>
                </a:solidFill>
                <a:effectLst/>
              </a:rPr>
              <a:t>various</a:t>
            </a:r>
            <a:r>
              <a:rPr lang="it-IT" b="0" i="0" u="none" strike="noStrike" dirty="0">
                <a:solidFill>
                  <a:srgbClr val="000000"/>
                </a:solidFill>
                <a:effectLst/>
              </a:rPr>
              <a:t> </a:t>
            </a:r>
            <a:r>
              <a:rPr lang="it-IT" b="0" i="0" u="none" strike="noStrike" dirty="0" err="1">
                <a:solidFill>
                  <a:srgbClr val="000000"/>
                </a:solidFill>
                <a:effectLst/>
              </a:rPr>
              <a:t>coordinates</a:t>
            </a:r>
            <a:r>
              <a:rPr lang="it-IT" b="0" i="0" u="none" strike="noStrike" dirty="0">
                <a:solidFill>
                  <a:srgbClr val="000000"/>
                </a:solidFill>
                <a:effectLst/>
              </a:rPr>
              <a:t> </a:t>
            </a:r>
            <a:r>
              <a:rPr lang="it-IT" b="0" i="0" u="none" strike="noStrike" dirty="0" err="1">
                <a:solidFill>
                  <a:srgbClr val="000000"/>
                </a:solidFill>
                <a:effectLst/>
              </a:rPr>
              <a:t>into</a:t>
            </a:r>
            <a:r>
              <a:rPr lang="it-IT" b="0" i="0" u="none" strike="noStrike" dirty="0">
                <a:solidFill>
                  <a:srgbClr val="000000"/>
                </a:solidFill>
                <a:effectLst/>
              </a:rPr>
              <a:t> the </a:t>
            </a:r>
            <a:r>
              <a:rPr lang="it-IT" b="0" i="0" u="none" strike="noStrike" dirty="0" err="1">
                <a:solidFill>
                  <a:srgbClr val="000000"/>
                </a:solidFill>
                <a:effectLst/>
              </a:rPr>
              <a:t>block</a:t>
            </a:r>
            <a:r>
              <a:rPr lang="it-IT" b="0" i="0" u="none" strike="noStrike" dirty="0">
                <a:solidFill>
                  <a:srgbClr val="000000"/>
                </a:solidFill>
                <a:effectLst/>
              </a:rPr>
              <a:t> to </a:t>
            </a:r>
            <a:r>
              <a:rPr lang="it-IT" b="0" i="0" u="none" strike="noStrike" dirty="0" err="1">
                <a:solidFill>
                  <a:srgbClr val="000000"/>
                </a:solidFill>
                <a:effectLst/>
              </a:rPr>
              <a:t>move</a:t>
            </a:r>
            <a:r>
              <a:rPr lang="it-IT" b="0" i="0" u="none" strike="noStrike" dirty="0">
                <a:solidFill>
                  <a:srgbClr val="000000"/>
                </a:solidFill>
                <a:effectLst/>
              </a:rPr>
              <a:t> the </a:t>
            </a:r>
            <a:r>
              <a:rPr lang="it-IT" b="0" i="0" u="none" strike="noStrike" dirty="0" err="1">
                <a:solidFill>
                  <a:srgbClr val="000000"/>
                </a:solidFill>
                <a:effectLst/>
              </a:rPr>
              <a:t>sprite</a:t>
            </a:r>
            <a:r>
              <a:rPr lang="it-IT" b="0" i="0" u="none" strike="noStrike" dirty="0">
                <a:solidFill>
                  <a:srgbClr val="000000"/>
                </a:solidFill>
                <a:effectLst/>
              </a:rPr>
              <a:t> (e.g., x: 100, y: 50).</a:t>
            </a:r>
          </a:p>
          <a:p>
            <a:pPr marL="742950" lvl="1" indent="-285750" algn="l">
              <a:buFont typeface="+mj-lt"/>
              <a:buAutoNum type="arabicPeriod"/>
            </a:pPr>
            <a:r>
              <a:rPr lang="it-IT" b="0" i="0" u="none" strike="noStrike" dirty="0" err="1">
                <a:solidFill>
                  <a:srgbClr val="000000"/>
                </a:solidFill>
                <a:effectLst/>
              </a:rPr>
              <a:t>Ask</a:t>
            </a:r>
            <a:r>
              <a:rPr lang="it-IT" b="0" i="0" u="none" strike="noStrike" dirty="0">
                <a:solidFill>
                  <a:srgbClr val="000000"/>
                </a:solidFill>
                <a:effectLst/>
              </a:rPr>
              <a:t> </a:t>
            </a:r>
            <a:r>
              <a:rPr lang="it-IT" b="0" i="0" u="none" strike="noStrike" dirty="0" err="1">
                <a:solidFill>
                  <a:srgbClr val="000000"/>
                </a:solidFill>
                <a:effectLst/>
              </a:rPr>
              <a:t>students</a:t>
            </a:r>
            <a:r>
              <a:rPr lang="it-IT" b="0" i="0" u="none" strike="noStrike" dirty="0">
                <a:solidFill>
                  <a:srgbClr val="000000"/>
                </a:solidFill>
                <a:effectLst/>
              </a:rPr>
              <a:t> to </a:t>
            </a:r>
            <a:r>
              <a:rPr lang="it-IT" b="0" i="0" u="none" strike="noStrike" dirty="0" err="1">
                <a:solidFill>
                  <a:srgbClr val="000000"/>
                </a:solidFill>
                <a:effectLst/>
              </a:rPr>
              <a:t>predict</a:t>
            </a:r>
            <a:r>
              <a:rPr lang="it-IT" b="0" i="0" u="none" strike="noStrike" dirty="0">
                <a:solidFill>
                  <a:srgbClr val="000000"/>
                </a:solidFill>
                <a:effectLst/>
              </a:rPr>
              <a:t> the </a:t>
            </a:r>
            <a:r>
              <a:rPr lang="it-IT" b="0" i="0" u="none" strike="noStrike" dirty="0" err="1">
                <a:solidFill>
                  <a:srgbClr val="000000"/>
                </a:solidFill>
                <a:effectLst/>
              </a:rPr>
              <a:t>sprite's</a:t>
            </a:r>
            <a:r>
              <a:rPr lang="it-IT" b="0" i="0" u="none" strike="noStrike" dirty="0">
                <a:solidFill>
                  <a:srgbClr val="000000"/>
                </a:solidFill>
                <a:effectLst/>
              </a:rPr>
              <a:t> position </a:t>
            </a:r>
            <a:r>
              <a:rPr lang="it-IT" b="0" i="0" u="none" strike="noStrike" dirty="0" err="1">
                <a:solidFill>
                  <a:srgbClr val="000000"/>
                </a:solidFill>
                <a:effectLst/>
              </a:rPr>
              <a:t>before</a:t>
            </a:r>
            <a:r>
              <a:rPr lang="it-IT" b="0" i="0" u="none" strike="noStrike" dirty="0">
                <a:solidFill>
                  <a:srgbClr val="000000"/>
                </a:solidFill>
                <a:effectLst/>
              </a:rPr>
              <a:t> running the code.</a:t>
            </a:r>
          </a:p>
          <a:p>
            <a:pPr algn="l">
              <a:buFont typeface="+mj-lt"/>
              <a:buAutoNum type="arabicPeriod"/>
            </a:pPr>
            <a:r>
              <a:rPr lang="it-IT" b="1" i="0" u="none" strike="noStrike" dirty="0">
                <a:solidFill>
                  <a:srgbClr val="000000"/>
                </a:solidFill>
                <a:effectLst/>
              </a:rPr>
              <a:t>Interactive Task:</a:t>
            </a:r>
            <a:endParaRPr lang="it-IT" b="0" i="0" u="none" strike="noStrike" dirty="0">
              <a:solidFill>
                <a:srgbClr val="000000"/>
              </a:solidFill>
              <a:effectLst/>
            </a:endParaRPr>
          </a:p>
          <a:p>
            <a:pPr marL="742950" lvl="1" indent="-285750" algn="l">
              <a:buFont typeface="+mj-lt"/>
              <a:buAutoNum type="arabicPeriod"/>
            </a:pPr>
            <a:r>
              <a:rPr lang="it-IT" b="0" i="0" u="none" strike="noStrike" dirty="0" err="1">
                <a:solidFill>
                  <a:srgbClr val="000000"/>
                </a:solidFill>
                <a:effectLst/>
              </a:rPr>
              <a:t>Provide</a:t>
            </a:r>
            <a:r>
              <a:rPr lang="it-IT" b="0" i="0" u="none" strike="noStrike" dirty="0">
                <a:solidFill>
                  <a:srgbClr val="000000"/>
                </a:solidFill>
                <a:effectLst/>
              </a:rPr>
              <a:t> a list of </a:t>
            </a:r>
            <a:r>
              <a:rPr lang="it-IT" b="0" i="0" u="none" strike="noStrike" dirty="0" err="1">
                <a:solidFill>
                  <a:srgbClr val="000000"/>
                </a:solidFill>
                <a:effectLst/>
              </a:rPr>
              <a:t>coordinates</a:t>
            </a:r>
            <a:r>
              <a:rPr lang="it-IT" b="0" i="0" u="none" strike="noStrike" dirty="0">
                <a:solidFill>
                  <a:srgbClr val="000000"/>
                </a:solidFill>
                <a:effectLst/>
              </a:rPr>
              <a:t> (e.g., (50, 50), (-100, -50)), and challenge </a:t>
            </a:r>
            <a:r>
              <a:rPr lang="it-IT" b="0" i="0" u="none" strike="noStrike" dirty="0" err="1">
                <a:solidFill>
                  <a:srgbClr val="000000"/>
                </a:solidFill>
                <a:effectLst/>
              </a:rPr>
              <a:t>students</a:t>
            </a:r>
            <a:r>
              <a:rPr lang="it-IT" b="0" i="0" u="none" strike="noStrike" dirty="0">
                <a:solidFill>
                  <a:srgbClr val="000000"/>
                </a:solidFill>
                <a:effectLst/>
              </a:rPr>
              <a:t> to </a:t>
            </a:r>
            <a:r>
              <a:rPr lang="it-IT" b="0" i="0" u="none" strike="noStrike" dirty="0" err="1">
                <a:solidFill>
                  <a:srgbClr val="000000"/>
                </a:solidFill>
                <a:effectLst/>
              </a:rPr>
              <a:t>move</a:t>
            </a:r>
            <a:r>
              <a:rPr lang="it-IT" b="0" i="0" u="none" strike="noStrike" dirty="0">
                <a:solidFill>
                  <a:srgbClr val="000000"/>
                </a:solidFill>
                <a:effectLst/>
              </a:rPr>
              <a:t> the </a:t>
            </a:r>
            <a:r>
              <a:rPr lang="it-IT" b="0" i="0" u="none" strike="noStrike" dirty="0" err="1">
                <a:solidFill>
                  <a:srgbClr val="000000"/>
                </a:solidFill>
                <a:effectLst/>
              </a:rPr>
              <a:t>sprite</a:t>
            </a:r>
            <a:r>
              <a:rPr lang="it-IT" b="0" i="0" u="none" strike="noStrike" dirty="0">
                <a:solidFill>
                  <a:srgbClr val="000000"/>
                </a:solidFill>
                <a:effectLst/>
              </a:rPr>
              <a:t> to </a:t>
            </a:r>
            <a:r>
              <a:rPr lang="it-IT" b="0" i="0" u="none" strike="noStrike" dirty="0" err="1">
                <a:solidFill>
                  <a:srgbClr val="000000"/>
                </a:solidFill>
                <a:effectLst/>
              </a:rPr>
              <a:t>each</a:t>
            </a:r>
            <a:r>
              <a:rPr lang="it-IT" b="0" i="0" u="none" strike="noStrike" dirty="0">
                <a:solidFill>
                  <a:srgbClr val="000000"/>
                </a:solidFill>
                <a:effectLst/>
              </a:rPr>
              <a:t> point.</a:t>
            </a:r>
          </a:p>
          <a:p>
            <a:pPr marL="742950" lvl="1" indent="-285750" algn="l">
              <a:buFont typeface="+mj-lt"/>
              <a:buAutoNum type="arabicPeriod"/>
            </a:pPr>
            <a:r>
              <a:rPr lang="it-IT" b="0" i="0" u="none" strike="noStrike" dirty="0" err="1">
                <a:solidFill>
                  <a:srgbClr val="000000"/>
                </a:solidFill>
                <a:effectLst/>
              </a:rPr>
              <a:t>Discuss</a:t>
            </a:r>
            <a:r>
              <a:rPr lang="it-IT" b="0" i="0" u="none" strike="noStrike" dirty="0">
                <a:solidFill>
                  <a:srgbClr val="000000"/>
                </a:solidFill>
                <a:effectLst/>
              </a:rPr>
              <a:t> </a:t>
            </a:r>
            <a:r>
              <a:rPr lang="it-IT" b="0" i="0" u="none" strike="noStrike" dirty="0" err="1">
                <a:solidFill>
                  <a:srgbClr val="000000"/>
                </a:solidFill>
                <a:effectLst/>
              </a:rPr>
              <a:t>what</a:t>
            </a:r>
            <a:r>
              <a:rPr lang="it-IT" b="0" i="0" u="none" strike="noStrike" dirty="0">
                <a:solidFill>
                  <a:srgbClr val="000000"/>
                </a:solidFill>
                <a:effectLst/>
              </a:rPr>
              <a:t> </a:t>
            </a:r>
            <a:r>
              <a:rPr lang="it-IT" b="0" i="0" u="none" strike="noStrike" dirty="0" err="1">
                <a:solidFill>
                  <a:srgbClr val="000000"/>
                </a:solidFill>
                <a:effectLst/>
              </a:rPr>
              <a:t>happens</a:t>
            </a:r>
            <a:r>
              <a:rPr lang="it-IT" b="0" i="0" u="none" strike="noStrike" dirty="0">
                <a:solidFill>
                  <a:srgbClr val="000000"/>
                </a:solidFill>
                <a:effectLst/>
              </a:rPr>
              <a:t> </a:t>
            </a:r>
            <a:r>
              <a:rPr lang="it-IT" b="0" i="0" u="none" strike="noStrike" dirty="0" err="1">
                <a:solidFill>
                  <a:srgbClr val="000000"/>
                </a:solidFill>
                <a:effectLst/>
              </a:rPr>
              <a:t>when</a:t>
            </a:r>
            <a:r>
              <a:rPr lang="it-IT" b="0" i="0" u="none" strike="noStrike" dirty="0">
                <a:solidFill>
                  <a:srgbClr val="000000"/>
                </a:solidFill>
                <a:effectLst/>
              </a:rPr>
              <a:t> x or y </a:t>
            </a:r>
            <a:r>
              <a:rPr lang="it-IT" b="0" i="0" u="none" strike="noStrike" dirty="0" err="1">
                <a:solidFill>
                  <a:srgbClr val="000000"/>
                </a:solidFill>
                <a:effectLst/>
              </a:rPr>
              <a:t>values</a:t>
            </a:r>
            <a:r>
              <a:rPr lang="it-IT" b="0" i="0" u="none" strike="noStrike" dirty="0">
                <a:solidFill>
                  <a:srgbClr val="000000"/>
                </a:solidFill>
                <a:effectLst/>
              </a:rPr>
              <a:t> are negative.</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7358ED0A-9A3E-FDED-99EE-D4DD0138FB85}"/>
              </a:ext>
            </a:extLst>
          </p:cNvPr>
          <p:cNvPicPr>
            <a:picLocks noChangeAspect="1"/>
          </p:cNvPicPr>
          <p:nvPr/>
        </p:nvPicPr>
        <p:blipFill>
          <a:blip r:embed="rId3"/>
          <a:stretch>
            <a:fillRect/>
          </a:stretch>
        </p:blipFill>
        <p:spPr>
          <a:xfrm>
            <a:off x="0" y="6259120"/>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20012071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 logo, Carattere, schermata&#10;&#10;Descrizione generata automaticamente">
            <a:extLst>
              <a:ext uri="{FF2B5EF4-FFF2-40B4-BE49-F238E27FC236}">
                <a16:creationId xmlns:a16="http://schemas.microsoft.com/office/drawing/2014/main" xmlns="" id="{516AC43C-7FA0-7179-47F0-CB46F0680A29}"/>
              </a:ext>
            </a:extLst>
          </p:cNvPr>
          <p:cNvPicPr>
            <a:picLocks noChangeAspect="1"/>
          </p:cNvPicPr>
          <p:nvPr/>
        </p:nvPicPr>
        <p:blipFill>
          <a:blip r:embed="rId2"/>
          <a:stretch>
            <a:fillRect/>
          </a:stretch>
        </p:blipFill>
        <p:spPr>
          <a:xfrm>
            <a:off x="495300" y="2971800"/>
            <a:ext cx="4719918" cy="2057400"/>
          </a:xfrm>
          <a:prstGeom prst="rect">
            <a:avLst/>
          </a:prstGeom>
        </p:spPr>
      </p:pic>
      <p:pic>
        <p:nvPicPr>
          <p:cNvPr id="9" name="Immagine 8" descr="Immagine che contiene gatto, clipart, cartone animato&#10;&#10;Descrizione generata automaticamente">
            <a:extLst>
              <a:ext uri="{FF2B5EF4-FFF2-40B4-BE49-F238E27FC236}">
                <a16:creationId xmlns:a16="http://schemas.microsoft.com/office/drawing/2014/main" xmlns="" id="{BEC674E9-5566-2D47-6764-3A91D7D112F1}"/>
              </a:ext>
            </a:extLst>
          </p:cNvPr>
          <p:cNvPicPr>
            <a:picLocks noChangeAspect="1"/>
          </p:cNvPicPr>
          <p:nvPr/>
        </p:nvPicPr>
        <p:blipFill>
          <a:blip r:embed="rId3"/>
          <a:stretch>
            <a:fillRect/>
          </a:stretch>
        </p:blipFill>
        <p:spPr>
          <a:xfrm>
            <a:off x="5734050" y="2527300"/>
            <a:ext cx="2971800" cy="2946400"/>
          </a:xfrm>
          <a:prstGeom prst="rect">
            <a:avLst/>
          </a:prstGeom>
        </p:spPr>
      </p:pic>
    </p:spTree>
    <p:extLst>
      <p:ext uri="{BB962C8B-B14F-4D97-AF65-F5344CB8AC3E}">
        <p14:creationId xmlns:p14="http://schemas.microsoft.com/office/powerpoint/2010/main" val="109814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1A8835A-64FA-341C-D7E7-16EEEA6009B5}"/>
            </a:ext>
          </a:extLst>
        </p:cNvPr>
        <p:cNvGrpSpPr/>
        <p:nvPr/>
      </p:nvGrpSpPr>
      <p:grpSpPr>
        <a:xfrm>
          <a:off x="0" y="0"/>
          <a:ext cx="0" cy="0"/>
          <a:chOff x="0" y="0"/>
          <a:chExt cx="0" cy="0"/>
        </a:xfrm>
      </p:grpSpPr>
      <p:pic>
        <p:nvPicPr>
          <p:cNvPr id="3" name="Immagine 2" descr="Immagine che contiene testo, schermata, Carattere, logo&#10;&#10;Descrizione generata automaticamente">
            <a:extLst>
              <a:ext uri="{FF2B5EF4-FFF2-40B4-BE49-F238E27FC236}">
                <a16:creationId xmlns:a16="http://schemas.microsoft.com/office/drawing/2014/main" xmlns="" id="{D488A892-71FA-C993-332F-F1A7CC36FD9E}"/>
              </a:ext>
            </a:extLst>
          </p:cNvPr>
          <p:cNvPicPr>
            <a:picLocks noChangeAspect="1"/>
          </p:cNvPicPr>
          <p:nvPr/>
        </p:nvPicPr>
        <p:blipFill>
          <a:blip r:embed="rId2"/>
          <a:stretch>
            <a:fillRect/>
          </a:stretch>
        </p:blipFill>
        <p:spPr>
          <a:xfrm>
            <a:off x="4152900" y="2698750"/>
            <a:ext cx="2971800" cy="2946400"/>
          </a:xfrm>
          <a:prstGeom prst="rect">
            <a:avLst/>
          </a:prstGeom>
        </p:spPr>
      </p:pic>
    </p:spTree>
    <p:extLst>
      <p:ext uri="{BB962C8B-B14F-4D97-AF65-F5344CB8AC3E}">
        <p14:creationId xmlns:p14="http://schemas.microsoft.com/office/powerpoint/2010/main" val="186785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9EAA8B-9634-09C9-B39C-AF776CF53DD5}"/>
            </a:ext>
          </a:extLst>
        </p:cNvPr>
        <p:cNvGrpSpPr/>
        <p:nvPr/>
      </p:nvGrpSpPr>
      <p:grpSpPr>
        <a:xfrm>
          <a:off x="0" y="0"/>
          <a:ext cx="0" cy="0"/>
          <a:chOff x="0" y="0"/>
          <a:chExt cx="0" cy="0"/>
        </a:xfrm>
      </p:grpSpPr>
      <p:pic>
        <p:nvPicPr>
          <p:cNvPr id="2" name="Registrazione schermo 2024-12-02 alle 23.28.46.mov">
            <a:hlinkClick r:id="" action="ppaction://media"/>
            <a:extLst>
              <a:ext uri="{FF2B5EF4-FFF2-40B4-BE49-F238E27FC236}">
                <a16:creationId xmlns:a16="http://schemas.microsoft.com/office/drawing/2014/main" xmlns="" id="{12B72C2F-287B-7B71-D9AB-870522A3AF8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124200" y="482600"/>
            <a:ext cx="5943600" cy="5892800"/>
          </a:xfrm>
          <a:prstGeom prst="rect">
            <a:avLst/>
          </a:prstGeom>
        </p:spPr>
      </p:pic>
    </p:spTree>
    <p:extLst>
      <p:ext uri="{BB962C8B-B14F-4D97-AF65-F5344CB8AC3E}">
        <p14:creationId xmlns:p14="http://schemas.microsoft.com/office/powerpoint/2010/main" val="342659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3.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638</TotalTime>
  <Words>635</Words>
  <Application>Microsoft Office PowerPoint</Application>
  <PresentationFormat>Panoramiczny</PresentationFormat>
  <Paragraphs>64</Paragraphs>
  <Slides>12</Slides>
  <Notes>0</Notes>
  <HiddenSlides>0</HiddenSlides>
  <MMClips>1</MMClips>
  <ScaleCrop>false</ScaleCrop>
  <HeadingPairs>
    <vt:vector size="6" baseType="variant">
      <vt:variant>
        <vt:lpstr>Używane czcionki</vt:lpstr>
      </vt:variant>
      <vt:variant>
        <vt:i4>10</vt:i4>
      </vt:variant>
      <vt:variant>
        <vt:lpstr>Motyw</vt:lpstr>
      </vt:variant>
      <vt:variant>
        <vt:i4>3</vt:i4>
      </vt:variant>
      <vt:variant>
        <vt:lpstr>Tytuły slajdów</vt:lpstr>
      </vt:variant>
      <vt:variant>
        <vt:i4>12</vt:i4>
      </vt:variant>
    </vt:vector>
  </HeadingPairs>
  <TitlesOfParts>
    <vt:vector size="25" baseType="lpstr">
      <vt:lpstr>Aptos</vt:lpstr>
      <vt:lpstr>Aptos Display</vt:lpstr>
      <vt:lpstr>Arial</vt:lpstr>
      <vt:lpstr>Calibri</vt:lpstr>
      <vt:lpstr>Calibri Light</vt:lpstr>
      <vt:lpstr>Century Gothic</vt:lpstr>
      <vt:lpstr>Inter Bold</vt:lpstr>
      <vt:lpstr>Poppins</vt:lpstr>
      <vt:lpstr>Times New Roman</vt:lpstr>
      <vt:lpstr>-webkit-standard</vt:lpstr>
      <vt:lpstr>Tema di Office</vt:lpstr>
      <vt:lpstr>1_Tema di Office</vt:lpstr>
      <vt:lpstr>Projekt niestandardowy</vt:lpstr>
      <vt:lpstr>Prezentacja programu PowerPoint</vt:lpstr>
      <vt:lpstr>MODULE 10: CODING AND ROBOTICS TO IMPROVE MATH LEARNING </vt:lpstr>
      <vt:lpstr>Cartesian Grid with Scratch</vt:lpstr>
      <vt:lpstr>How to set the activity</vt:lpstr>
      <vt:lpstr>How to set the activity</vt:lpstr>
      <vt:lpstr>How to set the activity</vt:lpstr>
      <vt:lpstr>Prezentacja programu PowerPoint</vt:lpstr>
      <vt:lpstr>Prezentacja programu PowerPoint</vt:lpstr>
      <vt:lpstr>Prezentacja programu PowerPoint</vt:lpstr>
      <vt:lpstr>Activity Flow</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36</cp:revision>
  <dcterms:created xsi:type="dcterms:W3CDTF">2024-08-05T10:37:09Z</dcterms:created>
  <dcterms:modified xsi:type="dcterms:W3CDTF">2025-03-31T17:58:27Z</dcterms:modified>
</cp:coreProperties>
</file>