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sldIdLst>
    <p:sldId id="264" r:id="rId4"/>
    <p:sldId id="265" r:id="rId5"/>
    <p:sldId id="258" r:id="rId6"/>
    <p:sldId id="260" r:id="rId7"/>
    <p:sldId id="263" r:id="rId8"/>
    <p:sldId id="262" r:id="rId9"/>
    <p:sldId id="267" r:id="rId10"/>
    <p:sldId id="268"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1" autoAdjust="0"/>
    <p:restoredTop sz="94719"/>
  </p:normalViewPr>
  <p:slideViewPr>
    <p:cSldViewPr snapToGrid="0">
      <p:cViewPr varScale="1">
        <p:scale>
          <a:sx n="84" d="100"/>
          <a:sy n="84" d="100"/>
        </p:scale>
        <p:origin x="629" y="-6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8312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99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2091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10167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658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8236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31402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26114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75738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233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1130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165098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358070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507189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841296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341296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7365484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1211448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483166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7358644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xmlns="" id="{425B4DF7-35E2-5A9E-7FA1-4FDF3029F994}"/>
              </a:ext>
            </a:extLst>
          </p:cNvPr>
          <p:cNvGrpSpPr/>
          <p:nvPr userDrawn="1"/>
        </p:nvGrpSpPr>
        <p:grpSpPr>
          <a:xfrm rot="1024244">
            <a:off x="-3966760" y="1610440"/>
            <a:ext cx="9609921" cy="7498990"/>
            <a:chOff x="0" y="0"/>
            <a:chExt cx="1006515" cy="785422"/>
          </a:xfrm>
        </p:grpSpPr>
        <p:sp>
          <p:nvSpPr>
            <p:cNvPr id="7" name="Freeform 9">
              <a:extLst>
                <a:ext uri="{FF2B5EF4-FFF2-40B4-BE49-F238E27FC236}">
                  <a16:creationId xmlns:a16="http://schemas.microsoft.com/office/drawing/2014/main" xmlns="" id="{A16B8F33-5527-56A1-BD5C-4F65647B7151}"/>
                </a:ext>
              </a:extLst>
            </p:cNvPr>
            <p:cNvSpPr/>
            <p:nvPr/>
          </p:nvSpPr>
          <p:spPr>
            <a:xfrm>
              <a:off x="0" y="0"/>
              <a:ext cx="1006515" cy="785422"/>
            </a:xfrm>
            <a:custGeom>
              <a:avLst/>
              <a:gdLst/>
              <a:ahLst/>
              <a:cxnLst/>
              <a:rect l="l" t="t" r="r" b="b"/>
              <a:pathLst>
                <a:path w="1006515" h="785422">
                  <a:moveTo>
                    <a:pt x="503257" y="0"/>
                  </a:moveTo>
                  <a:lnTo>
                    <a:pt x="1006515" y="785422"/>
                  </a:lnTo>
                  <a:lnTo>
                    <a:pt x="0" y="785422"/>
                  </a:lnTo>
                  <a:lnTo>
                    <a:pt x="503257" y="0"/>
                  </a:lnTo>
                  <a:close/>
                </a:path>
              </a:pathLst>
            </a:custGeom>
            <a:solidFill>
              <a:srgbClr val="9FBDF1"/>
            </a:solidFill>
          </p:spPr>
          <p:txBody>
            <a:bodyPr/>
            <a:lstStyle/>
            <a:p>
              <a:endParaRPr lang="it-IT"/>
            </a:p>
          </p:txBody>
        </p:sp>
        <p:sp>
          <p:nvSpPr>
            <p:cNvPr id="8" name="TextBox 10">
              <a:extLst>
                <a:ext uri="{FF2B5EF4-FFF2-40B4-BE49-F238E27FC236}">
                  <a16:creationId xmlns:a16="http://schemas.microsoft.com/office/drawing/2014/main" xmlns="" id="{69631D50-E9D6-CCD1-818A-CCBCF62B1C64}"/>
                </a:ext>
              </a:extLst>
            </p:cNvPr>
            <p:cNvSpPr txBox="1"/>
            <p:nvPr/>
          </p:nvSpPr>
          <p:spPr>
            <a:xfrm>
              <a:off x="157268" y="164635"/>
              <a:ext cx="691979" cy="564685"/>
            </a:xfrm>
            <a:prstGeom prst="rect">
              <a:avLst/>
            </a:prstGeom>
          </p:spPr>
          <p:txBody>
            <a:bodyPr lIns="50800" tIns="50800" rIns="50800" bIns="50800" rtlCol="0" anchor="ctr"/>
            <a:lstStyle/>
            <a:p>
              <a:pPr algn="ctr">
                <a:lnSpc>
                  <a:spcPts val="4420"/>
                </a:lnSpc>
              </a:pPr>
              <a:endParaRPr/>
            </a:p>
          </p:txBody>
        </p:sp>
      </p:grpSp>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69823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36503191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s://cenatiblog.blogspot.com/2019/05/mbot-in-un-lampo.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Tape_measu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52491" y="2094063"/>
            <a:ext cx="7293654"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10:</a:t>
            </a:r>
            <a: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CODING AND ROBOTICS TO IMPROVE MATH LEARNING </a:t>
            </a:r>
            <a:endPar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10.2: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Time and Speed</a:t>
            </a: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0002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783585"/>
            <a:ext cx="9144000" cy="1570923"/>
          </a:xfrm>
        </p:spPr>
        <p:txBody>
          <a:bodyPr>
            <a:noAutofit/>
          </a:bodyPr>
          <a:lstStyle/>
          <a:p>
            <a:r>
              <a:rPr lang="en-US" sz="4800" dirty="0"/>
              <a:t>MODULE 10:</a:t>
            </a:r>
            <a:br>
              <a:rPr lang="en-US" sz="4800" dirty="0"/>
            </a:br>
            <a:r>
              <a:rPr lang="en-US" sz="4800" dirty="0"/>
              <a:t>CODING AND ROBOTICS TO IMPROVE MATH LEARNING </a:t>
            </a:r>
            <a:endParaRPr lang="en-US" sz="48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575304"/>
            <a:ext cx="9144000" cy="1231046"/>
          </a:xfrm>
        </p:spPr>
        <p:txBody>
          <a:bodyPr>
            <a:normAutofit/>
          </a:bodyPr>
          <a:lstStyle/>
          <a:p>
            <a:r>
              <a:rPr lang="en-US" sz="4000" dirty="0"/>
              <a:t>Lesson </a:t>
            </a:r>
            <a:r>
              <a:rPr lang="en-US" sz="4000" dirty="0" smtClean="0"/>
              <a:t>10.</a:t>
            </a:r>
            <a:r>
              <a:rPr lang="pl-PL" sz="4000" dirty="0" smtClean="0"/>
              <a:t>2</a:t>
            </a:r>
            <a:r>
              <a:rPr lang="en-US" sz="4000" dirty="0" smtClean="0"/>
              <a:t>:Time </a:t>
            </a:r>
            <a:r>
              <a:rPr lang="en-US" sz="4000" dirty="0"/>
              <a:t>and Speed</a:t>
            </a:r>
          </a:p>
        </p:txBody>
      </p:sp>
      <p:sp>
        <p:nvSpPr>
          <p:cNvPr id="4" name="Prostokąt 3"/>
          <p:cNvSpPr/>
          <p:nvPr/>
        </p:nvSpPr>
        <p:spPr>
          <a:xfrm>
            <a:off x="4953269" y="502714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Immagine 3">
            <a:extLst>
              <a:ext uri="{FF2B5EF4-FFF2-40B4-BE49-F238E27FC236}">
                <a16:creationId xmlns:a16="http://schemas.microsoft.com/office/drawing/2014/main" xmlns="" id="{037BFB7B-7453-CF8C-147C-2D862C5F82D7}"/>
              </a:ext>
            </a:extLst>
          </p:cNvPr>
          <p:cNvPicPr>
            <a:picLocks noChangeAspect="1"/>
          </p:cNvPicPr>
          <p:nvPr/>
        </p:nvPicPr>
        <p:blipFill>
          <a:blip r:embed="rId3"/>
          <a:stretch>
            <a:fillRect/>
          </a:stretch>
        </p:blipFill>
        <p:spPr>
          <a:xfrm>
            <a:off x="7140841" y="4806350"/>
            <a:ext cx="1840905" cy="824286"/>
          </a:xfrm>
          <a:prstGeom prst="rect">
            <a:avLst/>
          </a:prstGeom>
        </p:spPr>
      </p:pic>
    </p:spTree>
    <p:extLst>
      <p:ext uri="{BB962C8B-B14F-4D97-AF65-F5344CB8AC3E}">
        <p14:creationId xmlns:p14="http://schemas.microsoft.com/office/powerpoint/2010/main" val="7951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it-IT" sz="2800" b="0" i="0" u="none" strike="noStrike" dirty="0">
                <a:solidFill>
                  <a:srgbClr val="000000"/>
                </a:solidFill>
                <a:effectLst/>
                <a:latin typeface="-webkit-standard"/>
              </a:rPr>
              <a:t>Time </a:t>
            </a:r>
            <a:r>
              <a:rPr lang="it-IT" sz="2800" dirty="0">
                <a:solidFill>
                  <a:srgbClr val="000000"/>
                </a:solidFill>
                <a:latin typeface="-webkit-standard"/>
              </a:rPr>
              <a:t>and Speed</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12268" y="1890312"/>
            <a:ext cx="5259388" cy="3811588"/>
          </a:xfrm>
        </p:spPr>
        <p:txBody>
          <a:bodyPr>
            <a:normAutofit/>
          </a:bodyPr>
          <a:lstStyle/>
          <a:p>
            <a:r>
              <a:rPr lang="en-US" dirty="0"/>
              <a:t>Help students understand the relationship between distance, time, and speed through programming and experimentation with </a:t>
            </a:r>
            <a:r>
              <a:rPr lang="en-US" dirty="0" err="1"/>
              <a:t>mBot</a:t>
            </a:r>
            <a:r>
              <a:rPr lang="en-US" dirty="0"/>
              <a:t>.</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8" name="AutoShape 2" descr="A classroom activity using Blue-Bot and mTiny robots to teach right and left directions to children with colored bracelets. Image shows children wearing red bracelets on their right wrists and blue bracelets on their left wrists, programming a Blue-Bot on a colorful grid playmat with landmarks like toy houses and trees. Another group is working with mTiny, placing colored arrows (red for right, blue for left) on a similar mat. The setting is a lively, bright classroom with young learners actively participating and a teacher guiding the activity.">
            <a:extLst>
              <a:ext uri="{FF2B5EF4-FFF2-40B4-BE49-F238E27FC236}">
                <a16:creationId xmlns:a16="http://schemas.microsoft.com/office/drawing/2014/main" xmlns="" id="{BF3B75AF-CE6A-ADFD-0A51-88E007847BF9}"/>
              </a:ext>
            </a:extLst>
          </p:cNvPr>
          <p:cNvSpPr>
            <a:spLocks noChangeAspect="1" noChangeArrowheads="1"/>
          </p:cNvSpPr>
          <p:nvPr/>
        </p:nvSpPr>
        <p:spPr bwMode="auto">
          <a:xfrm>
            <a:off x="5871656" y="3204656"/>
            <a:ext cx="3653344" cy="3653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5" name="Immagine 24" descr="Immagine che contiene cartone animato, plastica, Veicolo giocattolo, giocattolo&#10;&#10;Descrizione generata automaticamente">
            <a:extLst>
              <a:ext uri="{FF2B5EF4-FFF2-40B4-BE49-F238E27FC236}">
                <a16:creationId xmlns:a16="http://schemas.microsoft.com/office/drawing/2014/main" xmlns="" id="{B422BDA6-A96F-3A56-5E65-CDB75CA4563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398132" y="2687357"/>
            <a:ext cx="5181600" cy="2717800"/>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511277" y="2118588"/>
            <a:ext cx="7214740" cy="3811588"/>
          </a:xfrm>
        </p:spPr>
        <p:txBody>
          <a:bodyPr>
            <a:normAutofit fontScale="92500" lnSpcReduction="20000"/>
          </a:bodyPr>
          <a:lstStyle/>
          <a:p>
            <a:pPr marL="0" indent="0">
              <a:buNone/>
            </a:pPr>
            <a:r>
              <a:rPr lang="pl-PL" b="1" dirty="0"/>
              <a:t>Materials </a:t>
            </a:r>
            <a:r>
              <a:rPr lang="pl-PL" b="1" dirty="0" err="1"/>
              <a:t>Needed</a:t>
            </a:r>
            <a:r>
              <a:rPr lang="pl-PL" b="1" dirty="0"/>
              <a:t>:</a:t>
            </a:r>
          </a:p>
          <a:p>
            <a:pPr marL="514350" indent="-514350">
              <a:buFont typeface="+mj-lt"/>
              <a:buAutoNum type="arabicPeriod"/>
            </a:pPr>
            <a:r>
              <a:rPr lang="pl-PL" dirty="0" err="1"/>
              <a:t>mBot</a:t>
            </a:r>
            <a:r>
              <a:rPr lang="pl-PL" dirty="0"/>
              <a:t> robot.</a:t>
            </a:r>
          </a:p>
          <a:p>
            <a:pPr marL="514350" indent="-514350">
              <a:buFont typeface="+mj-lt"/>
              <a:buAutoNum type="arabicPeriod"/>
            </a:pPr>
            <a:r>
              <a:rPr lang="pl-PL" dirty="0" err="1"/>
              <a:t>Measuring</a:t>
            </a:r>
            <a:r>
              <a:rPr lang="pl-PL" dirty="0"/>
              <a:t> </a:t>
            </a:r>
            <a:r>
              <a:rPr lang="pl-PL" dirty="0" err="1"/>
              <a:t>tape</a:t>
            </a:r>
            <a:r>
              <a:rPr lang="pl-PL" dirty="0"/>
              <a:t> </a:t>
            </a:r>
            <a:r>
              <a:rPr lang="pl-PL" dirty="0" err="1"/>
              <a:t>or</a:t>
            </a:r>
            <a:r>
              <a:rPr lang="pl-PL" dirty="0"/>
              <a:t> </a:t>
            </a:r>
            <a:r>
              <a:rPr lang="pl-PL" dirty="0" err="1"/>
              <a:t>ruler</a:t>
            </a:r>
            <a:r>
              <a:rPr lang="pl-PL" dirty="0"/>
              <a:t>.</a:t>
            </a:r>
          </a:p>
          <a:p>
            <a:pPr marL="514350" indent="-514350">
              <a:buFont typeface="+mj-lt"/>
              <a:buAutoNum type="arabicPeriod"/>
            </a:pPr>
            <a:r>
              <a:rPr lang="pl-PL" dirty="0" err="1"/>
              <a:t>Stopwatch</a:t>
            </a:r>
            <a:r>
              <a:rPr lang="pl-PL" dirty="0"/>
              <a:t> </a:t>
            </a:r>
            <a:r>
              <a:rPr lang="pl-PL" dirty="0" err="1"/>
              <a:t>or</a:t>
            </a:r>
            <a:r>
              <a:rPr lang="pl-PL" dirty="0"/>
              <a:t> a timing app.</a:t>
            </a:r>
          </a:p>
          <a:p>
            <a:pPr marL="514350" indent="-514350">
              <a:buFont typeface="+mj-lt"/>
              <a:buAutoNum type="arabicPeriod"/>
            </a:pPr>
            <a:r>
              <a:rPr lang="pl-PL" dirty="0"/>
              <a:t>A </a:t>
            </a:r>
            <a:r>
              <a:rPr lang="pl-PL" dirty="0" err="1"/>
              <a:t>smooth</a:t>
            </a:r>
            <a:r>
              <a:rPr lang="pl-PL" dirty="0"/>
              <a:t> </a:t>
            </a:r>
            <a:r>
              <a:rPr lang="pl-PL" dirty="0" err="1"/>
              <a:t>surface</a:t>
            </a:r>
            <a:r>
              <a:rPr lang="pl-PL" dirty="0"/>
              <a:t> (</a:t>
            </a:r>
            <a:r>
              <a:rPr lang="pl-PL" dirty="0" err="1"/>
              <a:t>like</a:t>
            </a:r>
            <a:r>
              <a:rPr lang="pl-PL" dirty="0"/>
              <a:t> a </a:t>
            </a:r>
            <a:r>
              <a:rPr lang="pl-PL" dirty="0" err="1"/>
              <a:t>long</a:t>
            </a:r>
            <a:r>
              <a:rPr lang="pl-PL" dirty="0"/>
              <a:t> </a:t>
            </a:r>
            <a:r>
              <a:rPr lang="pl-PL" dirty="0" err="1"/>
              <a:t>table</a:t>
            </a:r>
            <a:r>
              <a:rPr lang="pl-PL" dirty="0"/>
              <a:t> </a:t>
            </a:r>
            <a:r>
              <a:rPr lang="pl-PL" dirty="0" err="1"/>
              <a:t>or</a:t>
            </a:r>
            <a:r>
              <a:rPr lang="pl-PL" dirty="0"/>
              <a:t> </a:t>
            </a:r>
            <a:r>
              <a:rPr lang="pl-PL" dirty="0" err="1"/>
              <a:t>floor</a:t>
            </a:r>
            <a:r>
              <a:rPr lang="pl-PL" dirty="0"/>
              <a:t>).</a:t>
            </a:r>
          </a:p>
          <a:p>
            <a:pPr marL="514350" indent="-514350">
              <a:buFont typeface="+mj-lt"/>
              <a:buAutoNum type="arabicPeriod"/>
            </a:pPr>
            <a:r>
              <a:rPr lang="pl-PL" dirty="0" err="1"/>
              <a:t>Masking</a:t>
            </a:r>
            <a:r>
              <a:rPr lang="pl-PL" dirty="0"/>
              <a:t> </a:t>
            </a:r>
            <a:r>
              <a:rPr lang="pl-PL" dirty="0" err="1"/>
              <a:t>tape</a:t>
            </a:r>
            <a:r>
              <a:rPr lang="pl-PL" dirty="0"/>
              <a:t> </a:t>
            </a:r>
            <a:r>
              <a:rPr lang="pl-PL" dirty="0" err="1"/>
              <a:t>or</a:t>
            </a:r>
            <a:r>
              <a:rPr lang="pl-PL" dirty="0"/>
              <a:t> </a:t>
            </a:r>
            <a:r>
              <a:rPr lang="pl-PL" dirty="0" err="1"/>
              <a:t>markers</a:t>
            </a:r>
            <a:r>
              <a:rPr lang="pl-PL" dirty="0"/>
              <a:t> to </a:t>
            </a:r>
            <a:r>
              <a:rPr lang="pl-PL" dirty="0" err="1"/>
              <a:t>designate</a:t>
            </a:r>
            <a:r>
              <a:rPr lang="pl-PL" dirty="0"/>
              <a:t> start and </a:t>
            </a:r>
            <a:r>
              <a:rPr lang="pl-PL" dirty="0" err="1"/>
              <a:t>finish</a:t>
            </a:r>
            <a:r>
              <a:rPr lang="pl-PL" dirty="0"/>
              <a:t> lines.</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32" name="Immagine 31" descr="Immagine che contiene metro, righello, interno&#10;&#10;Descrizione generata automaticamente">
            <a:extLst>
              <a:ext uri="{FF2B5EF4-FFF2-40B4-BE49-F238E27FC236}">
                <a16:creationId xmlns:a16="http://schemas.microsoft.com/office/drawing/2014/main" xmlns="" id="{E147A672-BC0F-562B-2CB3-077AE4B6ADC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748411" y="2553629"/>
            <a:ext cx="3932312" cy="2618264"/>
          </a:xfrm>
          <a:prstGeom prst="rect">
            <a:avLst/>
          </a:prstGeom>
        </p:spPr>
      </p:pic>
      <p:sp>
        <p:nvSpPr>
          <p:cNvPr id="33" name="CasellaDiTesto 32">
            <a:extLst>
              <a:ext uri="{FF2B5EF4-FFF2-40B4-BE49-F238E27FC236}">
                <a16:creationId xmlns:a16="http://schemas.microsoft.com/office/drawing/2014/main" xmlns="" id="{6B89A8A6-2768-8338-9202-4F5C5E3C0266}"/>
              </a:ext>
            </a:extLst>
          </p:cNvPr>
          <p:cNvSpPr txBox="1"/>
          <p:nvPr/>
        </p:nvSpPr>
        <p:spPr>
          <a:xfrm>
            <a:off x="8950133" y="5285939"/>
            <a:ext cx="2730589" cy="369332"/>
          </a:xfrm>
          <a:prstGeom prst="rect">
            <a:avLst/>
          </a:prstGeom>
          <a:noFill/>
        </p:spPr>
        <p:txBody>
          <a:bodyPr wrap="square" rtlCol="0">
            <a:spAutoFit/>
          </a:bodyPr>
          <a:lstStyle/>
          <a:p>
            <a:r>
              <a:rPr lang="it-IT" sz="900">
                <a:hlinkClick r:id="rId4" tooltip="https://en.wikipedia.org/wiki/Tape_measure"/>
              </a:rPr>
              <a:t>Questa foto</a:t>
            </a:r>
            <a:r>
              <a:rPr lang="it-IT" sz="900"/>
              <a:t> di Autore sconosciuto è concesso in licenza da </a:t>
            </a:r>
            <a:r>
              <a:rPr lang="it-IT" sz="900">
                <a:hlinkClick r:id="rId5" tooltip="https://creativecommons.org/licenses/by-sa/3.0/"/>
              </a:rPr>
              <a:t>CC BY-SA</a:t>
            </a:r>
            <a:endParaRPr lang="it-IT" sz="900"/>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326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4AE34C-4DEA-4AEE-6D7D-B1BA1857183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0F29ADF5-8CF1-5EBE-3369-896D6895E39E}"/>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8C8FA033-800F-1267-9808-DD612BBE8D7A}"/>
              </a:ext>
            </a:extLst>
          </p:cNvPr>
          <p:cNvSpPr>
            <a:spLocks noGrp="1"/>
          </p:cNvSpPr>
          <p:nvPr>
            <p:ph idx="1"/>
          </p:nvPr>
        </p:nvSpPr>
        <p:spPr>
          <a:xfrm>
            <a:off x="511277" y="2118588"/>
            <a:ext cx="7214740" cy="3811588"/>
          </a:xfrm>
        </p:spPr>
        <p:txBody>
          <a:bodyPr>
            <a:normAutofit fontScale="32500" lnSpcReduction="20000"/>
          </a:bodyPr>
          <a:lstStyle/>
          <a:p>
            <a:pPr marL="0" indent="0" algn="l">
              <a:buNone/>
            </a:pPr>
            <a:r>
              <a:rPr lang="it-IT" sz="4800" b="1" i="0" u="none" strike="noStrike" dirty="0">
                <a:solidFill>
                  <a:srgbClr val="000000"/>
                </a:solidFill>
                <a:effectLst/>
              </a:rPr>
              <a:t>Concepts </a:t>
            </a:r>
            <a:r>
              <a:rPr lang="it-IT" sz="4800" b="1" i="0" u="none" strike="noStrike" dirty="0" err="1">
                <a:solidFill>
                  <a:srgbClr val="000000"/>
                </a:solidFill>
                <a:effectLst/>
              </a:rPr>
              <a:t>Introduced</a:t>
            </a:r>
            <a:r>
              <a:rPr lang="it-IT" sz="4800" b="1" i="0" u="none" strike="noStrike" dirty="0">
                <a:solidFill>
                  <a:srgbClr val="000000"/>
                </a:solidFill>
                <a:effectLst/>
              </a:rPr>
              <a:t>:</a:t>
            </a:r>
            <a:endParaRPr lang="it-IT" b="0" i="0" u="none" strike="noStrike" dirty="0">
              <a:solidFill>
                <a:srgbClr val="000000"/>
              </a:solidFill>
              <a:effectLst/>
            </a:endParaRPr>
          </a:p>
          <a:p>
            <a:pPr marL="0" indent="0" algn="l">
              <a:buNone/>
            </a:pPr>
            <a:r>
              <a:rPr lang="it-IT" b="0" i="0" u="none" strike="noStrike" dirty="0">
                <a:solidFill>
                  <a:srgbClr val="000000"/>
                </a:solidFill>
                <a:effectLst/>
              </a:rPr>
              <a:t>Speed = </a:t>
            </a:r>
            <a:r>
              <a:rPr lang="it-IT" b="0" i="0" u="none" strike="noStrike" dirty="0" err="1">
                <a:solidFill>
                  <a:srgbClr val="000000"/>
                </a:solidFill>
                <a:effectLst/>
              </a:rPr>
              <a:t>Distance</a:t>
            </a:r>
            <a:r>
              <a:rPr lang="it-IT" b="0" i="0" u="none" strike="noStrike" dirty="0">
                <a:solidFill>
                  <a:srgbClr val="000000"/>
                </a:solidFill>
                <a:effectLst/>
              </a:rPr>
              <a:t> ÷ Time</a:t>
            </a:r>
          </a:p>
          <a:p>
            <a:pPr marL="0" indent="0" algn="l">
              <a:buNone/>
            </a:pPr>
            <a:r>
              <a:rPr lang="it-IT" b="0" i="0" u="none" strike="noStrike" dirty="0" err="1">
                <a:solidFill>
                  <a:srgbClr val="000000"/>
                </a:solidFill>
                <a:effectLst/>
              </a:rPr>
              <a:t>Units</a:t>
            </a:r>
            <a:r>
              <a:rPr lang="it-IT" b="0" i="0" u="none" strike="noStrike" dirty="0">
                <a:solidFill>
                  <a:srgbClr val="000000"/>
                </a:solidFill>
                <a:effectLst/>
              </a:rPr>
              <a:t> of </a:t>
            </a:r>
            <a:r>
              <a:rPr lang="it-IT" b="0" i="0" u="none" strike="noStrike" dirty="0" err="1">
                <a:solidFill>
                  <a:srgbClr val="000000"/>
                </a:solidFill>
                <a:effectLst/>
              </a:rPr>
              <a:t>measurement</a:t>
            </a:r>
            <a:r>
              <a:rPr lang="it-IT" b="0" i="0" u="none" strike="noStrike" dirty="0">
                <a:solidFill>
                  <a:srgbClr val="000000"/>
                </a:solidFill>
                <a:effectLst/>
              </a:rPr>
              <a:t> (e.g., </a:t>
            </a:r>
            <a:r>
              <a:rPr lang="it-IT" b="0" i="0" u="none" strike="noStrike" dirty="0" err="1">
                <a:solidFill>
                  <a:srgbClr val="000000"/>
                </a:solidFill>
                <a:effectLst/>
              </a:rPr>
              <a:t>meters</a:t>
            </a:r>
            <a:r>
              <a:rPr lang="it-IT" b="0" i="0" u="none" strike="noStrike" dirty="0">
                <a:solidFill>
                  <a:srgbClr val="000000"/>
                </a:solidFill>
                <a:effectLst/>
              </a:rPr>
              <a:t> per second or </a:t>
            </a:r>
            <a:r>
              <a:rPr lang="it-IT" b="0" i="0" u="none" strike="noStrike" dirty="0" err="1">
                <a:solidFill>
                  <a:srgbClr val="000000"/>
                </a:solidFill>
                <a:effectLst/>
              </a:rPr>
              <a:t>centimeters</a:t>
            </a:r>
            <a:r>
              <a:rPr lang="it-IT" b="0" i="0" u="none" strike="noStrike" dirty="0">
                <a:solidFill>
                  <a:srgbClr val="000000"/>
                </a:solidFill>
                <a:effectLst/>
              </a:rPr>
              <a:t> per second).</a:t>
            </a:r>
          </a:p>
          <a:p>
            <a:pPr marL="0" indent="0" algn="l">
              <a:buNone/>
            </a:pPr>
            <a:r>
              <a:rPr lang="it-IT" sz="4300" b="1" i="0" u="none" strike="noStrike" dirty="0">
                <a:solidFill>
                  <a:srgbClr val="000000"/>
                </a:solidFill>
                <a:effectLst/>
              </a:rPr>
              <a:t>Setup:</a:t>
            </a:r>
          </a:p>
          <a:p>
            <a:pPr marL="0" indent="0" algn="l">
              <a:buNone/>
            </a:pPr>
            <a:r>
              <a:rPr lang="it-IT" b="0" i="0" u="none" strike="noStrike" dirty="0">
                <a:solidFill>
                  <a:srgbClr val="000000"/>
                </a:solidFill>
                <a:effectLst/>
              </a:rPr>
              <a:t>Mark a </a:t>
            </a:r>
            <a:r>
              <a:rPr lang="it-IT" b="0" i="0" u="none" strike="noStrike" dirty="0" err="1">
                <a:solidFill>
                  <a:srgbClr val="000000"/>
                </a:solidFill>
                <a:effectLst/>
              </a:rPr>
              <a:t>straight</a:t>
            </a:r>
            <a:r>
              <a:rPr lang="it-IT" b="0" i="0" u="none" strike="noStrike" dirty="0">
                <a:solidFill>
                  <a:srgbClr val="000000"/>
                </a:solidFill>
                <a:effectLst/>
              </a:rPr>
              <a:t> track for </a:t>
            </a:r>
            <a:r>
              <a:rPr lang="it-IT" b="0" i="0" u="none" strike="noStrike" dirty="0" err="1">
                <a:solidFill>
                  <a:srgbClr val="000000"/>
                </a:solidFill>
                <a:effectLst/>
              </a:rPr>
              <a:t>mBot</a:t>
            </a:r>
            <a:r>
              <a:rPr lang="it-IT" b="0" i="0" u="none" strike="noStrike" dirty="0">
                <a:solidFill>
                  <a:srgbClr val="000000"/>
                </a:solidFill>
                <a:effectLst/>
              </a:rPr>
              <a:t> (e.g., 1 </a:t>
            </a:r>
            <a:r>
              <a:rPr lang="it-IT" b="0" i="0" u="none" strike="noStrike" dirty="0" err="1">
                <a:solidFill>
                  <a:srgbClr val="000000"/>
                </a:solidFill>
                <a:effectLst/>
              </a:rPr>
              <a:t>meter</a:t>
            </a:r>
            <a:r>
              <a:rPr lang="it-IT" b="0" i="0" u="none" strike="noStrike" dirty="0">
                <a:solidFill>
                  <a:srgbClr val="000000"/>
                </a:solidFill>
                <a:effectLst/>
              </a:rPr>
              <a:t> or 100 cm).</a:t>
            </a:r>
          </a:p>
          <a:p>
            <a:pPr marL="0" indent="0" algn="l">
              <a:buNone/>
            </a:pPr>
            <a:r>
              <a:rPr lang="it-IT" b="0" i="0" u="none" strike="noStrike" dirty="0">
                <a:solidFill>
                  <a:srgbClr val="000000"/>
                </a:solidFill>
                <a:effectLst/>
              </a:rPr>
              <a:t>Program </a:t>
            </a:r>
            <a:r>
              <a:rPr lang="it-IT" b="0" i="0" u="none" strike="noStrike" dirty="0" err="1">
                <a:solidFill>
                  <a:srgbClr val="000000"/>
                </a:solidFill>
                <a:effectLst/>
              </a:rPr>
              <a:t>mBot</a:t>
            </a:r>
            <a:r>
              <a:rPr lang="it-IT" b="0" i="0" u="none" strike="noStrike" dirty="0">
                <a:solidFill>
                  <a:srgbClr val="000000"/>
                </a:solidFill>
                <a:effectLst/>
              </a:rPr>
              <a:t> to </a:t>
            </a:r>
            <a:r>
              <a:rPr lang="it-IT" b="0" i="0" u="none" strike="noStrike" dirty="0" err="1">
                <a:solidFill>
                  <a:srgbClr val="000000"/>
                </a:solidFill>
                <a:effectLst/>
              </a:rPr>
              <a:t>move</a:t>
            </a:r>
            <a:r>
              <a:rPr lang="it-IT" b="0" i="0" u="none" strike="noStrike" dirty="0">
                <a:solidFill>
                  <a:srgbClr val="000000"/>
                </a:solidFill>
                <a:effectLst/>
              </a:rPr>
              <a:t> </a:t>
            </a:r>
            <a:r>
              <a:rPr lang="it-IT" b="0" i="0" u="none" strike="noStrike" dirty="0" err="1">
                <a:solidFill>
                  <a:srgbClr val="000000"/>
                </a:solidFill>
                <a:effectLst/>
              </a:rPr>
              <a:t>forward</a:t>
            </a:r>
            <a:r>
              <a:rPr lang="it-IT" b="0" i="0" u="none" strike="noStrike" dirty="0">
                <a:solidFill>
                  <a:srgbClr val="000000"/>
                </a:solidFill>
                <a:effectLst/>
              </a:rPr>
              <a:t> </a:t>
            </a:r>
            <a:r>
              <a:rPr lang="it-IT" b="0" i="0" u="none" strike="noStrike" dirty="0" err="1">
                <a:solidFill>
                  <a:srgbClr val="000000"/>
                </a:solidFill>
                <a:effectLst/>
              </a:rPr>
              <a:t>at</a:t>
            </a:r>
            <a:r>
              <a:rPr lang="it-IT" b="0" i="0" u="none" strike="noStrike" dirty="0">
                <a:solidFill>
                  <a:srgbClr val="000000"/>
                </a:solidFill>
                <a:effectLst/>
              </a:rPr>
              <a:t> a </a:t>
            </a:r>
            <a:r>
              <a:rPr lang="it-IT" b="0" i="0" u="none" strike="noStrike" dirty="0" err="1">
                <a:solidFill>
                  <a:srgbClr val="000000"/>
                </a:solidFill>
                <a:effectLst/>
              </a:rPr>
              <a:t>constant</a:t>
            </a:r>
            <a:r>
              <a:rPr lang="it-IT" b="0" i="0" u="none" strike="noStrike" dirty="0">
                <a:solidFill>
                  <a:srgbClr val="000000"/>
                </a:solidFill>
                <a:effectLst/>
              </a:rPr>
              <a:t> speed.</a:t>
            </a:r>
          </a:p>
          <a:p>
            <a:pPr marL="0" indent="0" algn="l">
              <a:buNone/>
            </a:pPr>
            <a:r>
              <a:rPr lang="it-IT" b="0" i="0" u="none" strike="noStrike" dirty="0">
                <a:solidFill>
                  <a:srgbClr val="000000"/>
                </a:solidFill>
                <a:effectLst/>
              </a:rPr>
              <a:t>Steps:</a:t>
            </a:r>
          </a:p>
          <a:p>
            <a:pPr marL="0" indent="0" algn="l">
              <a:buNone/>
            </a:pPr>
            <a:r>
              <a:rPr lang="it-IT" b="1" i="0" u="none" strike="noStrike" dirty="0" err="1">
                <a:solidFill>
                  <a:srgbClr val="000000"/>
                </a:solidFill>
                <a:effectLst/>
              </a:rPr>
              <a:t>Prediction</a:t>
            </a:r>
            <a:r>
              <a:rPr lang="it-IT" b="1" i="0" u="none" strike="noStrike" dirty="0">
                <a:solidFill>
                  <a:srgbClr val="000000"/>
                </a:solidFill>
                <a:effectLst/>
              </a:rPr>
              <a:t>:</a:t>
            </a:r>
          </a:p>
          <a:p>
            <a:pPr marL="0" indent="0" algn="l">
              <a:buNone/>
            </a:pPr>
            <a:r>
              <a:rPr lang="it-IT" b="0" i="0" u="none" strike="noStrike" dirty="0" err="1">
                <a:solidFill>
                  <a:srgbClr val="000000"/>
                </a:solidFill>
                <a:effectLst/>
              </a:rPr>
              <a:t>Ask</a:t>
            </a:r>
            <a:r>
              <a:rPr lang="it-IT" b="0" i="0" u="none" strike="noStrike" dirty="0">
                <a:solidFill>
                  <a:srgbClr val="000000"/>
                </a:solidFill>
                <a:effectLst/>
              </a:rPr>
              <a:t> </a:t>
            </a:r>
            <a:r>
              <a:rPr lang="it-IT" b="0" i="0" u="none" strike="noStrike" dirty="0" err="1">
                <a:solidFill>
                  <a:srgbClr val="000000"/>
                </a:solidFill>
                <a:effectLst/>
              </a:rPr>
              <a:t>students</a:t>
            </a:r>
            <a:r>
              <a:rPr lang="it-IT" b="0" i="0" u="none" strike="noStrike" dirty="0">
                <a:solidFill>
                  <a:srgbClr val="000000"/>
                </a:solidFill>
                <a:effectLst/>
              </a:rPr>
              <a:t> to </a:t>
            </a:r>
            <a:r>
              <a:rPr lang="it-IT" b="0" i="0" u="none" strike="noStrike" dirty="0" err="1">
                <a:solidFill>
                  <a:srgbClr val="000000"/>
                </a:solidFill>
                <a:effectLst/>
              </a:rPr>
              <a:t>guess</a:t>
            </a:r>
            <a:r>
              <a:rPr lang="it-IT" b="0" i="0" u="none" strike="noStrike" dirty="0">
                <a:solidFill>
                  <a:srgbClr val="000000"/>
                </a:solidFill>
                <a:effectLst/>
              </a:rPr>
              <a:t> </a:t>
            </a:r>
            <a:r>
              <a:rPr lang="it-IT" b="0" i="0" u="none" strike="noStrike" dirty="0" err="1">
                <a:solidFill>
                  <a:srgbClr val="000000"/>
                </a:solidFill>
                <a:effectLst/>
              </a:rPr>
              <a:t>how</a:t>
            </a:r>
            <a:r>
              <a:rPr lang="it-IT" b="0" i="0" u="none" strike="noStrike" dirty="0">
                <a:solidFill>
                  <a:srgbClr val="000000"/>
                </a:solidFill>
                <a:effectLst/>
              </a:rPr>
              <a:t> long </a:t>
            </a:r>
            <a:r>
              <a:rPr lang="it-IT" b="0" i="0" u="none" strike="noStrike" dirty="0" err="1">
                <a:solidFill>
                  <a:srgbClr val="000000"/>
                </a:solidFill>
                <a:effectLst/>
              </a:rPr>
              <a:t>it</a:t>
            </a:r>
            <a:r>
              <a:rPr lang="it-IT" b="0" i="0" u="none" strike="noStrike" dirty="0">
                <a:solidFill>
                  <a:srgbClr val="000000"/>
                </a:solidFill>
                <a:effectLst/>
              </a:rPr>
              <a:t> </a:t>
            </a:r>
            <a:r>
              <a:rPr lang="it-IT" b="0" i="0" u="none" strike="noStrike" dirty="0" err="1">
                <a:solidFill>
                  <a:srgbClr val="000000"/>
                </a:solidFill>
                <a:effectLst/>
              </a:rPr>
              <a:t>will</a:t>
            </a:r>
            <a:r>
              <a:rPr lang="it-IT" b="0" i="0" u="none" strike="noStrike" dirty="0">
                <a:solidFill>
                  <a:srgbClr val="000000"/>
                </a:solidFill>
                <a:effectLst/>
              </a:rPr>
              <a:t> take </a:t>
            </a:r>
            <a:r>
              <a:rPr lang="it-IT" b="0" i="0" u="none" strike="noStrike" dirty="0" err="1">
                <a:solidFill>
                  <a:srgbClr val="000000"/>
                </a:solidFill>
                <a:effectLst/>
              </a:rPr>
              <a:t>mBot</a:t>
            </a:r>
            <a:r>
              <a:rPr lang="it-IT" b="0" i="0" u="none" strike="noStrike" dirty="0">
                <a:solidFill>
                  <a:srgbClr val="000000"/>
                </a:solidFill>
                <a:effectLst/>
              </a:rPr>
              <a:t> to travel the track.</a:t>
            </a:r>
          </a:p>
          <a:p>
            <a:pPr marL="0" indent="0" algn="l">
              <a:buNone/>
            </a:pPr>
            <a:r>
              <a:rPr lang="it-IT" b="1" i="0" u="none" strike="noStrike" dirty="0">
                <a:solidFill>
                  <a:srgbClr val="000000"/>
                </a:solidFill>
                <a:effectLst/>
              </a:rPr>
              <a:t>Experiment:</a:t>
            </a:r>
          </a:p>
          <a:p>
            <a:pPr marL="0" indent="0" algn="l">
              <a:buNone/>
            </a:pPr>
            <a:r>
              <a:rPr lang="it-IT" b="0" i="0" u="none" strike="noStrike" dirty="0">
                <a:solidFill>
                  <a:srgbClr val="000000"/>
                </a:solidFill>
                <a:effectLst/>
              </a:rPr>
              <a:t>Use a </a:t>
            </a:r>
            <a:r>
              <a:rPr lang="it-IT" b="0" i="0" u="none" strike="noStrike" dirty="0" err="1">
                <a:solidFill>
                  <a:srgbClr val="000000"/>
                </a:solidFill>
                <a:effectLst/>
              </a:rPr>
              <a:t>simple</a:t>
            </a:r>
            <a:r>
              <a:rPr lang="it-IT" b="0" i="0" u="none" strike="noStrike" dirty="0">
                <a:solidFill>
                  <a:srgbClr val="000000"/>
                </a:solidFill>
                <a:effectLst/>
              </a:rPr>
              <a:t> </a:t>
            </a:r>
            <a:r>
              <a:rPr lang="it-IT" b="0" i="0" u="none" strike="noStrike" dirty="0" err="1">
                <a:solidFill>
                  <a:srgbClr val="000000"/>
                </a:solidFill>
                <a:effectLst/>
              </a:rPr>
              <a:t>program</a:t>
            </a:r>
            <a:r>
              <a:rPr lang="it-IT" b="0" i="0" u="none" strike="noStrike" dirty="0">
                <a:solidFill>
                  <a:srgbClr val="000000"/>
                </a:solidFill>
                <a:effectLst/>
              </a:rPr>
              <a:t> to </a:t>
            </a:r>
            <a:r>
              <a:rPr lang="it-IT" b="0" i="0" u="none" strike="noStrike" dirty="0" err="1">
                <a:solidFill>
                  <a:srgbClr val="000000"/>
                </a:solidFill>
                <a:effectLst/>
              </a:rPr>
              <a:t>move</a:t>
            </a:r>
            <a:r>
              <a:rPr lang="it-IT" b="0" i="0" u="none" strike="noStrike" dirty="0">
                <a:solidFill>
                  <a:srgbClr val="000000"/>
                </a:solidFill>
                <a:effectLst/>
              </a:rPr>
              <a:t> </a:t>
            </a:r>
            <a:r>
              <a:rPr lang="it-IT" b="0" i="0" u="none" strike="noStrike" dirty="0" err="1">
                <a:solidFill>
                  <a:srgbClr val="000000"/>
                </a:solidFill>
                <a:effectLst/>
              </a:rPr>
              <a:t>mBot</a:t>
            </a:r>
            <a:r>
              <a:rPr lang="it-IT" b="0" i="0" u="none" strike="noStrike" dirty="0">
                <a:solidFill>
                  <a:srgbClr val="000000"/>
                </a:solidFill>
                <a:effectLst/>
              </a:rPr>
              <a:t> </a:t>
            </a:r>
            <a:r>
              <a:rPr lang="it-IT" b="0" i="0" u="none" strike="noStrike" dirty="0" err="1">
                <a:solidFill>
                  <a:srgbClr val="000000"/>
                </a:solidFill>
                <a:effectLst/>
              </a:rPr>
              <a:t>forward</a:t>
            </a:r>
            <a:r>
              <a:rPr lang="it-IT" b="0" i="0" u="none" strike="noStrike" dirty="0">
                <a:solidFill>
                  <a:srgbClr val="000000"/>
                </a:solidFill>
                <a:effectLst/>
              </a:rPr>
              <a:t> </a:t>
            </a:r>
            <a:r>
              <a:rPr lang="it-IT" b="0" i="0" u="none" strike="noStrike" dirty="0" err="1">
                <a:solidFill>
                  <a:srgbClr val="000000"/>
                </a:solidFill>
                <a:effectLst/>
              </a:rPr>
              <a:t>at</a:t>
            </a:r>
            <a:r>
              <a:rPr lang="it-IT" b="0" i="0" u="none" strike="noStrike" dirty="0">
                <a:solidFill>
                  <a:srgbClr val="000000"/>
                </a:solidFill>
                <a:effectLst/>
              </a:rPr>
              <a:t> a </a:t>
            </a:r>
            <a:r>
              <a:rPr lang="it-IT" b="0" i="0" u="none" strike="noStrike" dirty="0" err="1">
                <a:solidFill>
                  <a:srgbClr val="000000"/>
                </a:solidFill>
                <a:effectLst/>
              </a:rPr>
              <a:t>specific</a:t>
            </a:r>
            <a:r>
              <a:rPr lang="it-IT" b="0" i="0" u="none" strike="noStrike" dirty="0">
                <a:solidFill>
                  <a:srgbClr val="000000"/>
                </a:solidFill>
                <a:effectLst/>
              </a:rPr>
              <a:t> speed.</a:t>
            </a:r>
          </a:p>
          <a:p>
            <a:pPr marL="0" indent="0" algn="l">
              <a:buNone/>
            </a:pPr>
            <a:r>
              <a:rPr lang="it-IT" b="0" i="0" u="none" strike="noStrike" dirty="0">
                <a:solidFill>
                  <a:srgbClr val="000000"/>
                </a:solidFill>
                <a:effectLst/>
              </a:rPr>
              <a:t>Start the </a:t>
            </a:r>
            <a:r>
              <a:rPr lang="it-IT" b="0" i="0" u="none" strike="noStrike" dirty="0" err="1">
                <a:solidFill>
                  <a:srgbClr val="000000"/>
                </a:solidFill>
                <a:effectLst/>
              </a:rPr>
              <a:t>stopwatch</a:t>
            </a:r>
            <a:r>
              <a:rPr lang="it-IT" b="0" i="0" u="none" strike="noStrike" dirty="0">
                <a:solidFill>
                  <a:srgbClr val="000000"/>
                </a:solidFill>
                <a:effectLst/>
              </a:rPr>
              <a:t> </a:t>
            </a:r>
            <a:r>
              <a:rPr lang="it-IT" b="0" i="0" u="none" strike="noStrike" dirty="0" err="1">
                <a:solidFill>
                  <a:srgbClr val="000000"/>
                </a:solidFill>
                <a:effectLst/>
              </a:rPr>
              <a:t>as</a:t>
            </a:r>
            <a:r>
              <a:rPr lang="it-IT" b="0" i="0" u="none" strike="noStrike" dirty="0">
                <a:solidFill>
                  <a:srgbClr val="000000"/>
                </a:solidFill>
                <a:effectLst/>
              </a:rPr>
              <a:t> </a:t>
            </a:r>
            <a:r>
              <a:rPr lang="it-IT" b="0" i="0" u="none" strike="noStrike" dirty="0" err="1">
                <a:solidFill>
                  <a:srgbClr val="000000"/>
                </a:solidFill>
                <a:effectLst/>
              </a:rPr>
              <a:t>mBot</a:t>
            </a:r>
            <a:r>
              <a:rPr lang="it-IT" b="0" i="0" u="none" strike="noStrike" dirty="0">
                <a:solidFill>
                  <a:srgbClr val="000000"/>
                </a:solidFill>
                <a:effectLst/>
              </a:rPr>
              <a:t> </a:t>
            </a:r>
            <a:r>
              <a:rPr lang="it-IT" b="0" i="0" u="none" strike="noStrike" dirty="0" err="1">
                <a:solidFill>
                  <a:srgbClr val="000000"/>
                </a:solidFill>
                <a:effectLst/>
              </a:rPr>
              <a:t>begins</a:t>
            </a:r>
            <a:r>
              <a:rPr lang="it-IT" b="0" i="0" u="none" strike="noStrike" dirty="0">
                <a:solidFill>
                  <a:srgbClr val="000000"/>
                </a:solidFill>
                <a:effectLst/>
              </a:rPr>
              <a:t> and stop </a:t>
            </a:r>
            <a:r>
              <a:rPr lang="it-IT" b="0" i="0" u="none" strike="noStrike" dirty="0" err="1">
                <a:solidFill>
                  <a:srgbClr val="000000"/>
                </a:solidFill>
                <a:effectLst/>
              </a:rPr>
              <a:t>it</a:t>
            </a:r>
            <a:r>
              <a:rPr lang="it-IT" b="0" i="0" u="none" strike="noStrike" dirty="0">
                <a:solidFill>
                  <a:srgbClr val="000000"/>
                </a:solidFill>
                <a:effectLst/>
              </a:rPr>
              <a:t> </a:t>
            </a:r>
            <a:r>
              <a:rPr lang="it-IT" b="0" i="0" u="none" strike="noStrike" dirty="0" err="1">
                <a:solidFill>
                  <a:srgbClr val="000000"/>
                </a:solidFill>
                <a:effectLst/>
              </a:rPr>
              <a:t>when</a:t>
            </a:r>
            <a:r>
              <a:rPr lang="it-IT" b="0" i="0" u="none" strike="noStrike" dirty="0">
                <a:solidFill>
                  <a:srgbClr val="000000"/>
                </a:solidFill>
                <a:effectLst/>
              </a:rPr>
              <a:t> </a:t>
            </a:r>
            <a:r>
              <a:rPr lang="it-IT" b="0" i="0" u="none" strike="noStrike" dirty="0" err="1">
                <a:solidFill>
                  <a:srgbClr val="000000"/>
                </a:solidFill>
                <a:effectLst/>
              </a:rPr>
              <a:t>it</a:t>
            </a:r>
            <a:r>
              <a:rPr lang="it-IT" b="0" i="0" u="none" strike="noStrike" dirty="0">
                <a:solidFill>
                  <a:srgbClr val="000000"/>
                </a:solidFill>
                <a:effectLst/>
              </a:rPr>
              <a:t> crosses the finish line.</a:t>
            </a:r>
          </a:p>
          <a:p>
            <a:pPr marL="0" indent="0" algn="l">
              <a:buNone/>
            </a:pPr>
            <a:r>
              <a:rPr lang="it-IT" b="1" i="0" u="none" strike="noStrike" dirty="0" err="1">
                <a:solidFill>
                  <a:srgbClr val="000000"/>
                </a:solidFill>
                <a:effectLst/>
              </a:rPr>
              <a:t>Measurement</a:t>
            </a:r>
            <a:r>
              <a:rPr lang="it-IT" b="1" i="0" u="none" strike="noStrike" dirty="0">
                <a:solidFill>
                  <a:srgbClr val="000000"/>
                </a:solidFill>
                <a:effectLst/>
              </a:rPr>
              <a:t>:</a:t>
            </a:r>
          </a:p>
          <a:p>
            <a:pPr marL="0" indent="0" algn="l">
              <a:buNone/>
            </a:pPr>
            <a:r>
              <a:rPr lang="it-IT" b="0" i="0" u="none" strike="noStrike" dirty="0">
                <a:solidFill>
                  <a:srgbClr val="000000"/>
                </a:solidFill>
                <a:effectLst/>
              </a:rPr>
              <a:t>Record the time </a:t>
            </a:r>
            <a:r>
              <a:rPr lang="it-IT" b="0" i="0" u="none" strike="noStrike" dirty="0" err="1">
                <a:solidFill>
                  <a:srgbClr val="000000"/>
                </a:solidFill>
                <a:effectLst/>
              </a:rPr>
              <a:t>taken</a:t>
            </a:r>
            <a:r>
              <a:rPr lang="it-IT" b="0" i="0" u="none" strike="noStrike" dirty="0">
                <a:solidFill>
                  <a:srgbClr val="000000"/>
                </a:solidFill>
                <a:effectLst/>
              </a:rPr>
              <a:t> and </a:t>
            </a:r>
            <a:r>
              <a:rPr lang="it-IT" b="0" i="0" u="none" strike="noStrike" dirty="0" err="1">
                <a:solidFill>
                  <a:srgbClr val="000000"/>
                </a:solidFill>
                <a:effectLst/>
              </a:rPr>
              <a:t>calculate</a:t>
            </a:r>
            <a:r>
              <a:rPr lang="it-IT" b="0" i="0" u="none" strike="noStrike" dirty="0">
                <a:solidFill>
                  <a:srgbClr val="000000"/>
                </a:solidFill>
                <a:effectLst/>
              </a:rPr>
              <a:t> speed </a:t>
            </a:r>
            <a:r>
              <a:rPr lang="it-IT" b="0" i="0" u="none" strike="noStrike" dirty="0" err="1">
                <a:solidFill>
                  <a:srgbClr val="000000"/>
                </a:solidFill>
                <a:effectLst/>
              </a:rPr>
              <a:t>using</a:t>
            </a:r>
            <a:r>
              <a:rPr lang="it-IT" b="0" i="0" u="none" strike="noStrike" dirty="0">
                <a:solidFill>
                  <a:srgbClr val="000000"/>
                </a:solidFill>
                <a:effectLst/>
              </a:rPr>
              <a:t> the formula.</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301E77FB-516C-89B0-5453-10DA8CB6BC08}"/>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Immagine 8" descr="Immagine che contiene testo, schermata, Carattere, logo&#10;&#10;Descrizione generata automaticamente">
            <a:extLst>
              <a:ext uri="{FF2B5EF4-FFF2-40B4-BE49-F238E27FC236}">
                <a16:creationId xmlns:a16="http://schemas.microsoft.com/office/drawing/2014/main" xmlns="" id="{77A529A8-5A73-39E8-7E17-C7DE33BA6A67}"/>
              </a:ext>
            </a:extLst>
          </p:cNvPr>
          <p:cNvPicPr>
            <a:picLocks noChangeAspect="1"/>
          </p:cNvPicPr>
          <p:nvPr/>
        </p:nvPicPr>
        <p:blipFill>
          <a:blip r:embed="rId3"/>
          <a:stretch>
            <a:fillRect/>
          </a:stretch>
        </p:blipFill>
        <p:spPr>
          <a:xfrm>
            <a:off x="5772739" y="2551182"/>
            <a:ext cx="5892800" cy="2946400"/>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55786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59078716-1DBB-89EA-ADF8-FDBF3E451C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9CF20B0C-3E96-E8FE-151E-A9E4763D807F}"/>
              </a:ext>
            </a:extLst>
          </p:cNvPr>
          <p:cNvSpPr>
            <a:spLocks noGrp="1"/>
          </p:cNvSpPr>
          <p:nvPr>
            <p:ph type="title"/>
          </p:nvPr>
        </p:nvSpPr>
        <p:spPr>
          <a:xfrm>
            <a:off x="1386348" y="280220"/>
            <a:ext cx="8524568" cy="1061884"/>
          </a:xfrm>
        </p:spPr>
        <p:txBody>
          <a:bodyPr>
            <a:normAutofit/>
          </a:bodyPr>
          <a:lstStyle/>
          <a:p>
            <a:pPr algn="ctr"/>
            <a:r>
              <a:rPr lang="pl-PL" sz="4400" dirty="0"/>
              <a:t>Activity </a:t>
            </a:r>
            <a:r>
              <a:rPr lang="pl-PL" sz="4400" dirty="0" err="1"/>
              <a:t>Flow</a:t>
            </a:r>
            <a:endParaRPr lang="pl-PL" sz="4400" dirty="0"/>
          </a:p>
        </p:txBody>
      </p:sp>
      <p:sp>
        <p:nvSpPr>
          <p:cNvPr id="3" name="Symbol zastępczy zawartości 2">
            <a:extLst>
              <a:ext uri="{FF2B5EF4-FFF2-40B4-BE49-F238E27FC236}">
                <a16:creationId xmlns:a16="http://schemas.microsoft.com/office/drawing/2014/main" xmlns="" id="{C297D46B-ECBA-903F-4CA5-F83364069CD6}"/>
              </a:ext>
            </a:extLst>
          </p:cNvPr>
          <p:cNvSpPr>
            <a:spLocks noGrp="1"/>
          </p:cNvSpPr>
          <p:nvPr>
            <p:ph idx="1"/>
          </p:nvPr>
        </p:nvSpPr>
        <p:spPr>
          <a:xfrm>
            <a:off x="5346357" y="2141838"/>
            <a:ext cx="6009031" cy="3719212"/>
          </a:xfrm>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rPr>
              <a:t>Learning </a:t>
            </a:r>
            <a:r>
              <a:rPr kumimoji="0" lang="pl-PL" sz="3200" b="1" i="0" u="none" strike="noStrike" kern="1200" cap="none" spc="0" normalizeH="0" baseline="0" noProof="0" dirty="0" err="1">
                <a:ln>
                  <a:noFill/>
                </a:ln>
                <a:solidFill>
                  <a:prstClr val="black"/>
                </a:solidFill>
                <a:effectLst/>
                <a:uLnTx/>
                <a:uFillTx/>
                <a:latin typeface="Aptos" panose="02110004020202020204"/>
                <a:ea typeface="+mn-ea"/>
                <a:cs typeface="+mn-cs"/>
              </a:rPr>
              <a:t>Outcome</a:t>
            </a:r>
            <a:r>
              <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rPr>
              <a:t>:</a:t>
            </a:r>
          </a:p>
          <a:p>
            <a:pPr algn="l">
              <a:buFont typeface="Arial" panose="020B0604020202020204" pitchFamily="34" charset="0"/>
              <a:buChar char="•"/>
            </a:pPr>
            <a:r>
              <a:rPr lang="it-IT" b="0" i="0" u="none" strike="noStrike" dirty="0" err="1">
                <a:solidFill>
                  <a:srgbClr val="000000"/>
                </a:solidFill>
                <a:effectLst/>
              </a:rPr>
              <a:t>Understand</a:t>
            </a:r>
            <a:r>
              <a:rPr lang="it-IT" b="0" i="0" u="none" strike="noStrike" dirty="0">
                <a:solidFill>
                  <a:srgbClr val="000000"/>
                </a:solidFill>
                <a:effectLst/>
              </a:rPr>
              <a:t> the </a:t>
            </a:r>
            <a:r>
              <a:rPr lang="it-IT" b="0" i="0" u="none" strike="noStrike" dirty="0" err="1">
                <a:solidFill>
                  <a:srgbClr val="000000"/>
                </a:solidFill>
                <a:effectLst/>
              </a:rPr>
              <a:t>relationship</a:t>
            </a:r>
            <a:r>
              <a:rPr lang="it-IT" b="0" i="0" u="none" strike="noStrike" dirty="0">
                <a:solidFill>
                  <a:srgbClr val="000000"/>
                </a:solidFill>
                <a:effectLst/>
              </a:rPr>
              <a:t> </a:t>
            </a:r>
            <a:r>
              <a:rPr lang="it-IT" b="0" i="0" u="none" strike="noStrike" dirty="0" err="1">
                <a:solidFill>
                  <a:srgbClr val="000000"/>
                </a:solidFill>
                <a:effectLst/>
              </a:rPr>
              <a:t>between</a:t>
            </a:r>
            <a:r>
              <a:rPr lang="it-IT" b="0" i="0" u="none" strike="noStrike" dirty="0">
                <a:solidFill>
                  <a:srgbClr val="000000"/>
                </a:solidFill>
                <a:effectLst/>
              </a:rPr>
              <a:t> speed, </a:t>
            </a:r>
            <a:r>
              <a:rPr lang="it-IT" b="0" i="0" u="none" strike="noStrike" dirty="0" err="1">
                <a:solidFill>
                  <a:srgbClr val="000000"/>
                </a:solidFill>
                <a:effectLst/>
              </a:rPr>
              <a:t>distance</a:t>
            </a:r>
            <a:r>
              <a:rPr lang="it-IT" b="0" i="0" u="none" strike="noStrike" dirty="0">
                <a:solidFill>
                  <a:srgbClr val="000000"/>
                </a:solidFill>
                <a:effectLst/>
              </a:rPr>
              <a:t>, and time.</a:t>
            </a:r>
          </a:p>
          <a:p>
            <a:pPr algn="l">
              <a:buFont typeface="Arial" panose="020B0604020202020204" pitchFamily="34" charset="0"/>
              <a:buChar char="•"/>
            </a:pPr>
            <a:r>
              <a:rPr lang="it-IT" b="0" i="0" u="none" strike="noStrike" dirty="0">
                <a:solidFill>
                  <a:srgbClr val="000000"/>
                </a:solidFill>
                <a:effectLst/>
              </a:rPr>
              <a:t>Use </a:t>
            </a:r>
            <a:r>
              <a:rPr lang="it-IT" b="0" i="0" u="none" strike="noStrike" dirty="0" err="1">
                <a:solidFill>
                  <a:srgbClr val="000000"/>
                </a:solidFill>
                <a:effectLst/>
              </a:rPr>
              <a:t>mathematical</a:t>
            </a:r>
            <a:r>
              <a:rPr lang="it-IT" b="0" i="0" u="none" strike="noStrike" dirty="0">
                <a:solidFill>
                  <a:srgbClr val="000000"/>
                </a:solidFill>
                <a:effectLst/>
              </a:rPr>
              <a:t> </a:t>
            </a:r>
            <a:r>
              <a:rPr lang="it-IT" b="0" i="0" u="none" strike="noStrike" dirty="0" err="1">
                <a:solidFill>
                  <a:srgbClr val="000000"/>
                </a:solidFill>
                <a:effectLst/>
              </a:rPr>
              <a:t>formulas</a:t>
            </a:r>
            <a:r>
              <a:rPr lang="it-IT" b="0" i="0" u="none" strike="noStrike" dirty="0">
                <a:solidFill>
                  <a:srgbClr val="000000"/>
                </a:solidFill>
                <a:effectLst/>
              </a:rPr>
              <a:t> to solve </a:t>
            </a:r>
            <a:r>
              <a:rPr lang="it-IT" b="0" i="0" u="none" strike="noStrike" dirty="0" err="1">
                <a:solidFill>
                  <a:srgbClr val="000000"/>
                </a:solidFill>
                <a:effectLst/>
              </a:rPr>
              <a:t>real</a:t>
            </a:r>
            <a:r>
              <a:rPr lang="it-IT" b="0" i="0" u="none" strike="noStrike" dirty="0">
                <a:solidFill>
                  <a:srgbClr val="000000"/>
                </a:solidFill>
                <a:effectLst/>
              </a:rPr>
              <a:t>-world </a:t>
            </a:r>
            <a:r>
              <a:rPr lang="it-IT" b="0" i="0" u="none" strike="noStrike" dirty="0" err="1">
                <a:solidFill>
                  <a:srgbClr val="000000"/>
                </a:solidFill>
                <a:effectLst/>
              </a:rPr>
              <a:t>problems</a:t>
            </a:r>
            <a:r>
              <a:rPr lang="it-IT" b="0" i="0" u="none" strike="noStrike" dirty="0">
                <a:solidFill>
                  <a:srgbClr val="000000"/>
                </a:solidFill>
                <a:effectLst/>
              </a:rPr>
              <a:t>.</a:t>
            </a:r>
          </a:p>
          <a:p>
            <a:pPr algn="l">
              <a:buFont typeface="Arial" panose="020B0604020202020204" pitchFamily="34" charset="0"/>
              <a:buChar char="•"/>
            </a:pPr>
            <a:r>
              <a:rPr lang="it-IT" b="0" i="0" u="none" strike="noStrike" dirty="0" err="1">
                <a:solidFill>
                  <a:srgbClr val="000000"/>
                </a:solidFill>
                <a:effectLst/>
              </a:rPr>
              <a:t>Develop</a:t>
            </a:r>
            <a:r>
              <a:rPr lang="it-IT" b="0" i="0" u="none" strike="noStrike" dirty="0">
                <a:solidFill>
                  <a:srgbClr val="000000"/>
                </a:solidFill>
                <a:effectLst/>
              </a:rPr>
              <a:t> programming and </a:t>
            </a:r>
            <a:r>
              <a:rPr lang="it-IT" b="0" i="0" u="none" strike="noStrike" dirty="0" err="1">
                <a:solidFill>
                  <a:srgbClr val="000000"/>
                </a:solidFill>
                <a:effectLst/>
              </a:rPr>
              <a:t>problem</a:t>
            </a:r>
            <a:r>
              <a:rPr lang="it-IT" b="0" i="0" u="none" strike="noStrike" dirty="0">
                <a:solidFill>
                  <a:srgbClr val="000000"/>
                </a:solidFill>
                <a:effectLst/>
              </a:rPr>
              <a:t>-solving skills </a:t>
            </a:r>
            <a:r>
              <a:rPr lang="it-IT" b="0" i="0" u="none" strike="noStrike" dirty="0" err="1">
                <a:solidFill>
                  <a:srgbClr val="000000"/>
                </a:solidFill>
                <a:effectLst/>
              </a:rPr>
              <a:t>through</a:t>
            </a:r>
            <a:r>
              <a:rPr lang="it-IT" b="0" i="0" u="none" strike="noStrike" dirty="0">
                <a:solidFill>
                  <a:srgbClr val="000000"/>
                </a:solidFill>
                <a:effectLst/>
              </a:rPr>
              <a:t> </a:t>
            </a:r>
            <a:r>
              <a:rPr lang="it-IT" b="0" i="0" u="none" strike="noStrike" dirty="0" err="1">
                <a:solidFill>
                  <a:srgbClr val="000000"/>
                </a:solidFill>
                <a:effectLst/>
              </a:rPr>
              <a:t>robotics</a:t>
            </a:r>
            <a:r>
              <a:rPr lang="it-IT" b="0" i="0" u="none" strike="noStrike">
                <a:solidFill>
                  <a:srgbClr val="000000"/>
                </a:solidFill>
                <a:effectLst/>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971C0B0-4BBF-D910-BB6D-1251B0D1990D}"/>
              </a:ext>
            </a:extLst>
          </p:cNvPr>
          <p:cNvPicPr>
            <a:picLocks noChangeAspect="1"/>
          </p:cNvPicPr>
          <p:nvPr/>
        </p:nvPicPr>
        <p:blipFill>
          <a:blip r:embed="rId2"/>
          <a:stretch>
            <a:fillRect/>
          </a:stretch>
        </p:blipFill>
        <p:spPr>
          <a:xfrm>
            <a:off x="0" y="6259120"/>
            <a:ext cx="2684206" cy="598880"/>
          </a:xfrm>
          <a:prstGeom prst="rect">
            <a:avLst/>
          </a:prstGeom>
        </p:spPr>
      </p:pic>
      <p:pic>
        <p:nvPicPr>
          <p:cNvPr id="2050" name="Picture 2" descr="Free movie video film illustration">
            <a:extLst>
              <a:ext uri="{FF2B5EF4-FFF2-40B4-BE49-F238E27FC236}">
                <a16:creationId xmlns:a16="http://schemas.microsoft.com/office/drawing/2014/main" xmlns="" id="{03659762-4F94-901E-756A-072101DB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1913152"/>
            <a:ext cx="3229747" cy="333632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018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46567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8540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645</TotalTime>
  <Words>601</Words>
  <Application>Microsoft Office PowerPoint</Application>
  <PresentationFormat>Panoramiczny</PresentationFormat>
  <Paragraphs>48</Paragraphs>
  <Slides>8</Slides>
  <Notes>0</Notes>
  <HiddenSlides>0</HiddenSlides>
  <MMClips>0</MMClips>
  <ScaleCrop>false</ScaleCrop>
  <HeadingPairs>
    <vt:vector size="6" baseType="variant">
      <vt:variant>
        <vt:lpstr>Używane czcionki</vt:lpstr>
      </vt:variant>
      <vt:variant>
        <vt:i4>10</vt:i4>
      </vt:variant>
      <vt:variant>
        <vt:lpstr>Motyw</vt:lpstr>
      </vt:variant>
      <vt:variant>
        <vt:i4>3</vt:i4>
      </vt:variant>
      <vt:variant>
        <vt:lpstr>Tytuły slajdów</vt:lpstr>
      </vt:variant>
      <vt:variant>
        <vt:i4>8</vt:i4>
      </vt:variant>
    </vt:vector>
  </HeadingPairs>
  <TitlesOfParts>
    <vt:vector size="21" baseType="lpstr">
      <vt:lpstr>Aptos</vt:lpstr>
      <vt:lpstr>Aptos Display</vt:lpstr>
      <vt:lpstr>Arial</vt:lpstr>
      <vt:lpstr>Calibri</vt:lpstr>
      <vt:lpstr>Calibri Light</vt:lpstr>
      <vt:lpstr>Century Gothic</vt:lpstr>
      <vt:lpstr>Inter Bold</vt:lpstr>
      <vt:lpstr>Poppins</vt:lpstr>
      <vt:lpstr>Times New Roman</vt:lpstr>
      <vt:lpstr>-webkit-standard</vt:lpstr>
      <vt:lpstr>Tema di Office</vt:lpstr>
      <vt:lpstr>Projekt niestandardowy</vt:lpstr>
      <vt:lpstr>1_Tema di Office</vt:lpstr>
      <vt:lpstr>Prezentacja programu PowerPoint</vt:lpstr>
      <vt:lpstr>MODULE 10: CODING AND ROBOTICS TO IMPROVE MATH LEARNING </vt:lpstr>
      <vt:lpstr>Time and Speed</vt:lpstr>
      <vt:lpstr>How to set the activity</vt:lpstr>
      <vt:lpstr>How to set the activity</vt:lpstr>
      <vt:lpstr>Activity Flow</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37</cp:revision>
  <dcterms:created xsi:type="dcterms:W3CDTF">2024-08-05T10:37:09Z</dcterms:created>
  <dcterms:modified xsi:type="dcterms:W3CDTF">2025-03-31T18:00:07Z</dcterms:modified>
</cp:coreProperties>
</file>