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68" r:id="rId3"/>
  </p:sldMasterIdLst>
  <p:sldIdLst>
    <p:sldId id="267" r:id="rId4"/>
    <p:sldId id="268" r:id="rId5"/>
    <p:sldId id="258" r:id="rId6"/>
    <p:sldId id="260" r:id="rId7"/>
    <p:sldId id="263" r:id="rId8"/>
    <p:sldId id="262" r:id="rId9"/>
    <p:sldId id="265" r:id="rId10"/>
    <p:sldId id="266"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31" autoAdjust="0"/>
    <p:restoredTop sz="94719"/>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a16="http://schemas.microsoft.com/office/drawing/2014/main" xmlns=""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a16="http://schemas.microsoft.com/office/drawing/2014/main" xmlns="" id="{B7162736-93C2-4245-0E30-F491E39381CE}"/>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a16="http://schemas.microsoft.com/office/drawing/2014/main" xmlns=""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a16="http://schemas.microsoft.com/office/drawing/2014/main" xmlns=""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a16="http://schemas.microsoft.com/office/drawing/2014/main" xmlns=""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a16="http://schemas.microsoft.com/office/drawing/2014/main" xmlns=""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txBody>
          <a:bodyPr/>
          <a:lstStyle/>
          <a:p>
            <a:endParaRPr lang="it-IT"/>
          </a:p>
        </p:txBody>
      </p:sp>
      <p:grpSp>
        <p:nvGrpSpPr>
          <p:cNvPr id="22" name="Group 5">
            <a:extLst>
              <a:ext uri="{FF2B5EF4-FFF2-40B4-BE49-F238E27FC236}">
                <a16:creationId xmlns:a16="http://schemas.microsoft.com/office/drawing/2014/main" xmlns=""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a16="http://schemas.microsoft.com/office/drawing/2014/main" xmlns=""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a16="http://schemas.microsoft.com/office/drawing/2014/main" xmlns=""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a16="http://schemas.microsoft.com/office/drawing/2014/main" xmlns=""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79117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394856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1193799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614399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40537077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3996582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37854779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5579613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2968448234"/>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smtClean="0"/>
              <a:t>Kliknij, aby edytować styl</a:t>
            </a:r>
            <a:endParaRPr lang="pl-PL"/>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76010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a16="http://schemas.microsoft.com/office/drawing/2014/main" xmlns=""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a16="http://schemas.microsoft.com/office/drawing/2014/main" xmlns=""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a16="http://schemas.microsoft.com/office/drawing/2014/main" xmlns=""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a16="http://schemas.microsoft.com/office/drawing/2014/main" xmlns=""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38387219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smtClean="0"/>
              <a:t>Kliknij, aby edytować styl</a:t>
            </a:r>
            <a:endParaRPr lang="pl-PL"/>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785634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838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6172200" y="1825625"/>
            <a:ext cx="5181600" cy="435133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9962610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smtClean="0"/>
              <a:t>Kliknij, aby edytować styl</a:t>
            </a:r>
            <a:endParaRPr lang="pl-PL"/>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8" name="Symbol zastępczy stopki 7"/>
          <p:cNvSpPr>
            <a:spLocks noGrp="1"/>
          </p:cNvSpPr>
          <p:nvPr>
            <p:ph type="ftr" sz="quarter" idx="11"/>
          </p:nvPr>
        </p:nvSpPr>
        <p:spPr/>
        <p:txBody>
          <a:bodyPr/>
          <a:lstStyle/>
          <a:p>
            <a:endParaRPr lang="pl-PL">
              <a:solidFill>
                <a:prstClr val="black">
                  <a:tint val="75000"/>
                </a:prstClr>
              </a:solidFill>
            </a:endParaRPr>
          </a:p>
        </p:txBody>
      </p:sp>
      <p:sp>
        <p:nvSpPr>
          <p:cNvPr id="9" name="Symbol zastępczy numeru slajdu 8"/>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895113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4" name="Symbol zastępczy stopki 3"/>
          <p:cNvSpPr>
            <a:spLocks noGrp="1"/>
          </p:cNvSpPr>
          <p:nvPr>
            <p:ph type="ftr" sz="quarter" idx="11"/>
          </p:nvPr>
        </p:nvSpPr>
        <p:spPr/>
        <p:txBody>
          <a:bodyPr/>
          <a:lstStyle/>
          <a:p>
            <a:endParaRPr lang="pl-PL">
              <a:solidFill>
                <a:prstClr val="black">
                  <a:tint val="75000"/>
                </a:prstClr>
              </a:solidFill>
            </a:endParaRPr>
          </a:p>
        </p:txBody>
      </p:sp>
      <p:sp>
        <p:nvSpPr>
          <p:cNvPr id="5" name="Symbol zastępczy numeru slajdu 4"/>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2973757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3" name="Symbol zastępczy stopki 2"/>
          <p:cNvSpPr>
            <a:spLocks noGrp="1"/>
          </p:cNvSpPr>
          <p:nvPr>
            <p:ph type="ftr" sz="quarter" idx="11"/>
          </p:nvPr>
        </p:nvSpPr>
        <p:spPr/>
        <p:txBody>
          <a:bodyPr/>
          <a:lstStyle/>
          <a:p>
            <a:endParaRPr lang="pl-PL">
              <a:solidFill>
                <a:prstClr val="black">
                  <a:tint val="75000"/>
                </a:prstClr>
              </a:solidFill>
            </a:endParaRPr>
          </a:p>
        </p:txBody>
      </p:sp>
      <p:sp>
        <p:nvSpPr>
          <p:cNvPr id="4" name="Symbol zastępczy numeru slajdu 3"/>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435515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5200236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smtClean="0"/>
              <a:t>Kliknij, aby edytować styl</a:t>
            </a:r>
            <a:endParaRPr lang="pl-PL"/>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6" name="Symbol zastępczy stopki 5"/>
          <p:cNvSpPr>
            <a:spLocks noGrp="1"/>
          </p:cNvSpPr>
          <p:nvPr>
            <p:ph type="ftr" sz="quarter" idx="11"/>
          </p:nvPr>
        </p:nvSpPr>
        <p:spPr/>
        <p:txBody>
          <a:bodyPr/>
          <a:lstStyle/>
          <a:p>
            <a:endParaRPr lang="pl-PL">
              <a:solidFill>
                <a:prstClr val="black">
                  <a:tint val="75000"/>
                </a:prstClr>
              </a:solidFill>
            </a:endParaRPr>
          </a:p>
        </p:txBody>
      </p:sp>
      <p:sp>
        <p:nvSpPr>
          <p:cNvPr id="7" name="Symbol zastępczy numeru slajdu 6"/>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1590660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7820038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11"/>
          </p:nvPr>
        </p:nvSpPr>
        <p:spPr/>
        <p:txBody>
          <a:bodyPr/>
          <a:lstStyle/>
          <a:p>
            <a:endParaRPr lang="pl-PL">
              <a:solidFill>
                <a:prstClr val="black">
                  <a:tint val="75000"/>
                </a:prstClr>
              </a:solidFill>
            </a:endParaRPr>
          </a:p>
        </p:txBody>
      </p:sp>
      <p:sp>
        <p:nvSpPr>
          <p:cNvPr id="6" name="Symbol zastępczy numeru slajdu 5"/>
          <p:cNvSpPr>
            <a:spLocks noGrp="1"/>
          </p:cNvSpPr>
          <p:nvPr>
            <p:ph type="sldNum" sz="quarter" idx="12"/>
          </p:nvPr>
        </p:nvSpPr>
        <p:spPr/>
        <p:txBody>
          <a:body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445827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a16="http://schemas.microsoft.com/office/drawing/2014/main" xmlns=""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a16="http://schemas.microsoft.com/office/drawing/2014/main" xmlns="" id="{C08A4F98-4F01-4F84-7A50-193CBBD4F21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a16="http://schemas.microsoft.com/office/drawing/2014/main" xmlns=""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a16="http://schemas.microsoft.com/office/drawing/2014/main" xmlns=""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a16="http://schemas.microsoft.com/office/drawing/2014/main" xmlns="" id="{AF1A061B-ECB3-BFED-392D-924AC4B795BD}"/>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a16="http://schemas.microsoft.com/office/drawing/2014/main" xmlns=""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a16="http://schemas.microsoft.com/office/drawing/2014/main" xmlns=""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a16="http://schemas.microsoft.com/office/drawing/2014/main" xmlns=""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a16="http://schemas.microsoft.com/office/drawing/2014/main" xmlns=""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a16="http://schemas.microsoft.com/office/drawing/2014/main" xmlns="" id="{455273FB-F87B-6B00-EDFF-BA3C78E87DF2}"/>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8" name="Segnaposto piè di pagina 7">
            <a:extLst>
              <a:ext uri="{FF2B5EF4-FFF2-40B4-BE49-F238E27FC236}">
                <a16:creationId xmlns:a16="http://schemas.microsoft.com/office/drawing/2014/main" xmlns=""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xmlns="" id="{425B4DF7-35E2-5A9E-7FA1-4FDF3029F994}"/>
              </a:ext>
            </a:extLst>
          </p:cNvPr>
          <p:cNvGrpSpPr/>
          <p:nvPr userDrawn="1"/>
        </p:nvGrpSpPr>
        <p:grpSpPr>
          <a:xfrm rot="1024244">
            <a:off x="-3966760" y="1610440"/>
            <a:ext cx="9609921" cy="7498990"/>
            <a:chOff x="0" y="0"/>
            <a:chExt cx="1006515" cy="785422"/>
          </a:xfrm>
        </p:grpSpPr>
        <p:sp>
          <p:nvSpPr>
            <p:cNvPr id="7" name="Freeform 9">
              <a:extLst>
                <a:ext uri="{FF2B5EF4-FFF2-40B4-BE49-F238E27FC236}">
                  <a16:creationId xmlns:a16="http://schemas.microsoft.com/office/drawing/2014/main" xmlns="" id="{A16B8F33-5527-56A1-BD5C-4F65647B7151}"/>
                </a:ext>
              </a:extLst>
            </p:cNvPr>
            <p:cNvSpPr/>
            <p:nvPr/>
          </p:nvSpPr>
          <p:spPr>
            <a:xfrm>
              <a:off x="0" y="0"/>
              <a:ext cx="1006515" cy="785422"/>
            </a:xfrm>
            <a:custGeom>
              <a:avLst/>
              <a:gdLst/>
              <a:ahLst/>
              <a:cxnLst/>
              <a:rect l="l" t="t" r="r" b="b"/>
              <a:pathLst>
                <a:path w="1006515" h="785422">
                  <a:moveTo>
                    <a:pt x="503257" y="0"/>
                  </a:moveTo>
                  <a:lnTo>
                    <a:pt x="1006515" y="785422"/>
                  </a:lnTo>
                  <a:lnTo>
                    <a:pt x="0" y="785422"/>
                  </a:lnTo>
                  <a:lnTo>
                    <a:pt x="503257" y="0"/>
                  </a:lnTo>
                  <a:close/>
                </a:path>
              </a:pathLst>
            </a:custGeom>
            <a:solidFill>
              <a:srgbClr val="9FBDF1"/>
            </a:solidFill>
          </p:spPr>
          <p:txBody>
            <a:bodyPr/>
            <a:lstStyle/>
            <a:p>
              <a:endParaRPr lang="it-IT"/>
            </a:p>
          </p:txBody>
        </p:sp>
        <p:sp>
          <p:nvSpPr>
            <p:cNvPr id="8" name="TextBox 10">
              <a:extLst>
                <a:ext uri="{FF2B5EF4-FFF2-40B4-BE49-F238E27FC236}">
                  <a16:creationId xmlns:a16="http://schemas.microsoft.com/office/drawing/2014/main" xmlns="" id="{69631D50-E9D6-CCD1-818A-CCBCF62B1C64}"/>
                </a:ext>
              </a:extLst>
            </p:cNvPr>
            <p:cNvSpPr txBox="1"/>
            <p:nvPr/>
          </p:nvSpPr>
          <p:spPr>
            <a:xfrm>
              <a:off x="157268" y="164635"/>
              <a:ext cx="691979" cy="564685"/>
            </a:xfrm>
            <a:prstGeom prst="rect">
              <a:avLst/>
            </a:prstGeom>
          </p:spPr>
          <p:txBody>
            <a:bodyPr lIns="50800" tIns="50800" rIns="50800" bIns="50800" rtlCol="0" anchor="ctr"/>
            <a:lstStyle/>
            <a:p>
              <a:pPr algn="ctr">
                <a:lnSpc>
                  <a:spcPts val="4420"/>
                </a:lnSpc>
              </a:pPr>
              <a:endParaRPr/>
            </a:p>
          </p:txBody>
        </p:sp>
      </p:grpSp>
      <p:sp>
        <p:nvSpPr>
          <p:cNvPr id="2" name="Titolo 1">
            <a:extLst>
              <a:ext uri="{FF2B5EF4-FFF2-40B4-BE49-F238E27FC236}">
                <a16:creationId xmlns:a16="http://schemas.microsoft.com/office/drawing/2014/main" xmlns=""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a16="http://schemas.microsoft.com/office/drawing/2014/main" xmlns="" id="{A71623B9-BF73-3DA0-A47D-D09C6C858AC6}"/>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4" name="Segnaposto piè di pagina 3">
            <a:extLst>
              <a:ext uri="{FF2B5EF4-FFF2-40B4-BE49-F238E27FC236}">
                <a16:creationId xmlns:a16="http://schemas.microsoft.com/office/drawing/2014/main" xmlns=""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A263E5AA-AAE5-E67C-A5C2-4340A909D9C3}"/>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3" name="Segnaposto piè di pagina 2">
            <a:extLst>
              <a:ext uri="{FF2B5EF4-FFF2-40B4-BE49-F238E27FC236}">
                <a16:creationId xmlns:a16="http://schemas.microsoft.com/office/drawing/2014/main" xmlns=""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a16="http://schemas.microsoft.com/office/drawing/2014/main" xmlns=""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a16="http://schemas.microsoft.com/office/drawing/2014/main" xmlns=""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a16="http://schemas.microsoft.com/office/drawing/2014/main" xmlns=""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D0E637DB-717D-E7D9-94AF-D39387642BB1}"/>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a16="http://schemas.microsoft.com/office/drawing/2014/main" xmlns=""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a16="http://schemas.microsoft.com/office/drawing/2014/main" xmlns=""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a16="http://schemas.microsoft.com/office/drawing/2014/main" xmlns=""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a16="http://schemas.microsoft.com/office/drawing/2014/main" xmlns=""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a16="http://schemas.microsoft.com/office/drawing/2014/main" xmlns=""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a16="http://schemas.microsoft.com/office/drawing/2014/main" xmlns=""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a16="http://schemas.microsoft.com/office/drawing/2014/main" xmlns="" id="{9C8A707D-2013-74E0-564E-A050B9AC7E6F}"/>
              </a:ext>
            </a:extLst>
          </p:cNvPr>
          <p:cNvSpPr>
            <a:spLocks noGrp="1"/>
          </p:cNvSpPr>
          <p:nvPr>
            <p:ph type="dt" sz="half" idx="10"/>
          </p:nvPr>
        </p:nvSpPr>
        <p:spPr/>
        <p:txBody>
          <a:bodyPr/>
          <a:lstStyle/>
          <a:p>
            <a:fld id="{8E4996A6-F07F-3244-A62E-0C899DDC276A}" type="datetimeFigureOut">
              <a:rPr lang="it-IT" smtClean="0"/>
              <a:t>31/03/2025</a:t>
            </a:fld>
            <a:endParaRPr lang="it-IT"/>
          </a:p>
        </p:txBody>
      </p:sp>
      <p:sp>
        <p:nvSpPr>
          <p:cNvPr id="6" name="Segnaposto piè di pagina 5">
            <a:extLst>
              <a:ext uri="{FF2B5EF4-FFF2-40B4-BE49-F238E27FC236}">
                <a16:creationId xmlns:a16="http://schemas.microsoft.com/office/drawing/2014/main" xmlns=""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xmlns=""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xmlns=""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31/03/2025</a:t>
            </a:fld>
            <a:endParaRPr lang="it-IT"/>
          </a:p>
        </p:txBody>
      </p:sp>
      <p:sp>
        <p:nvSpPr>
          <p:cNvPr id="5" name="Segnaposto piè di pagina 4">
            <a:extLst>
              <a:ext uri="{FF2B5EF4-FFF2-40B4-BE49-F238E27FC236}">
                <a16:creationId xmlns:a16="http://schemas.microsoft.com/office/drawing/2014/main" xmlns=""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a16="http://schemas.microsoft.com/office/drawing/2014/main" xmlns=""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a16="http://schemas.microsoft.com/office/drawing/2014/main" xmlns=""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a16="http://schemas.microsoft.com/office/drawing/2014/main" xmlns=""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a16="http://schemas.microsoft.com/office/drawing/2014/main" xmlns=""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a16="http://schemas.microsoft.com/office/drawing/2014/main" xmlns=""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a16="http://schemas.microsoft.com/office/drawing/2014/main" xmlns=""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a16="http://schemas.microsoft.com/office/drawing/2014/main" xmlns=""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31/03/2025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97738045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1D2477-598D-40B0-B99B-24297725B038}" type="datetimeFigureOut">
              <a:rPr lang="pl-PL" smtClean="0">
                <a:solidFill>
                  <a:prstClr val="black">
                    <a:tint val="75000"/>
                  </a:prstClr>
                </a:solidFill>
              </a:rPr>
              <a:pPr/>
              <a:t>31.03.2025</a:t>
            </a:fld>
            <a:endParaRPr lang="pl-PL">
              <a:solidFill>
                <a:prstClr val="black">
                  <a:tint val="75000"/>
                </a:prstClr>
              </a:solidFill>
            </a:endParaRPr>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solidFill>
                <a:prstClr val="black">
                  <a:tint val="75000"/>
                </a:prstClr>
              </a:solidFill>
            </a:endParaRPr>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8804D3-C5C6-4D04-AB20-88B68F5EFA82}" type="slidenum">
              <a:rPr lang="pl-PL" smtClean="0">
                <a:solidFill>
                  <a:prstClr val="black">
                    <a:tint val="75000"/>
                  </a:prstClr>
                </a:solidFill>
              </a:rPr>
              <a:pPr/>
              <a:t>‹#›</a:t>
            </a:fld>
            <a:endParaRPr lang="pl-PL">
              <a:solidFill>
                <a:prstClr val="black">
                  <a:tint val="75000"/>
                </a:prstClr>
              </a:solidFill>
            </a:endParaRPr>
          </a:p>
        </p:txBody>
      </p:sp>
    </p:spTree>
    <p:extLst>
      <p:ext uri="{BB962C8B-B14F-4D97-AF65-F5344CB8AC3E}">
        <p14:creationId xmlns:p14="http://schemas.microsoft.com/office/powerpoint/2010/main" val="284363142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hyperlink" Target="https://www.flickr.com/photos/49968232@N00/1450529003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7.png"/><Relationship Id="rId1" Type="http://schemas.openxmlformats.org/officeDocument/2006/relationships/slideLayout" Target="../slideLayouts/slideLayout8.xml"/><Relationship Id="rId5" Type="http://schemas.openxmlformats.org/officeDocument/2006/relationships/hyperlink" Target="https://creativecommons.org/licenses/by-nc-nd/3.0/" TargetMode="External"/><Relationship Id="rId4" Type="http://schemas.openxmlformats.org/officeDocument/2006/relationships/hyperlink" Target="http://www.frugal-freebies.com/2012/04/april-2nd-is.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8.xml"/><Relationship Id="rId1" Type="http://schemas.openxmlformats.org/officeDocument/2006/relationships/themeOverride" Target="../theme/themeOverride1.xml"/><Relationship Id="rId5" Type="http://schemas.openxmlformats.org/officeDocument/2006/relationships/hyperlink" Target="https://dinamizacioncarballeira.blogspot.com/2019/02/robotica-en-educacion-infantil.html" TargetMode="Externa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752491" y="2094063"/>
            <a:ext cx="7293654" cy="1723390"/>
          </a:xfrm>
          <a:prstGeom prst="rect">
            <a:avLst/>
          </a:prstGeom>
          <a:noFill/>
          <a:ln w="9525">
            <a:noFill/>
            <a:miter lim="800000"/>
            <a:headEnd/>
            <a:tailEnd/>
          </a:ln>
        </p:spPr>
        <p:txBody>
          <a:bodyPr rot="0" vert="horz" wrap="square" lIns="91440" tIns="45720" rIns="91440" bIns="45720" anchor="t" anchorCtr="0">
            <a:noAutofit/>
          </a:bodyPr>
          <a:lstStyle/>
          <a:p>
            <a:pPr algn="ctr">
              <a:spcAft>
                <a:spcPts val="600"/>
              </a:spcAft>
            </a:pPr>
            <a:r>
              <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10:</a:t>
            </a:r>
            <a: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36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en-US"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CODING AND ROBOTICS TO IMPROVE MATH LEARNING </a:t>
            </a:r>
            <a:endParaRPr lang="pl-PL" sz="36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endParaRPr>
          </a:p>
          <a:p>
            <a:pPr algn="ctr">
              <a:spcAft>
                <a:spcPts val="600"/>
              </a:spcAft>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10.3: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Numbers Mat</a:t>
            </a:r>
            <a:endPar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92319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783585"/>
            <a:ext cx="9144000" cy="1570923"/>
          </a:xfrm>
        </p:spPr>
        <p:txBody>
          <a:bodyPr>
            <a:noAutofit/>
          </a:bodyPr>
          <a:lstStyle/>
          <a:p>
            <a:r>
              <a:rPr lang="en-US" sz="4800" dirty="0"/>
              <a:t>MODULE 10:</a:t>
            </a:r>
            <a:br>
              <a:rPr lang="en-US" sz="4800" dirty="0"/>
            </a:br>
            <a:r>
              <a:rPr lang="en-US" sz="4800" dirty="0"/>
              <a:t>CODING AND ROBOTICS TO IMPROVE MATH LEARNING </a:t>
            </a:r>
            <a:endParaRPr lang="en-US" sz="48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575304"/>
            <a:ext cx="9144000" cy="1231046"/>
          </a:xfrm>
        </p:spPr>
        <p:txBody>
          <a:bodyPr>
            <a:normAutofit/>
          </a:bodyPr>
          <a:lstStyle/>
          <a:p>
            <a:r>
              <a:rPr lang="en-US" sz="4000" dirty="0"/>
              <a:t>Lesson </a:t>
            </a:r>
            <a:r>
              <a:rPr lang="en-US" sz="4000" dirty="0" smtClean="0"/>
              <a:t>10.</a:t>
            </a:r>
            <a:r>
              <a:rPr lang="pl-PL" sz="4000" dirty="0" smtClean="0"/>
              <a:t>3</a:t>
            </a:r>
            <a:r>
              <a:rPr lang="en-US" sz="4000" dirty="0" smtClean="0"/>
              <a:t>: </a:t>
            </a:r>
            <a:r>
              <a:rPr lang="en-US" sz="4000" dirty="0"/>
              <a:t>Numbers Mat</a:t>
            </a:r>
          </a:p>
        </p:txBody>
      </p:sp>
      <p:sp>
        <p:nvSpPr>
          <p:cNvPr id="4" name="Prostokąt 3"/>
          <p:cNvSpPr/>
          <p:nvPr/>
        </p:nvSpPr>
        <p:spPr>
          <a:xfrm>
            <a:off x="4953269" y="5027146"/>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pic>
        <p:nvPicPr>
          <p:cNvPr id="8" name="Obraz 7"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9" name="Immagine 3">
            <a:extLst>
              <a:ext uri="{FF2B5EF4-FFF2-40B4-BE49-F238E27FC236}">
                <a16:creationId xmlns:a16="http://schemas.microsoft.com/office/drawing/2014/main" xmlns="" id="{037BFB7B-7453-CF8C-147C-2D862C5F82D7}"/>
              </a:ext>
            </a:extLst>
          </p:cNvPr>
          <p:cNvPicPr>
            <a:picLocks noChangeAspect="1"/>
          </p:cNvPicPr>
          <p:nvPr/>
        </p:nvPicPr>
        <p:blipFill>
          <a:blip r:embed="rId3"/>
          <a:stretch>
            <a:fillRect/>
          </a:stretch>
        </p:blipFill>
        <p:spPr>
          <a:xfrm>
            <a:off x="7140841" y="4806350"/>
            <a:ext cx="1840905" cy="824286"/>
          </a:xfrm>
          <a:prstGeom prst="rect">
            <a:avLst/>
          </a:prstGeom>
        </p:spPr>
      </p:pic>
    </p:spTree>
    <p:extLst>
      <p:ext uri="{BB962C8B-B14F-4D97-AF65-F5344CB8AC3E}">
        <p14:creationId xmlns:p14="http://schemas.microsoft.com/office/powerpoint/2010/main" val="21235273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it-IT" sz="2800" b="0" i="0" u="none" strike="noStrike" dirty="0">
                <a:solidFill>
                  <a:srgbClr val="000000"/>
                </a:solidFill>
                <a:effectLst/>
                <a:latin typeface="-webkit-standard"/>
              </a:rPr>
              <a:t>Numbers </a:t>
            </a:r>
            <a:r>
              <a:rPr lang="it-IT" sz="2800" b="0" i="0" u="none" strike="noStrike" dirty="0" err="1">
                <a:solidFill>
                  <a:srgbClr val="000000"/>
                </a:solidFill>
                <a:effectLst/>
                <a:latin typeface="-webkit-standard"/>
              </a:rPr>
              <a:t>Mat</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612268" y="1890312"/>
            <a:ext cx="5259388" cy="3811588"/>
          </a:xfrm>
        </p:spPr>
        <p:txBody>
          <a:bodyPr>
            <a:normAutofit fontScale="92500"/>
          </a:bodyPr>
          <a:lstStyle/>
          <a:p>
            <a:r>
              <a:rPr lang="it-IT" b="0" i="0" u="none" strike="noStrike" dirty="0">
                <a:solidFill>
                  <a:srgbClr val="000000"/>
                </a:solidFill>
                <a:effectLst/>
                <a:latin typeface="-webkit-standard"/>
              </a:rPr>
              <a:t>A </a:t>
            </a:r>
            <a:r>
              <a:rPr lang="it-IT" b="0" i="0" u="none" strike="noStrike" dirty="0" err="1">
                <a:solidFill>
                  <a:srgbClr val="000000"/>
                </a:solidFill>
                <a:effectLst/>
                <a:latin typeface="-webkit-standard"/>
              </a:rPr>
              <a:t>teaching</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mat</a:t>
            </a:r>
            <a:r>
              <a:rPr lang="it-IT" b="0" i="0" u="none" strike="noStrike" dirty="0">
                <a:solidFill>
                  <a:srgbClr val="000000"/>
                </a:solidFill>
                <a:effectLst/>
                <a:latin typeface="-webkit-standard"/>
              </a:rPr>
              <a:t> for </a:t>
            </a:r>
            <a:r>
              <a:rPr lang="it-IT" b="0" i="0" u="none" strike="noStrike" dirty="0" err="1">
                <a:solidFill>
                  <a:srgbClr val="000000"/>
                </a:solidFill>
                <a:effectLst/>
                <a:latin typeface="-webkit-standard"/>
              </a:rPr>
              <a:t>screenless</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robots</a:t>
            </a:r>
            <a:r>
              <a:rPr lang="it-IT" b="0" i="0" u="none" strike="noStrike" dirty="0">
                <a:solidFill>
                  <a:srgbClr val="000000"/>
                </a:solidFill>
                <a:effectLst/>
                <a:latin typeface="-webkit-standard"/>
              </a:rPr>
              <a:t> (like Bee-Bot, Blue-Bot, or </a:t>
            </a:r>
            <a:r>
              <a:rPr lang="it-IT" b="0" i="0" u="none" strike="noStrike" dirty="0" err="1">
                <a:solidFill>
                  <a:srgbClr val="000000"/>
                </a:solidFill>
                <a:effectLst/>
                <a:latin typeface="-webkit-standard"/>
              </a:rPr>
              <a:t>similar</a:t>
            </a:r>
            <a:r>
              <a:rPr lang="it-IT" b="0" i="0" u="none" strike="noStrike" dirty="0">
                <a:solidFill>
                  <a:srgbClr val="000000"/>
                </a:solidFill>
                <a:effectLst/>
                <a:latin typeface="-webkit-standard"/>
              </a:rPr>
              <a:t>) can </a:t>
            </a:r>
            <a:r>
              <a:rPr lang="it-IT" b="0" i="0" u="none" strike="noStrike" dirty="0" err="1">
                <a:solidFill>
                  <a:srgbClr val="000000"/>
                </a:solidFill>
                <a:effectLst/>
                <a:latin typeface="-webkit-standard"/>
              </a:rPr>
              <a:t>effectively</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engage</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students</a:t>
            </a:r>
            <a:r>
              <a:rPr lang="it-IT" b="0" i="0" u="none" strike="noStrike" dirty="0">
                <a:solidFill>
                  <a:srgbClr val="000000"/>
                </a:solidFill>
                <a:effectLst/>
                <a:latin typeface="-webkit-standard"/>
              </a:rPr>
              <a:t> in learning </a:t>
            </a:r>
            <a:r>
              <a:rPr lang="it-IT" b="0" i="0" u="none" strike="noStrike" dirty="0" err="1">
                <a:solidFill>
                  <a:srgbClr val="000000"/>
                </a:solidFill>
                <a:effectLst/>
                <a:latin typeface="-webkit-standard"/>
              </a:rPr>
              <a:t>numbers</a:t>
            </a:r>
            <a:r>
              <a:rPr lang="it-IT" b="0" i="0" u="none" strike="noStrike" dirty="0">
                <a:solidFill>
                  <a:srgbClr val="000000"/>
                </a:solidFill>
                <a:effectLst/>
                <a:latin typeface="-webkit-standard"/>
              </a:rPr>
              <a:t> </a:t>
            </a:r>
            <a:r>
              <a:rPr lang="it-IT" b="0" i="0" u="none" strike="noStrike" dirty="0" err="1">
                <a:solidFill>
                  <a:srgbClr val="000000"/>
                </a:solidFill>
                <a:effectLst/>
                <a:latin typeface="-webkit-standard"/>
              </a:rPr>
              <a:t>through</a:t>
            </a:r>
            <a:r>
              <a:rPr lang="it-IT" b="0" i="0" u="none" strike="noStrike" dirty="0">
                <a:solidFill>
                  <a:srgbClr val="000000"/>
                </a:solidFill>
                <a:effectLst/>
                <a:latin typeface="-webkit-standard"/>
              </a:rPr>
              <a:t> interactive and hands-on activities. </a:t>
            </a:r>
            <a:r>
              <a:rPr lang="it-IT" b="0" i="0" u="none" strike="noStrike" dirty="0" err="1">
                <a:solidFill>
                  <a:srgbClr val="000000"/>
                </a:solidFill>
                <a:effectLst/>
                <a:latin typeface="-webkit-standard"/>
              </a:rPr>
              <a:t>Here's</a:t>
            </a:r>
            <a:r>
              <a:rPr lang="it-IT" b="0" i="0" u="none" strike="noStrike" dirty="0">
                <a:solidFill>
                  <a:srgbClr val="000000"/>
                </a:solidFill>
                <a:effectLst/>
                <a:latin typeface="-webkit-standard"/>
              </a:rPr>
              <a:t> a </a:t>
            </a:r>
            <a:r>
              <a:rPr lang="it-IT" b="0" i="0" u="none" strike="noStrike" dirty="0" err="1">
                <a:solidFill>
                  <a:srgbClr val="000000"/>
                </a:solidFill>
                <a:effectLst/>
                <a:latin typeface="-webkit-standard"/>
              </a:rPr>
              <a:t>step-by-step</a:t>
            </a:r>
            <a:r>
              <a:rPr lang="it-IT" b="0" i="0" u="none" strike="noStrike" dirty="0">
                <a:solidFill>
                  <a:srgbClr val="000000"/>
                </a:solidFill>
                <a:effectLst/>
                <a:latin typeface="-webkit-standard"/>
              </a:rPr>
              <a:t> guide to design and use the </a:t>
            </a:r>
            <a:r>
              <a:rPr lang="it-IT" b="0" i="0" u="none" strike="noStrike" dirty="0" err="1">
                <a:solidFill>
                  <a:srgbClr val="000000"/>
                </a:solidFill>
                <a:effectLst/>
                <a:latin typeface="-webkit-standard"/>
              </a:rPr>
              <a:t>mat</a:t>
            </a:r>
            <a:r>
              <a:rPr lang="it-IT" b="0" i="0" u="none" strike="noStrike" dirty="0">
                <a:solidFill>
                  <a:srgbClr val="000000"/>
                </a:solidFill>
                <a:effectLst/>
                <a:latin typeface="-webkit-standard"/>
              </a:rPr>
              <a:t>.</a:t>
            </a:r>
            <a:endParaRPr lang="en-US"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18" name="AutoShape 2" descr="A classroom activity using Blue-Bot and mTiny robots to teach right and left directions to children with colored bracelets. Image shows children wearing red bracelets on their right wrists and blue bracelets on their left wrists, programming a Blue-Bot on a colorful grid playmat with landmarks like toy houses and trees. Another group is working with mTiny, placing colored arrows (red for right, blue for left) on a similar mat. The setting is a lively, bright classroom with young learners actively participating and a teacher guiding the activity.">
            <a:extLst>
              <a:ext uri="{FF2B5EF4-FFF2-40B4-BE49-F238E27FC236}">
                <a16:creationId xmlns:a16="http://schemas.microsoft.com/office/drawing/2014/main" xmlns="" id="{BF3B75AF-CE6A-ADFD-0A51-88E007847BF9}"/>
              </a:ext>
            </a:extLst>
          </p:cNvPr>
          <p:cNvSpPr>
            <a:spLocks noChangeAspect="1" noChangeArrowheads="1"/>
          </p:cNvSpPr>
          <p:nvPr/>
        </p:nvSpPr>
        <p:spPr bwMode="auto">
          <a:xfrm>
            <a:off x="5871656" y="3204656"/>
            <a:ext cx="3653344" cy="365334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8" name="Immagine 27" descr="Immagine che contiene giallo, cerchio, design&#10;&#10;Descrizione generata automaticamente">
            <a:extLst>
              <a:ext uri="{FF2B5EF4-FFF2-40B4-BE49-F238E27FC236}">
                <a16:creationId xmlns:a16="http://schemas.microsoft.com/office/drawing/2014/main" xmlns="" id="{BD14C8B1-BA08-B3F7-1518-BFD47AA0535D}"/>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617769" y="2000211"/>
            <a:ext cx="3517591" cy="3517591"/>
          </a:xfrm>
          <a:prstGeom prst="rect">
            <a:avLst/>
          </a:prstGeom>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43833E5F-D27D-8673-FD51-C537BBFAD3B0}"/>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F8FD2E8E-A97C-2CBF-A1D9-0F7F589F5B5D}"/>
              </a:ext>
            </a:extLst>
          </p:cNvPr>
          <p:cNvSpPr>
            <a:spLocks noGrp="1"/>
          </p:cNvSpPr>
          <p:nvPr>
            <p:ph idx="1"/>
          </p:nvPr>
        </p:nvSpPr>
        <p:spPr>
          <a:xfrm>
            <a:off x="511277" y="2118588"/>
            <a:ext cx="7214740" cy="3811588"/>
          </a:xfrm>
        </p:spPr>
        <p:txBody>
          <a:bodyPr>
            <a:normAutofit fontScale="77500" lnSpcReduction="20000"/>
          </a:bodyPr>
          <a:lstStyle/>
          <a:p>
            <a:pPr marL="0" indent="0">
              <a:buNone/>
            </a:pPr>
            <a:r>
              <a:rPr lang="pl-PL" b="1" dirty="0"/>
              <a:t>Materials </a:t>
            </a:r>
            <a:r>
              <a:rPr lang="pl-PL" b="1" dirty="0" err="1"/>
              <a:t>Needed</a:t>
            </a:r>
            <a:r>
              <a:rPr lang="pl-PL" b="1" dirty="0"/>
              <a:t>:</a:t>
            </a:r>
          </a:p>
          <a:p>
            <a:pPr marL="0" indent="0">
              <a:buNone/>
            </a:pPr>
            <a:endParaRPr lang="pl-PL" b="1" dirty="0"/>
          </a:p>
          <a:p>
            <a:pPr marL="0" indent="0">
              <a:buNone/>
            </a:pPr>
            <a:r>
              <a:rPr lang="pl-PL" dirty="0" err="1"/>
              <a:t>Large</a:t>
            </a:r>
            <a:r>
              <a:rPr lang="pl-PL" dirty="0"/>
              <a:t> </a:t>
            </a:r>
            <a:r>
              <a:rPr lang="pl-PL" dirty="0" err="1"/>
              <a:t>sheet</a:t>
            </a:r>
            <a:r>
              <a:rPr lang="pl-PL" dirty="0"/>
              <a:t> of </a:t>
            </a:r>
            <a:r>
              <a:rPr lang="pl-PL" dirty="0" err="1"/>
              <a:t>durable</a:t>
            </a:r>
            <a:r>
              <a:rPr lang="pl-PL" dirty="0"/>
              <a:t> </a:t>
            </a:r>
            <a:r>
              <a:rPr lang="pl-PL" dirty="0" err="1"/>
              <a:t>material</a:t>
            </a:r>
            <a:r>
              <a:rPr lang="pl-PL" dirty="0"/>
              <a:t> (</a:t>
            </a:r>
            <a:r>
              <a:rPr lang="pl-PL" dirty="0" err="1"/>
              <a:t>e.g</a:t>
            </a:r>
            <a:r>
              <a:rPr lang="pl-PL" dirty="0"/>
              <a:t>., </a:t>
            </a:r>
            <a:r>
              <a:rPr lang="pl-PL" dirty="0" err="1"/>
              <a:t>laminated</a:t>
            </a:r>
            <a:r>
              <a:rPr lang="pl-PL" dirty="0"/>
              <a:t> poster </a:t>
            </a:r>
            <a:r>
              <a:rPr lang="pl-PL" dirty="0" err="1"/>
              <a:t>board</a:t>
            </a:r>
            <a:r>
              <a:rPr lang="pl-PL" dirty="0"/>
              <a:t>, </a:t>
            </a:r>
            <a:r>
              <a:rPr lang="pl-PL" dirty="0" err="1"/>
              <a:t>vinyl</a:t>
            </a:r>
            <a:r>
              <a:rPr lang="pl-PL" dirty="0"/>
              <a:t>, </a:t>
            </a:r>
            <a:r>
              <a:rPr lang="pl-PL" dirty="0" err="1"/>
              <a:t>or</a:t>
            </a:r>
            <a:r>
              <a:rPr lang="pl-PL" dirty="0"/>
              <a:t> </a:t>
            </a:r>
            <a:r>
              <a:rPr lang="pl-PL" dirty="0" err="1"/>
              <a:t>fabric</a:t>
            </a:r>
            <a:r>
              <a:rPr lang="pl-PL" dirty="0"/>
              <a:t>).</a:t>
            </a:r>
          </a:p>
          <a:p>
            <a:pPr marL="0" indent="0">
              <a:buNone/>
            </a:pPr>
            <a:r>
              <a:rPr lang="pl-PL" dirty="0"/>
              <a:t>A </a:t>
            </a:r>
            <a:r>
              <a:rPr lang="pl-PL" dirty="0" err="1"/>
              <a:t>grid</a:t>
            </a:r>
            <a:r>
              <a:rPr lang="pl-PL" dirty="0"/>
              <a:t> layout (10x10 </a:t>
            </a:r>
            <a:r>
              <a:rPr lang="pl-PL" dirty="0" err="1"/>
              <a:t>grid</a:t>
            </a:r>
            <a:r>
              <a:rPr lang="pl-PL" dirty="0"/>
              <a:t> </a:t>
            </a:r>
            <a:r>
              <a:rPr lang="pl-PL" dirty="0" err="1"/>
              <a:t>works</a:t>
            </a:r>
            <a:r>
              <a:rPr lang="pl-PL" dirty="0"/>
              <a:t> </a:t>
            </a:r>
            <a:r>
              <a:rPr lang="pl-PL" dirty="0" err="1"/>
              <a:t>well</a:t>
            </a:r>
            <a:r>
              <a:rPr lang="pl-PL" dirty="0"/>
              <a:t>).</a:t>
            </a:r>
          </a:p>
          <a:p>
            <a:pPr marL="0" indent="0">
              <a:buNone/>
            </a:pPr>
            <a:r>
              <a:rPr lang="pl-PL" dirty="0" err="1"/>
              <a:t>Markers</a:t>
            </a:r>
            <a:r>
              <a:rPr lang="pl-PL" dirty="0"/>
              <a:t> </a:t>
            </a:r>
            <a:r>
              <a:rPr lang="pl-PL" dirty="0" err="1"/>
              <a:t>or</a:t>
            </a:r>
            <a:r>
              <a:rPr lang="pl-PL" dirty="0"/>
              <a:t> </a:t>
            </a:r>
            <a:r>
              <a:rPr lang="pl-PL" dirty="0" err="1"/>
              <a:t>printed</a:t>
            </a:r>
            <a:r>
              <a:rPr lang="pl-PL" dirty="0"/>
              <a:t> </a:t>
            </a:r>
            <a:r>
              <a:rPr lang="pl-PL" dirty="0" err="1"/>
              <a:t>stickers</a:t>
            </a:r>
            <a:r>
              <a:rPr lang="pl-PL" dirty="0"/>
              <a:t> for </a:t>
            </a:r>
            <a:r>
              <a:rPr lang="pl-PL" dirty="0" err="1"/>
              <a:t>numbers</a:t>
            </a:r>
            <a:r>
              <a:rPr lang="pl-PL" dirty="0"/>
              <a:t> and </a:t>
            </a:r>
            <a:r>
              <a:rPr lang="pl-PL" dirty="0" err="1"/>
              <a:t>decorations</a:t>
            </a:r>
            <a:r>
              <a:rPr lang="pl-PL" dirty="0"/>
              <a:t>.</a:t>
            </a:r>
          </a:p>
          <a:p>
            <a:pPr marL="0" indent="0">
              <a:buNone/>
            </a:pPr>
            <a:r>
              <a:rPr lang="pl-PL" dirty="0" err="1"/>
              <a:t>Optional</a:t>
            </a:r>
            <a:r>
              <a:rPr lang="pl-PL" dirty="0"/>
              <a:t>: </a:t>
            </a:r>
            <a:r>
              <a:rPr lang="pl-PL" dirty="0" err="1"/>
              <a:t>Velcro</a:t>
            </a:r>
            <a:r>
              <a:rPr lang="pl-PL" dirty="0"/>
              <a:t> </a:t>
            </a:r>
            <a:r>
              <a:rPr lang="pl-PL" dirty="0" err="1"/>
              <a:t>or</a:t>
            </a:r>
            <a:r>
              <a:rPr lang="pl-PL" dirty="0"/>
              <a:t> </a:t>
            </a:r>
            <a:r>
              <a:rPr lang="pl-PL" dirty="0" err="1"/>
              <a:t>pockets</a:t>
            </a:r>
            <a:r>
              <a:rPr lang="pl-PL" dirty="0"/>
              <a:t> to </a:t>
            </a:r>
            <a:r>
              <a:rPr lang="pl-PL" dirty="0" err="1"/>
              <a:t>attach</a:t>
            </a:r>
            <a:r>
              <a:rPr lang="pl-PL" dirty="0"/>
              <a:t> </a:t>
            </a:r>
            <a:r>
              <a:rPr lang="pl-PL" dirty="0" err="1"/>
              <a:t>task</a:t>
            </a:r>
            <a:r>
              <a:rPr lang="pl-PL" dirty="0"/>
              <a:t> </a:t>
            </a:r>
            <a:r>
              <a:rPr lang="pl-PL" dirty="0" err="1"/>
              <a:t>cards</a:t>
            </a:r>
            <a:r>
              <a:rPr lang="pl-PL" dirty="0"/>
              <a:t>.</a:t>
            </a:r>
          </a:p>
          <a:p>
            <a:pPr marL="0" indent="0">
              <a:buNone/>
            </a:pPr>
            <a:endParaRPr lang="pl-PL" b="1"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35" name="Immagine 34" descr="Immagine che contiene fibra, verde, tessuto&#10;&#10;Descrizione generata automaticamente">
            <a:extLst>
              <a:ext uri="{FF2B5EF4-FFF2-40B4-BE49-F238E27FC236}">
                <a16:creationId xmlns:a16="http://schemas.microsoft.com/office/drawing/2014/main" xmlns="" id="{DFDC23B9-2B60-ACC7-69E7-56AB561EABD8}"/>
              </a:ext>
            </a:extLst>
          </p:cNvPr>
          <p:cNvPicPr>
            <a:picLocks noChangeAspect="1"/>
          </p:cNvPicPr>
          <p:nvPr/>
        </p:nvPicPr>
        <p:blipFill>
          <a:blip r:embed="rId3">
            <a:extLst>
              <a:ext uri="{837473B0-CC2E-450A-ABE3-18F120FF3D39}">
                <a1611:picAttrSrcUrl xmlns:a1611="http://schemas.microsoft.com/office/drawing/2016/11/main" xmlns="" r:id="rId4"/>
              </a:ext>
            </a:extLst>
          </a:blip>
          <a:stretch>
            <a:fillRect/>
          </a:stretch>
        </p:blipFill>
        <p:spPr>
          <a:xfrm>
            <a:off x="7726017" y="3104995"/>
            <a:ext cx="4064000" cy="2387600"/>
          </a:xfrm>
          <a:prstGeom prst="rect">
            <a:avLst/>
          </a:prstGeom>
        </p:spPr>
      </p:pic>
      <p:sp>
        <p:nvSpPr>
          <p:cNvPr id="36" name="CasellaDiTesto 35">
            <a:extLst>
              <a:ext uri="{FF2B5EF4-FFF2-40B4-BE49-F238E27FC236}">
                <a16:creationId xmlns:a16="http://schemas.microsoft.com/office/drawing/2014/main" xmlns="" id="{EC4D8846-351E-185F-A6FE-411EC6774EDA}"/>
              </a:ext>
            </a:extLst>
          </p:cNvPr>
          <p:cNvSpPr txBox="1"/>
          <p:nvPr/>
        </p:nvSpPr>
        <p:spPr>
          <a:xfrm>
            <a:off x="7726017" y="5492595"/>
            <a:ext cx="4064000" cy="230832"/>
          </a:xfrm>
          <a:prstGeom prst="rect">
            <a:avLst/>
          </a:prstGeom>
          <a:noFill/>
        </p:spPr>
        <p:txBody>
          <a:bodyPr wrap="square" rtlCol="0">
            <a:spAutoFit/>
          </a:bodyPr>
          <a:lstStyle/>
          <a:p>
            <a:r>
              <a:rPr lang="it-IT" sz="900">
                <a:hlinkClick r:id="rId4" tooltip="http://www.frugal-freebies.com/2012/04/april-2nd-is.html"/>
              </a:rPr>
              <a:t>Questa foto</a:t>
            </a:r>
            <a:r>
              <a:rPr lang="it-IT" sz="900"/>
              <a:t> di Autore sconosciuto è concesso in licenza da </a:t>
            </a:r>
            <a:r>
              <a:rPr lang="it-IT" sz="900">
                <a:hlinkClick r:id="rId5" tooltip="https://creativecommons.org/licenses/by-nc-nd/3.0/"/>
              </a:rPr>
              <a:t>CC BY-NC-ND</a:t>
            </a:r>
            <a:endParaRPr lang="it-IT" sz="900"/>
          </a:p>
        </p:txBody>
      </p:sp>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832636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284AE34C-4DEA-4AEE-6D7D-B1BA1857183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0F29ADF5-8CF1-5EBE-3369-896D6895E39E}"/>
              </a:ext>
            </a:extLst>
          </p:cNvPr>
          <p:cNvSpPr>
            <a:spLocks noGrp="1"/>
          </p:cNvSpPr>
          <p:nvPr>
            <p:ph type="title"/>
          </p:nvPr>
        </p:nvSpPr>
        <p:spPr>
          <a:xfrm>
            <a:off x="1386348" y="280220"/>
            <a:ext cx="8524568" cy="1061884"/>
          </a:xfrm>
        </p:spPr>
        <p:txBody>
          <a:bodyPr>
            <a:normAutofit/>
          </a:bodyPr>
          <a:lstStyle/>
          <a:p>
            <a:pPr algn="ctr"/>
            <a:r>
              <a:rPr lang="pl-PL" sz="4400" dirty="0"/>
              <a:t>How to set the </a:t>
            </a:r>
            <a:r>
              <a:rPr lang="pl-PL" sz="4400" dirty="0" err="1"/>
              <a:t>activity</a:t>
            </a:r>
            <a:endParaRPr lang="pl-PL" sz="4400" dirty="0"/>
          </a:p>
        </p:txBody>
      </p:sp>
      <p:sp>
        <p:nvSpPr>
          <p:cNvPr id="3" name="Symbol zastępczy zawartości 2">
            <a:extLst>
              <a:ext uri="{FF2B5EF4-FFF2-40B4-BE49-F238E27FC236}">
                <a16:creationId xmlns:a16="http://schemas.microsoft.com/office/drawing/2014/main" xmlns="" id="{8C8FA033-800F-1267-9808-DD612BBE8D7A}"/>
              </a:ext>
            </a:extLst>
          </p:cNvPr>
          <p:cNvSpPr>
            <a:spLocks noGrp="1"/>
          </p:cNvSpPr>
          <p:nvPr>
            <p:ph idx="1"/>
          </p:nvPr>
        </p:nvSpPr>
        <p:spPr>
          <a:xfrm>
            <a:off x="511277" y="2118588"/>
            <a:ext cx="7214740" cy="3811588"/>
          </a:xfrm>
        </p:spPr>
        <p:txBody>
          <a:bodyPr>
            <a:normAutofit fontScale="77500" lnSpcReduction="20000"/>
          </a:bodyPr>
          <a:lstStyle/>
          <a:p>
            <a:pPr marL="0" indent="0" algn="l">
              <a:buNone/>
            </a:pPr>
            <a:r>
              <a:rPr lang="it-IT" b="1" i="0" u="none" strike="noStrike" dirty="0">
                <a:solidFill>
                  <a:srgbClr val="000000"/>
                </a:solidFill>
                <a:effectLst/>
              </a:rPr>
              <a:t>Activity 1: </a:t>
            </a:r>
            <a:r>
              <a:rPr lang="it-IT" b="1" i="0" u="none" strike="noStrike" dirty="0" err="1">
                <a:solidFill>
                  <a:srgbClr val="000000"/>
                </a:solidFill>
                <a:effectLst/>
              </a:rPr>
              <a:t>Number</a:t>
            </a:r>
            <a:r>
              <a:rPr lang="it-IT" b="1" i="0" u="none" strike="noStrike" dirty="0">
                <a:solidFill>
                  <a:srgbClr val="000000"/>
                </a:solidFill>
                <a:effectLst/>
              </a:rPr>
              <a:t> </a:t>
            </a:r>
            <a:r>
              <a:rPr lang="it-IT" b="1" i="0" u="none" strike="noStrike" dirty="0" err="1">
                <a:solidFill>
                  <a:srgbClr val="000000"/>
                </a:solidFill>
                <a:effectLst/>
              </a:rPr>
              <a:t>Recognition</a:t>
            </a:r>
            <a:endParaRPr lang="it-IT" b="1" i="0" u="none" strike="noStrike" dirty="0">
              <a:solidFill>
                <a:srgbClr val="000000"/>
              </a:solidFill>
              <a:effectLst/>
            </a:endParaRPr>
          </a:p>
          <a:p>
            <a:pPr algn="l"/>
            <a:r>
              <a:rPr lang="it-IT" b="1" i="0" u="none" strike="noStrike" dirty="0" err="1">
                <a:solidFill>
                  <a:srgbClr val="000000"/>
                </a:solidFill>
                <a:effectLst/>
              </a:rPr>
              <a:t>Objective</a:t>
            </a:r>
            <a:r>
              <a:rPr lang="it-IT" b="1" i="0" u="none" strike="noStrike" dirty="0">
                <a:solidFill>
                  <a:srgbClr val="000000"/>
                </a:solidFill>
                <a:effectLst/>
              </a:rPr>
              <a:t>:</a:t>
            </a:r>
            <a:r>
              <a:rPr lang="it-IT" b="0" i="0" u="none" strike="noStrike" dirty="0">
                <a:solidFill>
                  <a:srgbClr val="000000"/>
                </a:solidFill>
                <a:effectLst/>
              </a:rPr>
              <a:t> Help </a:t>
            </a:r>
            <a:r>
              <a:rPr lang="it-IT" b="0" i="0" u="none" strike="noStrike" dirty="0" err="1">
                <a:solidFill>
                  <a:srgbClr val="000000"/>
                </a:solidFill>
                <a:effectLst/>
              </a:rPr>
              <a:t>students</a:t>
            </a:r>
            <a:r>
              <a:rPr lang="it-IT" b="0" i="0" u="none" strike="noStrike" dirty="0">
                <a:solidFill>
                  <a:srgbClr val="000000"/>
                </a:solidFill>
                <a:effectLst/>
              </a:rPr>
              <a:t> </a:t>
            </a:r>
            <a:r>
              <a:rPr lang="it-IT" b="0" i="0" u="none" strike="noStrike" dirty="0" err="1">
                <a:solidFill>
                  <a:srgbClr val="000000"/>
                </a:solidFill>
                <a:effectLst/>
              </a:rPr>
              <a:t>identify</a:t>
            </a:r>
            <a:r>
              <a:rPr lang="it-IT" b="0" i="0" u="none" strike="noStrike" dirty="0">
                <a:solidFill>
                  <a:srgbClr val="000000"/>
                </a:solidFill>
                <a:effectLst/>
              </a:rPr>
              <a:t> and navigate to </a:t>
            </a:r>
            <a:r>
              <a:rPr lang="it-IT" b="0" i="0" u="none" strike="noStrike" dirty="0" err="1">
                <a:solidFill>
                  <a:srgbClr val="000000"/>
                </a:solidFill>
                <a:effectLst/>
              </a:rPr>
              <a:t>specific</a:t>
            </a:r>
            <a:r>
              <a:rPr lang="it-IT" b="0" i="0" u="none" strike="noStrike" dirty="0">
                <a:solidFill>
                  <a:srgbClr val="000000"/>
                </a:solidFill>
                <a:effectLst/>
              </a:rPr>
              <a:t> </a:t>
            </a:r>
            <a:r>
              <a:rPr lang="it-IT" b="0" i="0" u="none" strike="noStrike" dirty="0" err="1">
                <a:solidFill>
                  <a:srgbClr val="000000"/>
                </a:solidFill>
                <a:effectLst/>
              </a:rPr>
              <a:t>numbers</a:t>
            </a:r>
            <a:r>
              <a:rPr lang="it-IT" b="0" i="0" u="none" strike="noStrike" dirty="0">
                <a:solidFill>
                  <a:srgbClr val="000000"/>
                </a:solidFill>
                <a:effectLst/>
              </a:rPr>
              <a:t>.</a:t>
            </a:r>
          </a:p>
          <a:p>
            <a:pPr algn="l">
              <a:buFont typeface="+mj-lt"/>
              <a:buAutoNum type="arabicPeriod"/>
            </a:pPr>
            <a:r>
              <a:rPr lang="it-IT" b="1" i="0" u="none" strike="noStrike" dirty="0">
                <a:solidFill>
                  <a:srgbClr val="000000"/>
                </a:solidFill>
                <a:effectLst/>
              </a:rPr>
              <a:t>Setup:</a:t>
            </a:r>
            <a:endParaRPr lang="it-IT" b="0" i="0" u="none" strike="noStrike" dirty="0">
              <a:solidFill>
                <a:srgbClr val="000000"/>
              </a:solidFill>
              <a:effectLst/>
            </a:endParaRPr>
          </a:p>
          <a:p>
            <a:pPr marL="742950" lvl="1" indent="-285750" algn="l">
              <a:buFont typeface="+mj-lt"/>
              <a:buAutoNum type="arabicPeriod"/>
            </a:pPr>
            <a:r>
              <a:rPr lang="it-IT" b="0" i="0" u="none" strike="noStrike" dirty="0">
                <a:solidFill>
                  <a:srgbClr val="000000"/>
                </a:solidFill>
                <a:effectLst/>
              </a:rPr>
              <a:t>Call out a </a:t>
            </a:r>
            <a:r>
              <a:rPr lang="it-IT" b="0" i="0" u="none" strike="noStrike" dirty="0" err="1">
                <a:solidFill>
                  <a:srgbClr val="000000"/>
                </a:solidFill>
                <a:effectLst/>
              </a:rPr>
              <a:t>number</a:t>
            </a:r>
            <a:r>
              <a:rPr lang="it-IT" b="0" i="0" u="none" strike="noStrike" dirty="0">
                <a:solidFill>
                  <a:srgbClr val="000000"/>
                </a:solidFill>
                <a:effectLst/>
              </a:rPr>
              <a:t> (e.g., "</a:t>
            </a:r>
            <a:r>
              <a:rPr lang="it-IT" b="0" i="0" u="none" strike="noStrike" dirty="0" err="1">
                <a:solidFill>
                  <a:srgbClr val="000000"/>
                </a:solidFill>
                <a:effectLst/>
              </a:rPr>
              <a:t>Find</a:t>
            </a:r>
            <a:r>
              <a:rPr lang="it-IT" b="0" i="0" u="none" strike="noStrike" dirty="0">
                <a:solidFill>
                  <a:srgbClr val="000000"/>
                </a:solidFill>
                <a:effectLst/>
              </a:rPr>
              <a:t> 7").</a:t>
            </a:r>
          </a:p>
          <a:p>
            <a:pPr marL="742950" lvl="1" indent="-285750" algn="l">
              <a:buFont typeface="+mj-lt"/>
              <a:buAutoNum type="arabicPeriod"/>
            </a:pPr>
            <a:r>
              <a:rPr lang="it-IT" b="0" i="0" u="none" strike="noStrike" dirty="0">
                <a:solidFill>
                  <a:srgbClr val="000000"/>
                </a:solidFill>
                <a:effectLst/>
              </a:rPr>
              <a:t>Students </a:t>
            </a:r>
            <a:r>
              <a:rPr lang="it-IT" b="0" i="0" u="none" strike="noStrike" dirty="0" err="1">
                <a:solidFill>
                  <a:srgbClr val="000000"/>
                </a:solidFill>
                <a:effectLst/>
              </a:rPr>
              <a:t>program</a:t>
            </a:r>
            <a:r>
              <a:rPr lang="it-IT" b="0" i="0" u="none" strike="noStrike" dirty="0">
                <a:solidFill>
                  <a:srgbClr val="000000"/>
                </a:solidFill>
                <a:effectLst/>
              </a:rPr>
              <a:t> the robot to </a:t>
            </a:r>
            <a:r>
              <a:rPr lang="it-IT" b="0" i="0" u="none" strike="noStrike" dirty="0" err="1">
                <a:solidFill>
                  <a:srgbClr val="000000"/>
                </a:solidFill>
                <a:effectLst/>
              </a:rPr>
              <a:t>move</a:t>
            </a:r>
            <a:r>
              <a:rPr lang="it-IT" b="0" i="0" u="none" strike="noStrike" dirty="0">
                <a:solidFill>
                  <a:srgbClr val="000000"/>
                </a:solidFill>
                <a:effectLst/>
              </a:rPr>
              <a:t> to </a:t>
            </a:r>
            <a:r>
              <a:rPr lang="it-IT" b="0" i="0" u="none" strike="noStrike" dirty="0" err="1">
                <a:solidFill>
                  <a:srgbClr val="000000"/>
                </a:solidFill>
                <a:effectLst/>
              </a:rPr>
              <a:t>that</a:t>
            </a:r>
            <a:r>
              <a:rPr lang="it-IT" b="0" i="0" u="none" strike="noStrike" dirty="0">
                <a:solidFill>
                  <a:srgbClr val="000000"/>
                </a:solidFill>
                <a:effectLst/>
              </a:rPr>
              <a:t> </a:t>
            </a:r>
            <a:r>
              <a:rPr lang="it-IT" b="0" i="0" u="none" strike="noStrike" dirty="0" err="1">
                <a:solidFill>
                  <a:srgbClr val="000000"/>
                </a:solidFill>
                <a:effectLst/>
              </a:rPr>
              <a:t>number</a:t>
            </a:r>
            <a:r>
              <a:rPr lang="it-IT" b="0" i="0" u="none" strike="noStrike" dirty="0">
                <a:solidFill>
                  <a:srgbClr val="000000"/>
                </a:solidFill>
                <a:effectLst/>
              </a:rPr>
              <a:t>.</a:t>
            </a:r>
          </a:p>
          <a:p>
            <a:pPr algn="l">
              <a:buFont typeface="+mj-lt"/>
              <a:buAutoNum type="arabicPeriod"/>
            </a:pPr>
            <a:r>
              <a:rPr lang="it-IT" b="1" i="0" u="none" strike="noStrike" dirty="0">
                <a:solidFill>
                  <a:srgbClr val="000000"/>
                </a:solidFill>
                <a:effectLst/>
              </a:rPr>
              <a:t>Extensions:</a:t>
            </a:r>
            <a:endParaRPr lang="it-IT" b="0" i="0" u="none" strike="noStrike" dirty="0">
              <a:solidFill>
                <a:srgbClr val="000000"/>
              </a:solidFill>
              <a:effectLst/>
            </a:endParaRPr>
          </a:p>
          <a:p>
            <a:pPr marL="742950" lvl="1" indent="-285750" algn="l">
              <a:buFont typeface="+mj-lt"/>
              <a:buAutoNum type="arabicPeriod"/>
            </a:pPr>
            <a:r>
              <a:rPr lang="it-IT" b="0" i="0" u="none" strike="noStrike" dirty="0">
                <a:solidFill>
                  <a:srgbClr val="000000"/>
                </a:solidFill>
                <a:effectLst/>
              </a:rPr>
              <a:t>Use </a:t>
            </a:r>
            <a:r>
              <a:rPr lang="it-IT" b="0" i="0" u="none" strike="noStrike" dirty="0" err="1">
                <a:solidFill>
                  <a:srgbClr val="000000"/>
                </a:solidFill>
                <a:effectLst/>
              </a:rPr>
              <a:t>clues</a:t>
            </a:r>
            <a:r>
              <a:rPr lang="it-IT" b="0" i="0" u="none" strike="noStrike" dirty="0">
                <a:solidFill>
                  <a:srgbClr val="000000"/>
                </a:solidFill>
                <a:effectLst/>
              </a:rPr>
              <a:t> like "The </a:t>
            </a:r>
            <a:r>
              <a:rPr lang="it-IT" b="0" i="0" u="none" strike="noStrike" dirty="0" err="1">
                <a:solidFill>
                  <a:srgbClr val="000000"/>
                </a:solidFill>
                <a:effectLst/>
              </a:rPr>
              <a:t>number</a:t>
            </a:r>
            <a:r>
              <a:rPr lang="it-IT" b="0" i="0" u="none" strike="noStrike" dirty="0">
                <a:solidFill>
                  <a:srgbClr val="000000"/>
                </a:solidFill>
                <a:effectLst/>
              </a:rPr>
              <a:t> after 6" or "An </a:t>
            </a:r>
            <a:r>
              <a:rPr lang="it-IT" b="0" i="0" u="none" strike="noStrike" dirty="0" err="1">
                <a:solidFill>
                  <a:srgbClr val="000000"/>
                </a:solidFill>
                <a:effectLst/>
              </a:rPr>
              <a:t>odd</a:t>
            </a:r>
            <a:r>
              <a:rPr lang="it-IT" b="0" i="0" u="none" strike="noStrike" dirty="0">
                <a:solidFill>
                  <a:srgbClr val="000000"/>
                </a:solidFill>
                <a:effectLst/>
              </a:rPr>
              <a:t> </a:t>
            </a:r>
            <a:r>
              <a:rPr lang="it-IT" b="0" i="0" u="none" strike="noStrike" dirty="0" err="1">
                <a:solidFill>
                  <a:srgbClr val="000000"/>
                </a:solidFill>
                <a:effectLst/>
              </a:rPr>
              <a:t>number</a:t>
            </a:r>
            <a:r>
              <a:rPr lang="it-IT" b="0" i="0" u="none" strike="noStrike" dirty="0">
                <a:solidFill>
                  <a:srgbClr val="000000"/>
                </a:solidFill>
                <a:effectLst/>
              </a:rPr>
              <a:t> </a:t>
            </a:r>
            <a:r>
              <a:rPr lang="it-IT" b="0" i="0" u="none" strike="noStrike" dirty="0" err="1">
                <a:solidFill>
                  <a:srgbClr val="000000"/>
                </a:solidFill>
                <a:effectLst/>
              </a:rPr>
              <a:t>between</a:t>
            </a:r>
            <a:r>
              <a:rPr lang="it-IT" b="0" i="0" u="none" strike="noStrike" dirty="0">
                <a:solidFill>
                  <a:srgbClr val="000000"/>
                </a:solidFill>
                <a:effectLst/>
              </a:rPr>
              <a:t> 5 and 10."</a:t>
            </a:r>
          </a:p>
          <a:p>
            <a:pPr marL="0" indent="0" algn="l">
              <a:buNone/>
            </a:pPr>
            <a:endParaRPr lang="it-IT" b="0" i="0" u="none" strike="noStrike" dirty="0">
              <a:solidFill>
                <a:srgbClr val="000000"/>
              </a:solidFill>
              <a:effectLst/>
            </a:endParaRP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301E77FB-516C-89B0-5453-10DA8CB6BC08}"/>
              </a:ext>
            </a:extLst>
          </p:cNvPr>
          <p:cNvPicPr>
            <a:picLocks noChangeAspect="1"/>
          </p:cNvPicPr>
          <p:nvPr/>
        </p:nvPicPr>
        <p:blipFill>
          <a:blip r:embed="rId3"/>
          <a:stretch>
            <a:fillRect/>
          </a:stretch>
        </p:blipFill>
        <p:spPr>
          <a:xfrm>
            <a:off x="0" y="6259120"/>
            <a:ext cx="2684206" cy="598880"/>
          </a:xfrm>
          <a:prstGeom prst="rect">
            <a:avLst/>
          </a:prstGeom>
        </p:spPr>
      </p:pic>
      <p:pic>
        <p:nvPicPr>
          <p:cNvPr id="11" name="Immagine 10" descr="Immagine che contiene vestiti, ragazzo, gioco, persona&#10;&#10;Descrizione generata automaticamente">
            <a:extLst>
              <a:ext uri="{FF2B5EF4-FFF2-40B4-BE49-F238E27FC236}">
                <a16:creationId xmlns:a16="http://schemas.microsoft.com/office/drawing/2014/main" xmlns="" id="{6654A95A-7AC6-AA38-CDB5-8CC0707CD1F3}"/>
              </a:ext>
            </a:extLst>
          </p:cNvPr>
          <p:cNvPicPr>
            <a:picLocks noChangeAspect="1"/>
          </p:cNvPicPr>
          <p:nvPr/>
        </p:nvPicPr>
        <p:blipFill>
          <a:blip r:embed="rId4">
            <a:extLst>
              <a:ext uri="{837473B0-CC2E-450A-ABE3-18F120FF3D39}">
                <a1611:picAttrSrcUrl xmlns:a1611="http://schemas.microsoft.com/office/drawing/2016/11/main" xmlns="" r:id="rId5"/>
              </a:ext>
            </a:extLst>
          </a:blip>
          <a:stretch>
            <a:fillRect/>
          </a:stretch>
        </p:blipFill>
        <p:spPr>
          <a:xfrm>
            <a:off x="7996788" y="3077316"/>
            <a:ext cx="3668751" cy="1838127"/>
          </a:xfrm>
          <a:prstGeom prst="rect">
            <a:avLst/>
          </a:prstGeom>
        </p:spPr>
      </p:pic>
      <p:sp>
        <p:nvSpPr>
          <p:cNvPr id="9" name="pole tekstowe 8">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55786422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a:extLst>
            <a:ext uri="{FF2B5EF4-FFF2-40B4-BE49-F238E27FC236}">
              <a16:creationId xmlns:a16="http://schemas.microsoft.com/office/drawing/2014/main" xmlns="" id="{59078716-1DBB-89EA-ADF8-FDBF3E451CE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xmlns="" id="{9CF20B0C-3E96-E8FE-151E-A9E4763D807F}"/>
              </a:ext>
            </a:extLst>
          </p:cNvPr>
          <p:cNvSpPr>
            <a:spLocks noGrp="1"/>
          </p:cNvSpPr>
          <p:nvPr>
            <p:ph type="title"/>
          </p:nvPr>
        </p:nvSpPr>
        <p:spPr>
          <a:xfrm>
            <a:off x="1386348" y="280220"/>
            <a:ext cx="8524568" cy="1061884"/>
          </a:xfrm>
        </p:spPr>
        <p:txBody>
          <a:bodyPr>
            <a:normAutofit/>
          </a:bodyPr>
          <a:lstStyle/>
          <a:p>
            <a:pPr algn="ctr"/>
            <a:r>
              <a:rPr lang="pl-PL" sz="4400" dirty="0"/>
              <a:t>Activity </a:t>
            </a:r>
            <a:r>
              <a:rPr lang="pl-PL" sz="4400" dirty="0" err="1"/>
              <a:t>Flow</a:t>
            </a:r>
            <a:endParaRPr lang="pl-PL" sz="4400" dirty="0"/>
          </a:p>
        </p:txBody>
      </p:sp>
      <p:sp>
        <p:nvSpPr>
          <p:cNvPr id="3" name="Symbol zastępczy zawartości 2">
            <a:extLst>
              <a:ext uri="{FF2B5EF4-FFF2-40B4-BE49-F238E27FC236}">
                <a16:creationId xmlns:a16="http://schemas.microsoft.com/office/drawing/2014/main" xmlns="" id="{C297D46B-ECBA-903F-4CA5-F83364069CD6}"/>
              </a:ext>
            </a:extLst>
          </p:cNvPr>
          <p:cNvSpPr>
            <a:spLocks noGrp="1"/>
          </p:cNvSpPr>
          <p:nvPr>
            <p:ph idx="1"/>
          </p:nvPr>
        </p:nvSpPr>
        <p:spPr>
          <a:xfrm>
            <a:off x="5346357" y="2141838"/>
            <a:ext cx="6009031" cy="3719212"/>
          </a:xfrm>
        </p:spPr>
        <p:txBody>
          <a:bodyPr>
            <a:normAutofit fontScale="700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pl-PL" sz="3200" b="0" i="0" u="none" strike="noStrike" kern="1200" cap="none" spc="0" normalizeH="0" baseline="0" noProof="0" dirty="0">
              <a:ln>
                <a:noFill/>
              </a:ln>
              <a:solidFill>
                <a:prstClr val="black"/>
              </a:solidFill>
              <a:effectLst/>
              <a:uLnTx/>
              <a:uFillTx/>
              <a:latin typeface="Aptos" panose="02110004020202020204"/>
              <a:ea typeface="+mn-ea"/>
              <a:cs typeface="+mn-cs"/>
            </a:endParaRPr>
          </a:p>
          <a:p>
            <a:pPr algn="l">
              <a:buFont typeface="Arial" panose="020B0604020202020204" pitchFamily="34" charset="0"/>
              <a:buChar char="•"/>
            </a:pPr>
            <a:r>
              <a:rPr lang="it-IT" b="0" i="0" u="none" strike="noStrike">
                <a:solidFill>
                  <a:srgbClr val="000000"/>
                </a:solidFill>
                <a:effectLst/>
              </a:rPr>
              <a:t>Asks</a:t>
            </a:r>
            <a:r>
              <a:rPr lang="it-IT" b="0" i="0" u="none" strike="noStrike" dirty="0">
                <a:solidFill>
                  <a:srgbClr val="000000"/>
                </a:solidFill>
                <a:effectLst/>
              </a:rPr>
              <a:t> Cards: </a:t>
            </a:r>
            <a:r>
              <a:rPr lang="it-IT" b="0" i="0" u="none" strike="noStrike" dirty="0" err="1">
                <a:solidFill>
                  <a:srgbClr val="000000"/>
                </a:solidFill>
                <a:effectLst/>
              </a:rPr>
              <a:t>Provide</a:t>
            </a:r>
            <a:r>
              <a:rPr lang="it-IT" b="0" i="0" u="none" strike="noStrike" dirty="0">
                <a:solidFill>
                  <a:srgbClr val="000000"/>
                </a:solidFill>
                <a:effectLst/>
              </a:rPr>
              <a:t> </a:t>
            </a:r>
            <a:r>
              <a:rPr lang="it-IT" b="0" i="0" u="none" strike="noStrike" dirty="0" err="1">
                <a:solidFill>
                  <a:srgbClr val="000000"/>
                </a:solidFill>
                <a:effectLst/>
              </a:rPr>
              <a:t>pre-designed</a:t>
            </a:r>
            <a:r>
              <a:rPr lang="it-IT" b="0" i="0" u="none" strike="noStrike" dirty="0">
                <a:solidFill>
                  <a:srgbClr val="000000"/>
                </a:solidFill>
                <a:effectLst/>
              </a:rPr>
              <a:t> challenges like “Start </a:t>
            </a:r>
            <a:r>
              <a:rPr lang="it-IT" b="0" i="0" u="none" strike="noStrike" dirty="0" err="1">
                <a:solidFill>
                  <a:srgbClr val="000000"/>
                </a:solidFill>
                <a:effectLst/>
              </a:rPr>
              <a:t>at</a:t>
            </a:r>
            <a:r>
              <a:rPr lang="it-IT" b="0" i="0" u="none" strike="noStrike" dirty="0">
                <a:solidFill>
                  <a:srgbClr val="000000"/>
                </a:solidFill>
                <a:effectLst/>
              </a:rPr>
              <a:t> 2, </a:t>
            </a:r>
            <a:r>
              <a:rPr lang="it-IT" b="0" i="0" u="none" strike="noStrike" dirty="0" err="1">
                <a:solidFill>
                  <a:srgbClr val="000000"/>
                </a:solidFill>
                <a:effectLst/>
              </a:rPr>
              <a:t>add</a:t>
            </a:r>
            <a:r>
              <a:rPr lang="it-IT" b="0" i="0" u="none" strike="noStrike" dirty="0">
                <a:solidFill>
                  <a:srgbClr val="000000"/>
                </a:solidFill>
                <a:effectLst/>
              </a:rPr>
              <a:t> 3, </a:t>
            </a:r>
            <a:r>
              <a:rPr lang="it-IT" b="0" i="0" u="none" strike="noStrike" dirty="0" err="1">
                <a:solidFill>
                  <a:srgbClr val="000000"/>
                </a:solidFill>
                <a:effectLst/>
              </a:rPr>
              <a:t>then</a:t>
            </a:r>
            <a:r>
              <a:rPr lang="it-IT" b="0" i="0" u="none" strike="noStrike" dirty="0">
                <a:solidFill>
                  <a:srgbClr val="000000"/>
                </a:solidFill>
                <a:effectLst/>
              </a:rPr>
              <a:t> </a:t>
            </a:r>
            <a:r>
              <a:rPr lang="it-IT" b="0" i="0" u="none" strike="noStrike" dirty="0" err="1">
                <a:solidFill>
                  <a:srgbClr val="000000"/>
                </a:solidFill>
                <a:effectLst/>
              </a:rPr>
              <a:t>subtract</a:t>
            </a:r>
            <a:r>
              <a:rPr lang="it-IT" b="0" i="0" u="none" strike="noStrike" dirty="0">
                <a:solidFill>
                  <a:srgbClr val="000000"/>
                </a:solidFill>
                <a:effectLst/>
              </a:rPr>
              <a:t> 1.”</a:t>
            </a:r>
          </a:p>
          <a:p>
            <a:pPr algn="l">
              <a:buFont typeface="Arial" panose="020B0604020202020204" pitchFamily="34" charset="0"/>
              <a:buChar char="•"/>
            </a:pPr>
            <a:r>
              <a:rPr lang="it-IT" b="0" i="0" u="none" strike="noStrike" dirty="0" err="1">
                <a:solidFill>
                  <a:srgbClr val="000000"/>
                </a:solidFill>
                <a:effectLst/>
              </a:rPr>
              <a:t>Obstacle</a:t>
            </a:r>
            <a:r>
              <a:rPr lang="it-IT" b="0" i="0" u="none" strike="noStrike" dirty="0">
                <a:solidFill>
                  <a:srgbClr val="000000"/>
                </a:solidFill>
                <a:effectLst/>
              </a:rPr>
              <a:t> Course: </a:t>
            </a:r>
            <a:r>
              <a:rPr lang="it-IT" b="0" i="0" u="none" strike="noStrike" dirty="0" err="1">
                <a:solidFill>
                  <a:srgbClr val="000000"/>
                </a:solidFill>
                <a:effectLst/>
              </a:rPr>
              <a:t>Add</a:t>
            </a:r>
            <a:r>
              <a:rPr lang="it-IT" b="0" i="0" u="none" strike="noStrike" dirty="0">
                <a:solidFill>
                  <a:srgbClr val="000000"/>
                </a:solidFill>
                <a:effectLst/>
              </a:rPr>
              <a:t> </a:t>
            </a:r>
            <a:r>
              <a:rPr lang="it-IT" b="0" i="0" u="none" strike="noStrike" dirty="0" err="1">
                <a:solidFill>
                  <a:srgbClr val="000000"/>
                </a:solidFill>
                <a:effectLst/>
              </a:rPr>
              <a:t>barriers</a:t>
            </a:r>
            <a:r>
              <a:rPr lang="it-IT" b="0" i="0" u="none" strike="noStrike" dirty="0">
                <a:solidFill>
                  <a:srgbClr val="000000"/>
                </a:solidFill>
                <a:effectLst/>
              </a:rPr>
              <a:t> or "no-go zones" to </a:t>
            </a:r>
            <a:r>
              <a:rPr lang="it-IT" b="0" i="0" u="none" strike="noStrike" dirty="0" err="1">
                <a:solidFill>
                  <a:srgbClr val="000000"/>
                </a:solidFill>
                <a:effectLst/>
              </a:rPr>
              <a:t>increase</a:t>
            </a:r>
            <a:r>
              <a:rPr lang="it-IT" b="0" i="0" u="none" strike="noStrike" dirty="0">
                <a:solidFill>
                  <a:srgbClr val="000000"/>
                </a:solidFill>
                <a:effectLst/>
              </a:rPr>
              <a:t> </a:t>
            </a:r>
            <a:r>
              <a:rPr lang="it-IT" b="0" i="0" u="none" strike="noStrike" dirty="0" err="1">
                <a:solidFill>
                  <a:srgbClr val="000000"/>
                </a:solidFill>
                <a:effectLst/>
              </a:rPr>
              <a:t>difficulty</a:t>
            </a:r>
            <a:r>
              <a:rPr lang="it-IT" b="0" i="0" u="none" strike="noStrike" dirty="0">
                <a:solidFill>
                  <a:srgbClr val="000000"/>
                </a:solidFill>
                <a:effectLst/>
              </a:rPr>
              <a:t>.</a:t>
            </a:r>
          </a:p>
          <a:p>
            <a:pPr algn="l">
              <a:buFont typeface="Arial" panose="020B0604020202020204" pitchFamily="34" charset="0"/>
              <a:buChar char="•"/>
            </a:pPr>
            <a:r>
              <a:rPr lang="it-IT" b="0" i="0" u="none" strike="noStrike" dirty="0" err="1">
                <a:solidFill>
                  <a:srgbClr val="000000"/>
                </a:solidFill>
                <a:effectLst/>
              </a:rPr>
              <a:t>Themes</a:t>
            </a:r>
            <a:r>
              <a:rPr lang="it-IT" b="0" i="0" u="none" strike="noStrike" dirty="0">
                <a:solidFill>
                  <a:srgbClr val="000000"/>
                </a:solidFill>
                <a:effectLst/>
              </a:rPr>
              <a:t>: </a:t>
            </a:r>
            <a:r>
              <a:rPr lang="it-IT" b="0" i="0" u="none" strike="noStrike" dirty="0" err="1">
                <a:solidFill>
                  <a:srgbClr val="000000"/>
                </a:solidFill>
                <a:effectLst/>
              </a:rPr>
              <a:t>Adapt</a:t>
            </a:r>
            <a:r>
              <a:rPr lang="it-IT" b="0" i="0" u="none" strike="noStrike" dirty="0">
                <a:solidFill>
                  <a:srgbClr val="000000"/>
                </a:solidFill>
                <a:effectLst/>
              </a:rPr>
              <a:t> the </a:t>
            </a:r>
            <a:r>
              <a:rPr lang="it-IT" b="0" i="0" u="none" strike="noStrike" dirty="0" err="1">
                <a:solidFill>
                  <a:srgbClr val="000000"/>
                </a:solidFill>
                <a:effectLst/>
              </a:rPr>
              <a:t>mat</a:t>
            </a:r>
            <a:r>
              <a:rPr lang="it-IT" b="0" i="0" u="none" strike="noStrike" dirty="0">
                <a:solidFill>
                  <a:srgbClr val="000000"/>
                </a:solidFill>
                <a:effectLst/>
              </a:rPr>
              <a:t> to </a:t>
            </a:r>
            <a:r>
              <a:rPr lang="it-IT" b="0" i="0" u="none" strike="noStrike" dirty="0" err="1">
                <a:solidFill>
                  <a:srgbClr val="000000"/>
                </a:solidFill>
                <a:effectLst/>
              </a:rPr>
              <a:t>seasonal</a:t>
            </a:r>
            <a:r>
              <a:rPr lang="it-IT" b="0" i="0" u="none" strike="noStrike" dirty="0">
                <a:solidFill>
                  <a:srgbClr val="000000"/>
                </a:solidFill>
                <a:effectLst/>
              </a:rPr>
              <a:t> or </a:t>
            </a:r>
            <a:r>
              <a:rPr lang="it-IT" b="0" i="0" u="none" strike="noStrike" dirty="0" err="1">
                <a:solidFill>
                  <a:srgbClr val="000000"/>
                </a:solidFill>
                <a:effectLst/>
              </a:rPr>
              <a:t>curricular</a:t>
            </a:r>
            <a:r>
              <a:rPr lang="it-IT" b="0" i="0" u="none" strike="noStrike" dirty="0">
                <a:solidFill>
                  <a:srgbClr val="000000"/>
                </a:solidFill>
                <a:effectLst/>
              </a:rPr>
              <a:t> </a:t>
            </a:r>
            <a:r>
              <a:rPr lang="it-IT" b="0" i="0" u="none" strike="noStrike" dirty="0" err="1">
                <a:solidFill>
                  <a:srgbClr val="000000"/>
                </a:solidFill>
                <a:effectLst/>
              </a:rPr>
              <a:t>themes</a:t>
            </a:r>
            <a:r>
              <a:rPr lang="it-IT" b="0" i="0" u="none" strike="noStrike" dirty="0">
                <a:solidFill>
                  <a:srgbClr val="000000"/>
                </a:solidFill>
                <a:effectLst/>
              </a:rPr>
              <a:t> (e.g., </a:t>
            </a:r>
            <a:r>
              <a:rPr lang="it-IT" b="0" i="0" u="none" strike="noStrike" dirty="0" err="1">
                <a:solidFill>
                  <a:srgbClr val="000000"/>
                </a:solidFill>
                <a:effectLst/>
              </a:rPr>
              <a:t>numbers</a:t>
            </a:r>
            <a:r>
              <a:rPr lang="it-IT" b="0" i="0" u="none" strike="noStrike" dirty="0">
                <a:solidFill>
                  <a:srgbClr val="000000"/>
                </a:solidFill>
                <a:effectLst/>
              </a:rPr>
              <a:t> in a garden with </a:t>
            </a:r>
            <a:r>
              <a:rPr lang="it-IT" b="0" i="0" u="none" strike="noStrike" dirty="0" err="1">
                <a:solidFill>
                  <a:srgbClr val="000000"/>
                </a:solidFill>
                <a:effectLst/>
              </a:rPr>
              <a:t>flowers</a:t>
            </a:r>
            <a:r>
              <a:rPr lang="it-IT" b="0" i="0" u="none" strike="noStrike" dirty="0">
                <a:solidFill>
                  <a:srgbClr val="000000"/>
                </a:solidFill>
                <a:effectLst/>
              </a:rPr>
              <a:t> or in </a:t>
            </a:r>
            <a:r>
              <a:rPr lang="it-IT" b="0" i="0" u="none" strike="noStrike" dirty="0" err="1">
                <a:solidFill>
                  <a:srgbClr val="000000"/>
                </a:solidFill>
                <a:effectLst/>
              </a:rPr>
              <a:t>space</a:t>
            </a:r>
            <a:r>
              <a:rPr lang="it-IT" b="0" i="0" u="none" strike="noStrike" dirty="0">
                <a:solidFill>
                  <a:srgbClr val="000000"/>
                </a:solidFill>
                <a:effectLst/>
              </a:rPr>
              <a:t> with </a:t>
            </a:r>
            <a:r>
              <a:rPr lang="it-IT" b="0" i="0" u="none" strike="noStrike" dirty="0" err="1">
                <a:solidFill>
                  <a:srgbClr val="000000"/>
                </a:solidFill>
                <a:effectLst/>
              </a:rPr>
              <a:t>planets</a:t>
            </a:r>
            <a:r>
              <a:rPr lang="it-IT" b="0" i="0" u="none" strike="noStrike" dirty="0">
                <a:solidFill>
                  <a:srgbClr val="000000"/>
                </a:solidFill>
                <a:effectLst/>
              </a:rPr>
              <a:t>).</a:t>
            </a:r>
            <a:endParaRPr kumimoji="0" lang="pl-PL" sz="32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C971C0B0-4BBF-D910-BB6D-1251B0D1990D}"/>
              </a:ext>
            </a:extLst>
          </p:cNvPr>
          <p:cNvPicPr>
            <a:picLocks noChangeAspect="1"/>
          </p:cNvPicPr>
          <p:nvPr/>
        </p:nvPicPr>
        <p:blipFill>
          <a:blip r:embed="rId2"/>
          <a:stretch>
            <a:fillRect/>
          </a:stretch>
        </p:blipFill>
        <p:spPr>
          <a:xfrm>
            <a:off x="0" y="6259120"/>
            <a:ext cx="2684206" cy="598880"/>
          </a:xfrm>
          <a:prstGeom prst="rect">
            <a:avLst/>
          </a:prstGeom>
        </p:spPr>
      </p:pic>
      <p:pic>
        <p:nvPicPr>
          <p:cNvPr id="2050" name="Picture 2" descr="Free movie video film illustration">
            <a:extLst>
              <a:ext uri="{FF2B5EF4-FFF2-40B4-BE49-F238E27FC236}">
                <a16:creationId xmlns:a16="http://schemas.microsoft.com/office/drawing/2014/main" xmlns="" id="{03659762-4F94-901E-756A-072101DB42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6348" y="1913152"/>
            <a:ext cx="3229747" cy="3336324"/>
          </a:xfrm>
          <a:prstGeom prst="rect">
            <a:avLst/>
          </a:prstGeom>
          <a:noFill/>
          <a:extLst>
            <a:ext uri="{909E8E84-426E-40DD-AFC4-6F175D3DCCD1}">
              <a14:hiddenFill xmlns:a14="http://schemas.microsoft.com/office/drawing/2010/main">
                <a:solidFill>
                  <a:srgbClr val="FFFFFF"/>
                </a:solidFill>
              </a14:hiddenFill>
            </a:ext>
          </a:extLst>
        </p:spPr>
      </p:pic>
      <p:sp>
        <p:nvSpPr>
          <p:cNvPr id="8" name="pole tekstowe 7">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301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xmlns=""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a16="http://schemas.microsoft.com/office/drawing/2014/main" xmlns=""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a16="http://schemas.microsoft.com/office/drawing/2014/main" xmlns=""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a16="http://schemas.microsoft.com/office/drawing/2014/main" xmlns=""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7363549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531494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657</TotalTime>
  <Words>552</Words>
  <Application>Microsoft Office PowerPoint</Application>
  <PresentationFormat>Panoramiczny</PresentationFormat>
  <Paragraphs>40</Paragraphs>
  <Slides>8</Slides>
  <Notes>0</Notes>
  <HiddenSlides>0</HiddenSlides>
  <MMClips>0</MMClips>
  <ScaleCrop>false</ScaleCrop>
  <HeadingPairs>
    <vt:vector size="6" baseType="variant">
      <vt:variant>
        <vt:lpstr>Używane czcionki</vt:lpstr>
      </vt:variant>
      <vt:variant>
        <vt:i4>10</vt:i4>
      </vt:variant>
      <vt:variant>
        <vt:lpstr>Motyw</vt:lpstr>
      </vt:variant>
      <vt:variant>
        <vt:i4>3</vt:i4>
      </vt:variant>
      <vt:variant>
        <vt:lpstr>Tytuły slajdów</vt:lpstr>
      </vt:variant>
      <vt:variant>
        <vt:i4>8</vt:i4>
      </vt:variant>
    </vt:vector>
  </HeadingPairs>
  <TitlesOfParts>
    <vt:vector size="21" baseType="lpstr">
      <vt:lpstr>Aptos</vt:lpstr>
      <vt:lpstr>Aptos Display</vt:lpstr>
      <vt:lpstr>Arial</vt:lpstr>
      <vt:lpstr>Calibri</vt:lpstr>
      <vt:lpstr>Calibri Light</vt:lpstr>
      <vt:lpstr>Century Gothic</vt:lpstr>
      <vt:lpstr>Inter Bold</vt:lpstr>
      <vt:lpstr>Poppins</vt:lpstr>
      <vt:lpstr>Times New Roman</vt:lpstr>
      <vt:lpstr>-webkit-standard</vt:lpstr>
      <vt:lpstr>Tema di Office</vt:lpstr>
      <vt:lpstr>1_Tema di Office</vt:lpstr>
      <vt:lpstr>Projekt niestandardowy</vt:lpstr>
      <vt:lpstr>Prezentacja programu PowerPoint</vt:lpstr>
      <vt:lpstr>MODULE 10: CODING AND ROBOTICS TO IMPROVE MATH LEARNING </vt:lpstr>
      <vt:lpstr>Numbers Mat</vt:lpstr>
      <vt:lpstr>How to set the activity</vt:lpstr>
      <vt:lpstr>How to set the activity</vt:lpstr>
      <vt:lpstr>Activity Flow</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38</cp:revision>
  <dcterms:created xsi:type="dcterms:W3CDTF">2024-08-05T10:37:09Z</dcterms:created>
  <dcterms:modified xsi:type="dcterms:W3CDTF">2025-03-31T18:03:00Z</dcterms:modified>
</cp:coreProperties>
</file>