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Lst>
  <p:sldIdLst>
    <p:sldId id="266" r:id="rId4"/>
    <p:sldId id="267" r:id="rId5"/>
    <p:sldId id="258" r:id="rId6"/>
    <p:sldId id="260" r:id="rId7"/>
    <p:sldId id="263" r:id="rId8"/>
    <p:sldId id="262"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1" autoAdjust="0"/>
    <p:restoredTop sz="94719"/>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36051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4515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57663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06777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00138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5434749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169015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190269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247677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623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67253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5854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150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68013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01659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6495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30541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65609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79820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6397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xmlns="" id="{425B4DF7-35E2-5A9E-7FA1-4FDF3029F994}"/>
              </a:ext>
            </a:extLst>
          </p:cNvPr>
          <p:cNvGrpSpPr/>
          <p:nvPr userDrawn="1"/>
        </p:nvGrpSpPr>
        <p:grpSpPr>
          <a:xfrm rot="1024244">
            <a:off x="-3966760" y="1610440"/>
            <a:ext cx="9609921" cy="7498990"/>
            <a:chOff x="0" y="0"/>
            <a:chExt cx="1006515" cy="785422"/>
          </a:xfrm>
        </p:grpSpPr>
        <p:sp>
          <p:nvSpPr>
            <p:cNvPr id="7" name="Freeform 9">
              <a:extLst>
                <a:ext uri="{FF2B5EF4-FFF2-40B4-BE49-F238E27FC236}">
                  <a16:creationId xmlns:a16="http://schemas.microsoft.com/office/drawing/2014/main" xmlns="" id="{A16B8F33-5527-56A1-BD5C-4F65647B7151}"/>
                </a:ext>
              </a:extLst>
            </p:cNvPr>
            <p:cNvSpPr/>
            <p:nvPr/>
          </p:nvSpPr>
          <p:spPr>
            <a:xfrm>
              <a:off x="0" y="0"/>
              <a:ext cx="1006515" cy="785422"/>
            </a:xfrm>
            <a:custGeom>
              <a:avLst/>
              <a:gdLst/>
              <a:ahLst/>
              <a:cxnLst/>
              <a:rect l="l" t="t" r="r" b="b"/>
              <a:pathLst>
                <a:path w="1006515" h="785422">
                  <a:moveTo>
                    <a:pt x="503257" y="0"/>
                  </a:moveTo>
                  <a:lnTo>
                    <a:pt x="1006515" y="785422"/>
                  </a:lnTo>
                  <a:lnTo>
                    <a:pt x="0" y="785422"/>
                  </a:lnTo>
                  <a:lnTo>
                    <a:pt x="503257" y="0"/>
                  </a:lnTo>
                  <a:close/>
                </a:path>
              </a:pathLst>
            </a:custGeom>
            <a:solidFill>
              <a:srgbClr val="9FBDF1"/>
            </a:solidFill>
          </p:spPr>
          <p:txBody>
            <a:bodyPr/>
            <a:lstStyle/>
            <a:p>
              <a:endParaRPr lang="it-IT"/>
            </a:p>
          </p:txBody>
        </p:sp>
        <p:sp>
          <p:nvSpPr>
            <p:cNvPr id="8" name="TextBox 10">
              <a:extLst>
                <a:ext uri="{FF2B5EF4-FFF2-40B4-BE49-F238E27FC236}">
                  <a16:creationId xmlns:a16="http://schemas.microsoft.com/office/drawing/2014/main" xmlns="" id="{69631D50-E9D6-CCD1-818A-CCBCF62B1C64}"/>
                </a:ext>
              </a:extLst>
            </p:cNvPr>
            <p:cNvSpPr txBox="1"/>
            <p:nvPr/>
          </p:nvSpPr>
          <p:spPr>
            <a:xfrm>
              <a:off x="157268" y="164635"/>
              <a:ext cx="691979" cy="564685"/>
            </a:xfrm>
            <a:prstGeom prst="rect">
              <a:avLst/>
            </a:prstGeom>
          </p:spPr>
          <p:txBody>
            <a:bodyPr lIns="50800" tIns="50800" rIns="50800" bIns="50800" rtlCol="0" anchor="ctr"/>
            <a:lstStyle/>
            <a:p>
              <a:pPr algn="ctr">
                <a:lnSpc>
                  <a:spcPts val="4420"/>
                </a:lnSpc>
              </a:pPr>
              <a:endParaRPr/>
            </a:p>
          </p:txBody>
        </p:sp>
      </p:grpSp>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96150007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749195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The_Gruffal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52491" y="2094063"/>
            <a:ext cx="7293654"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10:</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CODING AND ROBOTICS TO IMPROVE MATH LEARNING </a:t>
            </a:r>
            <a:endPar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10.5: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Exploring Mathematical Concepts Through </a:t>
            </a: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Robotics</a:t>
            </a: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42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5A854C-A9B7-E9CB-FBD7-F2A6A18E491E}"/>
              </a:ext>
            </a:extLst>
          </p:cNvPr>
          <p:cNvSpPr>
            <a:spLocks noGrp="1"/>
          </p:cNvSpPr>
          <p:nvPr>
            <p:ph type="ctrTitle"/>
          </p:nvPr>
        </p:nvSpPr>
        <p:spPr>
          <a:xfrm>
            <a:off x="1130460" y="1783585"/>
            <a:ext cx="9144000" cy="1570923"/>
          </a:xfrm>
        </p:spPr>
        <p:txBody>
          <a:bodyPr>
            <a:noAutofit/>
          </a:bodyPr>
          <a:lstStyle/>
          <a:p>
            <a:r>
              <a:rPr lang="en-US" sz="4800" dirty="0"/>
              <a:t>MODULE 10:</a:t>
            </a:r>
            <a:br>
              <a:rPr lang="en-US" sz="4800" dirty="0"/>
            </a:br>
            <a:r>
              <a:rPr lang="en-US" sz="4800" dirty="0"/>
              <a:t>CODING AND ROBOTICS TO IMPROVE MATH LEARNING </a:t>
            </a:r>
          </a:p>
        </p:txBody>
      </p:sp>
      <p:sp>
        <p:nvSpPr>
          <p:cNvPr id="3" name="Sottotitolo 2">
            <a:extLst>
              <a:ext uri="{FF2B5EF4-FFF2-40B4-BE49-F238E27FC236}">
                <a16:creationId xmlns:a16="http://schemas.microsoft.com/office/drawing/2014/main" xmlns="" id="{4BF419EC-A92B-82BC-8935-719F412E0FEF}"/>
              </a:ext>
            </a:extLst>
          </p:cNvPr>
          <p:cNvSpPr>
            <a:spLocks noGrp="1"/>
          </p:cNvSpPr>
          <p:nvPr>
            <p:ph type="subTitle" idx="1"/>
          </p:nvPr>
        </p:nvSpPr>
        <p:spPr>
          <a:xfrm>
            <a:off x="1130460" y="3575304"/>
            <a:ext cx="9144000" cy="1231046"/>
          </a:xfrm>
        </p:spPr>
        <p:txBody>
          <a:bodyPr>
            <a:normAutofit fontScale="85000" lnSpcReduction="20000"/>
          </a:bodyPr>
          <a:lstStyle/>
          <a:p>
            <a:r>
              <a:rPr lang="en-US" sz="4000" dirty="0"/>
              <a:t>Lesson </a:t>
            </a:r>
            <a:r>
              <a:rPr lang="en-US" sz="4000" dirty="0" smtClean="0"/>
              <a:t>10.</a:t>
            </a:r>
            <a:r>
              <a:rPr lang="pl-PL" sz="4000" dirty="0" smtClean="0"/>
              <a:t>5</a:t>
            </a:r>
            <a:r>
              <a:rPr lang="en-US" sz="4000" dirty="0" smtClean="0"/>
              <a:t>: </a:t>
            </a:r>
            <a:r>
              <a:rPr lang="en-US" sz="4000" dirty="0"/>
              <a:t>Exploring Mathematical Concepts Through Robotics </a:t>
            </a:r>
            <a:endParaRPr lang="en-US" sz="4000" dirty="0"/>
          </a:p>
        </p:txBody>
      </p:sp>
      <p:sp>
        <p:nvSpPr>
          <p:cNvPr id="4" name="Prostokąt 3"/>
          <p:cNvSpPr/>
          <p:nvPr/>
        </p:nvSpPr>
        <p:spPr>
          <a:xfrm>
            <a:off x="4953269" y="502714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a16="http://schemas.microsoft.com/office/drawing/2014/main" xmlns=""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Immagine 3">
            <a:extLst>
              <a:ext uri="{FF2B5EF4-FFF2-40B4-BE49-F238E27FC236}">
                <a16:creationId xmlns="" xmlns:a16="http://schemas.microsoft.com/office/drawing/2014/main" id="{037BFB7B-7453-CF8C-147C-2D862C5F82D7}"/>
              </a:ext>
            </a:extLst>
          </p:cNvPr>
          <p:cNvPicPr>
            <a:picLocks noChangeAspect="1"/>
          </p:cNvPicPr>
          <p:nvPr/>
        </p:nvPicPr>
        <p:blipFill>
          <a:blip r:embed="rId3"/>
          <a:stretch>
            <a:fillRect/>
          </a:stretch>
        </p:blipFill>
        <p:spPr>
          <a:xfrm>
            <a:off x="7140841" y="4806350"/>
            <a:ext cx="1840905" cy="824286"/>
          </a:xfrm>
          <a:prstGeom prst="rect">
            <a:avLst/>
          </a:prstGeom>
        </p:spPr>
      </p:pic>
    </p:spTree>
    <p:extLst>
      <p:ext uri="{BB962C8B-B14F-4D97-AF65-F5344CB8AC3E}">
        <p14:creationId xmlns:p14="http://schemas.microsoft.com/office/powerpoint/2010/main" val="300996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r>
              <a:rPr lang="it-IT" sz="2800" dirty="0" err="1"/>
              <a:t>Exploring</a:t>
            </a:r>
            <a:r>
              <a:rPr lang="it-IT" sz="2800" dirty="0"/>
              <a:t> Mathematical Concepts </a:t>
            </a:r>
            <a:r>
              <a:rPr lang="it-IT" sz="2800" dirty="0" err="1"/>
              <a:t>Through</a:t>
            </a:r>
            <a:r>
              <a:rPr lang="it-IT" sz="2800" dirty="0"/>
              <a:t> </a:t>
            </a:r>
            <a:r>
              <a:rPr lang="it-IT" sz="2800" dirty="0" err="1"/>
              <a:t>Robotics</a:t>
            </a:r>
            <a:endParaRPr lang="it-IT" sz="28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12268" y="1890312"/>
            <a:ext cx="5259388" cy="3811588"/>
          </a:xfrm>
        </p:spPr>
        <p:txBody>
          <a:bodyPr>
            <a:normAutofit fontScale="85000" lnSpcReduction="20000"/>
          </a:bodyPr>
          <a:lstStyle/>
          <a:p>
            <a:r>
              <a:rPr lang="en-US" dirty="0"/>
              <a:t>Use LEGO SPIKE ESSENTIAL to make math interactive and fun</a:t>
            </a:r>
          </a:p>
          <a:p>
            <a:endParaRPr lang="en-US" dirty="0"/>
          </a:p>
          <a:p>
            <a:r>
              <a:rPr lang="en-US" dirty="0"/>
              <a:t> Focus on geometry, numerical operations, and patterns</a:t>
            </a:r>
          </a:p>
          <a:p>
            <a:endParaRPr lang="en-US" dirty="0"/>
          </a:p>
          <a:p>
            <a:r>
              <a:rPr lang="en-US" dirty="0"/>
              <a:t>Integrate storytelling with mathematical concepts</a:t>
            </a:r>
          </a:p>
          <a:p>
            <a:endParaRPr lang="en-US" dirty="0"/>
          </a:p>
          <a:p>
            <a:endParaRPr lang="en-US"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8" name="AutoShape 2" descr="A classroom activity using Blue-Bot and mTiny robots to teach right and left directions to children with colored bracelets. Image shows children wearing red bracelets on their right wrists and blue bracelets on their left wrists, programming a Blue-Bot on a colorful grid playmat with landmarks like toy houses and trees. Another group is working with mTiny, placing colored arrows (red for right, blue for left) on a similar mat. The setting is a lively, bright classroom with young learners actively participating and a teacher guiding the activity.">
            <a:extLst>
              <a:ext uri="{FF2B5EF4-FFF2-40B4-BE49-F238E27FC236}">
                <a16:creationId xmlns:a16="http://schemas.microsoft.com/office/drawing/2014/main" xmlns="" id="{BF3B75AF-CE6A-ADFD-0A51-88E007847BF9}"/>
              </a:ext>
            </a:extLst>
          </p:cNvPr>
          <p:cNvSpPr>
            <a:spLocks noChangeAspect="1" noChangeArrowheads="1"/>
          </p:cNvSpPr>
          <p:nvPr/>
        </p:nvSpPr>
        <p:spPr bwMode="auto">
          <a:xfrm>
            <a:off x="5871656" y="3204656"/>
            <a:ext cx="3653344" cy="3653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2" name="Immagine 31" descr="Immagine che contiene testo, Cartoni animati, cartone animato, libro&#10;&#10;Descrizione generata automaticamente">
            <a:extLst>
              <a:ext uri="{FF2B5EF4-FFF2-40B4-BE49-F238E27FC236}">
                <a16:creationId xmlns:a16="http://schemas.microsoft.com/office/drawing/2014/main" xmlns="" id="{F334C39C-B4F7-FBF4-83D5-01F9A9A9DE5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692752" y="2002110"/>
            <a:ext cx="3124680" cy="3882178"/>
          </a:xfrm>
          <a:prstGeom prst="rect">
            <a:avLst/>
          </a:prstGeom>
        </p:spPr>
      </p:pic>
      <p:sp>
        <p:nvSpPr>
          <p:cNvPr id="33" name="CasellaDiTesto 32">
            <a:extLst>
              <a:ext uri="{FF2B5EF4-FFF2-40B4-BE49-F238E27FC236}">
                <a16:creationId xmlns:a16="http://schemas.microsoft.com/office/drawing/2014/main" xmlns="" id="{593AEE37-A559-C555-65DB-4ED0C879AF3D}"/>
              </a:ext>
            </a:extLst>
          </p:cNvPr>
          <p:cNvSpPr txBox="1"/>
          <p:nvPr/>
        </p:nvSpPr>
        <p:spPr>
          <a:xfrm>
            <a:off x="7692751" y="5702895"/>
            <a:ext cx="2633277" cy="369332"/>
          </a:xfrm>
          <a:prstGeom prst="rect">
            <a:avLst/>
          </a:prstGeom>
          <a:noFill/>
        </p:spPr>
        <p:txBody>
          <a:bodyPr wrap="square" rtlCol="0">
            <a:spAutoFit/>
          </a:bodyPr>
          <a:lstStyle/>
          <a:p>
            <a:r>
              <a:rPr lang="it-IT" sz="900">
                <a:hlinkClick r:id="rId4" tooltip="https://en.wikipedia.org/wiki/The_Gruffalo"/>
              </a:rPr>
              <a:t>Questa foto</a:t>
            </a:r>
            <a:r>
              <a:rPr lang="it-IT" sz="900"/>
              <a:t> di Autore sconosciuto è concesso in licenza da </a:t>
            </a:r>
            <a:r>
              <a:rPr lang="it-IT" sz="900">
                <a:hlinkClick r:id="rId5" tooltip="https://creativecommons.org/licenses/by-sa/3.0/"/>
              </a:rPr>
              <a:t>CC BY-SA</a:t>
            </a:r>
            <a:endParaRPr lang="it-IT" sz="900"/>
          </a:p>
        </p:txBody>
      </p:sp>
      <p:sp>
        <p:nvSpPr>
          <p:cNvPr id="9" name="pole tekstowe 8">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511277" y="2118588"/>
            <a:ext cx="3893455" cy="3811588"/>
          </a:xfrm>
        </p:spPr>
        <p:txBody>
          <a:bodyPr>
            <a:normAutofit fontScale="70000" lnSpcReduction="20000"/>
          </a:bodyPr>
          <a:lstStyle/>
          <a:p>
            <a:pPr marL="0" indent="0">
              <a:buNone/>
            </a:pPr>
            <a:r>
              <a:rPr lang="pl-PL" b="1" dirty="0" err="1"/>
              <a:t>Building</a:t>
            </a:r>
            <a:r>
              <a:rPr lang="pl-PL" b="1" dirty="0"/>
              <a:t> the </a:t>
            </a:r>
            <a:r>
              <a:rPr lang="pl-PL" b="1" dirty="0" err="1"/>
              <a:t>Owl</a:t>
            </a:r>
            <a:r>
              <a:rPr lang="pl-PL" b="1" dirty="0"/>
              <a:t> and </a:t>
            </a:r>
            <a:r>
              <a:rPr lang="pl-PL" b="1" dirty="0" err="1"/>
              <a:t>other</a:t>
            </a:r>
            <a:r>
              <a:rPr lang="pl-PL" b="1" dirty="0"/>
              <a:t> </a:t>
            </a:r>
            <a:r>
              <a:rPr lang="pl-PL" b="1" dirty="0" err="1"/>
              <a:t>puppets</a:t>
            </a:r>
            <a:endParaRPr lang="pl-PL" b="1" dirty="0"/>
          </a:p>
          <a:p>
            <a:pPr marL="0" indent="0">
              <a:buNone/>
            </a:pPr>
            <a:endParaRPr lang="pl-PL" b="1" dirty="0"/>
          </a:p>
          <a:p>
            <a:r>
              <a:rPr lang="it-IT" dirty="0"/>
              <a:t>Focus on </a:t>
            </a:r>
            <a:r>
              <a:rPr lang="it-IT" dirty="0" err="1"/>
              <a:t>geometric</a:t>
            </a:r>
            <a:r>
              <a:rPr lang="it-IT" dirty="0"/>
              <a:t> </a:t>
            </a:r>
            <a:r>
              <a:rPr lang="it-IT" dirty="0" err="1"/>
              <a:t>shapes</a:t>
            </a:r>
            <a:r>
              <a:rPr lang="it-IT" dirty="0"/>
              <a:t> and </a:t>
            </a:r>
            <a:r>
              <a:rPr lang="it-IT" dirty="0" err="1"/>
              <a:t>structures</a:t>
            </a:r>
            <a:endParaRPr lang="it-IT" dirty="0"/>
          </a:p>
          <a:p>
            <a:r>
              <a:rPr lang="it-IT" dirty="0" err="1"/>
              <a:t>Explore</a:t>
            </a:r>
            <a:r>
              <a:rPr lang="it-IT" dirty="0"/>
              <a:t> </a:t>
            </a:r>
            <a:r>
              <a:rPr lang="it-IT" dirty="0" err="1"/>
              <a:t>symmetry</a:t>
            </a:r>
            <a:r>
              <a:rPr lang="it-IT" dirty="0"/>
              <a:t> and </a:t>
            </a:r>
            <a:r>
              <a:rPr lang="it-IT" dirty="0" err="1"/>
              <a:t>measurements</a:t>
            </a:r>
            <a:r>
              <a:rPr lang="it-IT" dirty="0"/>
              <a:t> </a:t>
            </a:r>
            <a:r>
              <a:rPr lang="it-IT" dirty="0" err="1"/>
              <a:t>while</a:t>
            </a:r>
            <a:r>
              <a:rPr lang="it-IT" dirty="0"/>
              <a:t> building</a:t>
            </a:r>
          </a:p>
          <a:p>
            <a:r>
              <a:rPr lang="it-IT" dirty="0" err="1"/>
              <a:t>Discuss</a:t>
            </a:r>
            <a:r>
              <a:rPr lang="it-IT" dirty="0"/>
              <a:t> </a:t>
            </a:r>
            <a:r>
              <a:rPr lang="it-IT" dirty="0" err="1"/>
              <a:t>mathematical</a:t>
            </a:r>
            <a:r>
              <a:rPr lang="it-IT" dirty="0"/>
              <a:t> patterns in the </a:t>
            </a:r>
            <a:r>
              <a:rPr lang="it-IT" dirty="0" err="1"/>
              <a:t>Gruffalo</a:t>
            </a:r>
            <a:r>
              <a:rPr lang="it-IT" dirty="0"/>
              <a:t> story</a:t>
            </a:r>
          </a:p>
          <a:p>
            <a:pPr marL="0" indent="0">
              <a:buNone/>
            </a:pPr>
            <a:endParaRPr lang="pl-PL" b="1"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38" name="Immagine 37" descr="Immagine che contiene cartone animato, giocattolo, Animali giocattolo&#10;&#10;Descrizione generata automaticamente">
            <a:extLst>
              <a:ext uri="{FF2B5EF4-FFF2-40B4-BE49-F238E27FC236}">
                <a16:creationId xmlns:a16="http://schemas.microsoft.com/office/drawing/2014/main" xmlns="" id="{3BE1BC73-A56F-100D-82B3-B7A288C2CC00}"/>
              </a:ext>
            </a:extLst>
          </p:cNvPr>
          <p:cNvPicPr>
            <a:picLocks noChangeAspect="1"/>
          </p:cNvPicPr>
          <p:nvPr/>
        </p:nvPicPr>
        <p:blipFill>
          <a:blip r:embed="rId3"/>
          <a:stretch>
            <a:fillRect/>
          </a:stretch>
        </p:blipFill>
        <p:spPr>
          <a:xfrm>
            <a:off x="4554232" y="2770951"/>
            <a:ext cx="7280051" cy="2905020"/>
          </a:xfrm>
          <a:prstGeom prst="rect">
            <a:avLst/>
          </a:prstGeom>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284AE34C-4DEA-4AEE-6D7D-B1BA1857183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F29ADF5-8CF1-5EBE-3369-896D6895E39E}"/>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8C8FA033-800F-1267-9808-DD612BBE8D7A}"/>
              </a:ext>
            </a:extLst>
          </p:cNvPr>
          <p:cNvSpPr>
            <a:spLocks noGrp="1"/>
          </p:cNvSpPr>
          <p:nvPr>
            <p:ph idx="1"/>
          </p:nvPr>
        </p:nvSpPr>
        <p:spPr>
          <a:xfrm>
            <a:off x="511277" y="2118588"/>
            <a:ext cx="7214740" cy="3811588"/>
          </a:xfrm>
        </p:spPr>
        <p:txBody>
          <a:bodyPr>
            <a:normAutofit fontScale="92500"/>
          </a:bodyPr>
          <a:lstStyle/>
          <a:p>
            <a:pPr marL="0" indent="0" algn="l">
              <a:buNone/>
            </a:pPr>
            <a:r>
              <a:rPr lang="it-IT" b="1" i="0" u="none" strike="noStrike" dirty="0">
                <a:solidFill>
                  <a:srgbClr val="000000"/>
                </a:solidFill>
                <a:effectLst/>
              </a:rPr>
              <a:t>Activity 1: </a:t>
            </a:r>
            <a:r>
              <a:rPr lang="it-IT" b="1" i="0" u="none" strike="noStrike" dirty="0" err="1">
                <a:solidFill>
                  <a:srgbClr val="000000"/>
                </a:solidFill>
                <a:effectLst/>
              </a:rPr>
              <a:t>Number</a:t>
            </a:r>
            <a:r>
              <a:rPr lang="it-IT" b="1" i="0" u="none" strike="noStrike" dirty="0">
                <a:solidFill>
                  <a:srgbClr val="000000"/>
                </a:solidFill>
                <a:effectLst/>
              </a:rPr>
              <a:t> </a:t>
            </a:r>
            <a:r>
              <a:rPr lang="it-IT" b="1" i="0" u="none" strike="noStrike" dirty="0" err="1">
                <a:solidFill>
                  <a:srgbClr val="000000"/>
                </a:solidFill>
                <a:effectLst/>
              </a:rPr>
              <a:t>Recognition</a:t>
            </a:r>
            <a:endParaRPr lang="it-IT" b="1" i="0" u="none" strike="noStrike" dirty="0">
              <a:solidFill>
                <a:srgbClr val="000000"/>
              </a:solidFill>
              <a:effectLst/>
            </a:endParaRPr>
          </a:p>
          <a:p>
            <a:r>
              <a:rPr lang="it-IT" dirty="0"/>
              <a:t> Use the IR </a:t>
            </a:r>
            <a:r>
              <a:rPr lang="it-IT" dirty="0" err="1"/>
              <a:t>sensor</a:t>
            </a:r>
            <a:r>
              <a:rPr lang="it-IT" dirty="0"/>
              <a:t> to </a:t>
            </a:r>
            <a:r>
              <a:rPr lang="it-IT" dirty="0" err="1"/>
              <a:t>detect</a:t>
            </a:r>
            <a:r>
              <a:rPr lang="it-IT" dirty="0"/>
              <a:t> </a:t>
            </a:r>
            <a:r>
              <a:rPr lang="it-IT" dirty="0" err="1"/>
              <a:t>distances</a:t>
            </a:r>
            <a:endParaRPr lang="it-IT" dirty="0"/>
          </a:p>
          <a:p>
            <a:r>
              <a:rPr lang="it-IT" dirty="0"/>
              <a:t> </a:t>
            </a:r>
            <a:r>
              <a:rPr lang="it-IT" dirty="0" err="1"/>
              <a:t>Understand</a:t>
            </a:r>
            <a:r>
              <a:rPr lang="it-IT" dirty="0"/>
              <a:t> </a:t>
            </a:r>
            <a:r>
              <a:rPr lang="it-IT" dirty="0" err="1"/>
              <a:t>sensor</a:t>
            </a:r>
            <a:r>
              <a:rPr lang="it-IT" dirty="0"/>
              <a:t> readings to </a:t>
            </a:r>
            <a:r>
              <a:rPr lang="it-IT" dirty="0" err="1"/>
              <a:t>numerical</a:t>
            </a:r>
            <a:r>
              <a:rPr lang="it-IT" dirty="0"/>
              <a:t> </a:t>
            </a:r>
            <a:r>
              <a:rPr lang="it-IT" dirty="0" err="1"/>
              <a:t>values</a:t>
            </a:r>
            <a:endParaRPr lang="it-IT" dirty="0"/>
          </a:p>
          <a:p>
            <a:r>
              <a:rPr lang="it-IT" dirty="0"/>
              <a:t>Create a </a:t>
            </a:r>
            <a:r>
              <a:rPr lang="it-IT" dirty="0" err="1"/>
              <a:t>program</a:t>
            </a:r>
            <a:r>
              <a:rPr lang="it-IT" dirty="0"/>
              <a:t> to </a:t>
            </a:r>
            <a:r>
              <a:rPr lang="it-IT" dirty="0" err="1"/>
              <a:t>calculate</a:t>
            </a:r>
            <a:r>
              <a:rPr lang="it-IT" dirty="0"/>
              <a:t> and display </a:t>
            </a:r>
            <a:r>
              <a:rPr lang="it-IT" dirty="0" err="1"/>
              <a:t>results</a:t>
            </a:r>
            <a:r>
              <a:rPr lang="it-IT" dirty="0"/>
              <a:t> </a:t>
            </a:r>
            <a:r>
              <a:rPr lang="it-IT" dirty="0" err="1"/>
              <a:t>dynamically</a:t>
            </a:r>
            <a:endParaRPr lang="it-IT" dirty="0"/>
          </a:p>
          <a:p>
            <a:pPr marL="0" indent="0" algn="l">
              <a:buNone/>
            </a:pPr>
            <a:endParaRPr lang="it-IT" b="0" i="0" u="none" strike="noStrike" dirty="0">
              <a:solidFill>
                <a:srgbClr val="000000"/>
              </a:solidFill>
              <a:effectLst/>
            </a:endParaRP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301E77FB-516C-89B0-5453-10DA8CB6BC08}"/>
              </a:ext>
            </a:extLst>
          </p:cNvPr>
          <p:cNvPicPr>
            <a:picLocks noChangeAspect="1"/>
          </p:cNvPicPr>
          <p:nvPr/>
        </p:nvPicPr>
        <p:blipFill>
          <a:blip r:embed="rId3"/>
          <a:stretch>
            <a:fillRect/>
          </a:stretch>
        </p:blipFill>
        <p:spPr>
          <a:xfrm>
            <a:off x="0" y="6259120"/>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578642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59078716-1DBB-89EA-ADF8-FDBF3E451C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a:t>4C: Activity </a:t>
            </a:r>
            <a:r>
              <a:rPr lang="pl-PL" sz="4400" dirty="0" err="1"/>
              <a:t>Flow</a:t>
            </a:r>
            <a:endParaRPr lang="pl-PL" sz="4400" dirty="0"/>
          </a:p>
        </p:txBody>
      </p:sp>
      <p:sp>
        <p:nvSpPr>
          <p:cNvPr id="3" name="Symbol zastępczy zawartości 2">
            <a:extLst>
              <a:ext uri="{FF2B5EF4-FFF2-40B4-BE49-F238E27FC236}">
                <a16:creationId xmlns:a16="http://schemas.microsoft.com/office/drawing/2014/main" xmlns="" id="{C297D46B-ECBA-903F-4CA5-F83364069CD6}"/>
              </a:ext>
            </a:extLst>
          </p:cNvPr>
          <p:cNvSpPr>
            <a:spLocks noGrp="1"/>
          </p:cNvSpPr>
          <p:nvPr>
            <p:ph idx="1"/>
          </p:nvPr>
        </p:nvSpPr>
        <p:spPr>
          <a:xfrm>
            <a:off x="5346357" y="2141838"/>
            <a:ext cx="6009031" cy="3719212"/>
          </a:xfrm>
        </p:spPr>
        <p:txBody>
          <a:bodyPr>
            <a:normAutofit fontScale="85000" lnSpcReduction="10000"/>
          </a:bodyPr>
          <a:lstStyle/>
          <a:p>
            <a:r>
              <a:rPr lang="it-IT" dirty="0"/>
              <a:t>1. Connect: Relate </a:t>
            </a:r>
            <a:r>
              <a:rPr lang="it-IT" dirty="0" err="1"/>
              <a:t>math</a:t>
            </a:r>
            <a:r>
              <a:rPr lang="it-IT" dirty="0"/>
              <a:t> to storytelling (</a:t>
            </a:r>
            <a:r>
              <a:rPr lang="it-IT" dirty="0" err="1"/>
              <a:t>Gruffalo</a:t>
            </a:r>
            <a:r>
              <a:rPr lang="it-IT" dirty="0"/>
              <a:t>)</a:t>
            </a:r>
          </a:p>
          <a:p>
            <a:r>
              <a:rPr lang="it-IT" dirty="0"/>
              <a:t>2. </a:t>
            </a:r>
            <a:r>
              <a:rPr lang="it-IT" dirty="0" err="1"/>
              <a:t>Construct</a:t>
            </a:r>
            <a:r>
              <a:rPr lang="it-IT" dirty="0"/>
              <a:t>: Build </a:t>
            </a:r>
            <a:r>
              <a:rPr lang="it-IT" dirty="0" err="1"/>
              <a:t>physical</a:t>
            </a:r>
            <a:r>
              <a:rPr lang="it-IT" dirty="0"/>
              <a:t> models </a:t>
            </a:r>
            <a:r>
              <a:rPr lang="it-IT" dirty="0" err="1"/>
              <a:t>using</a:t>
            </a:r>
            <a:r>
              <a:rPr lang="it-IT" dirty="0"/>
              <a:t> LEGO</a:t>
            </a:r>
          </a:p>
          <a:p>
            <a:r>
              <a:rPr lang="it-IT" dirty="0"/>
              <a:t>3. Contemplate: </a:t>
            </a:r>
            <a:r>
              <a:rPr lang="it-IT" dirty="0" err="1"/>
              <a:t>Reflect</a:t>
            </a:r>
            <a:r>
              <a:rPr lang="it-IT" dirty="0"/>
              <a:t> on </a:t>
            </a:r>
            <a:r>
              <a:rPr lang="it-IT" dirty="0" err="1"/>
              <a:t>mathematical</a:t>
            </a:r>
            <a:r>
              <a:rPr lang="it-IT" dirty="0"/>
              <a:t> patterns and </a:t>
            </a:r>
            <a:r>
              <a:rPr lang="it-IT" dirty="0" err="1"/>
              <a:t>principles</a:t>
            </a:r>
            <a:endParaRPr lang="it-IT" dirty="0"/>
          </a:p>
          <a:p>
            <a:r>
              <a:rPr lang="it-IT" dirty="0"/>
              <a:t>4. Continue: </a:t>
            </a:r>
            <a:r>
              <a:rPr lang="it-IT" dirty="0" err="1"/>
              <a:t>Extend</a:t>
            </a:r>
            <a:r>
              <a:rPr lang="it-IT" dirty="0"/>
              <a:t> learning to new challenges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a16="http://schemas.microsoft.com/office/drawing/2014/main" xmlns=""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 xmlns:a16="http://schemas.microsoft.com/office/drawing/2014/main"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77268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0190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666</TotalTime>
  <Words>526</Words>
  <Application>Microsoft Office PowerPoint</Application>
  <PresentationFormat>Panoramiczny</PresentationFormat>
  <Paragraphs>40</Paragraphs>
  <Slides>8</Slides>
  <Notes>0</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8</vt:i4>
      </vt:variant>
    </vt:vector>
  </HeadingPairs>
  <TitlesOfParts>
    <vt:vector size="20" baseType="lpstr">
      <vt:lpstr>Aptos</vt:lpstr>
      <vt:lpstr>Aptos Display</vt:lpstr>
      <vt:lpstr>Arial</vt:lpstr>
      <vt:lpstr>Calibri</vt:lpstr>
      <vt:lpstr>Calibri Light</vt:lpstr>
      <vt:lpstr>Century Gothic</vt:lpstr>
      <vt:lpstr>Inter Bold</vt:lpstr>
      <vt:lpstr>Poppins</vt:lpstr>
      <vt:lpstr>Times New Roman</vt:lpstr>
      <vt:lpstr>Tema di Office</vt:lpstr>
      <vt:lpstr>1_Tema di Office</vt:lpstr>
      <vt:lpstr>Projekt niestandardowy</vt:lpstr>
      <vt:lpstr>Prezentacja programu PowerPoint</vt:lpstr>
      <vt:lpstr>MODULE 10: CODING AND ROBOTICS TO IMPROVE MATH LEARNING </vt:lpstr>
      <vt:lpstr>Exploring Mathematical Concepts Through Robotics</vt:lpstr>
      <vt:lpstr>How to set the activity</vt:lpstr>
      <vt:lpstr>How to set the activity</vt:lpstr>
      <vt:lpstr>4C: Activity Flow</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39</cp:revision>
  <dcterms:created xsi:type="dcterms:W3CDTF">2024-08-05T10:37:09Z</dcterms:created>
  <dcterms:modified xsi:type="dcterms:W3CDTF">2025-03-31T18:08:46Z</dcterms:modified>
</cp:coreProperties>
</file>