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48" r:id="rId2"/>
  </p:sldMasterIdLst>
  <p:sldIdLst>
    <p:sldId id="272" r:id="rId3"/>
    <p:sldId id="256" r:id="rId4"/>
    <p:sldId id="258" r:id="rId5"/>
    <p:sldId id="263" r:id="rId6"/>
    <p:sldId id="264" r:id="rId7"/>
    <p:sldId id="265" r:id="rId8"/>
    <p:sldId id="266" r:id="rId9"/>
    <p:sldId id="267" r:id="rId10"/>
    <p:sldId id="268" r:id="rId11"/>
    <p:sldId id="269" r:id="rId12"/>
    <p:sldId id="270" r:id="rId13"/>
    <p:sldId id="271" r:id="rId14"/>
    <p:sldId id="259" r:id="rId15"/>
    <p:sldId id="261" r:id="rId16"/>
    <p:sldId id="273"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p:scale>
          <a:sx n="66" d="100"/>
          <a:sy n="66" d="100"/>
        </p:scale>
        <p:origin x="124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t>30.03.2025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134221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t>30.03.2025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212151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t>30.03.2025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228491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t>30.03.2025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1069143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t>30.03.2025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302685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t>30.03.2025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137537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t>30.03.2025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223222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t>30.03.2025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56979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t>30.03.2025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231236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t>30.03.2025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53327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t>30.03.2025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8804D3-C5C6-4D04-AB20-88B68F5EFA82}" type="slidenum">
              <a:rPr lang="pl-PL" smtClean="0"/>
              <a:t>‹#›</a:t>
            </a:fld>
            <a:endParaRPr lang="pl-PL"/>
          </a:p>
        </p:txBody>
      </p:sp>
    </p:spTree>
    <p:extLst>
      <p:ext uri="{BB962C8B-B14F-4D97-AF65-F5344CB8AC3E}">
        <p14:creationId xmlns:p14="http://schemas.microsoft.com/office/powerpoint/2010/main" val="9979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t>30.03.2025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t>‹#›</a:t>
            </a:fld>
            <a:endParaRPr lang="pl-PL"/>
          </a:p>
        </p:txBody>
      </p:sp>
    </p:spTree>
    <p:extLst>
      <p:ext uri="{BB962C8B-B14F-4D97-AF65-F5344CB8AC3E}">
        <p14:creationId xmlns:p14="http://schemas.microsoft.com/office/powerpoint/2010/main" val="259031331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295231"/>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lnSpc>
                <a:spcPts val="5500"/>
              </a:lnSpc>
              <a:spcAft>
                <a:spcPts val="600"/>
              </a:spcAft>
            </a:pP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1:</a:t>
            </a:r>
            <a:b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THEORIES </a:t>
            </a:r>
            <a:endParaRPr lang="pl-PL" sz="1100" dirty="0">
              <a:solidFill>
                <a:srgbClr val="33BAE4"/>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ts val="2800"/>
              </a:lnSpc>
              <a:spcAft>
                <a:spcPts val="0"/>
              </a:spcAft>
            </a:pP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1.1.1: What is Learning?</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spcAft>
                <a:spcPts val="0"/>
              </a:spcAft>
            </a:pPr>
            <a:r>
              <a:rPr lang="pl-PL" sz="1000" dirty="0">
                <a:solidFill>
                  <a:srgbClr val="AEAAAA"/>
                </a:solidFill>
                <a:effectLst/>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971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a:t>
            </a:r>
            <a:r>
              <a:rPr lang="tr-TR" sz="4400" dirty="0"/>
              <a:t> </a:t>
            </a:r>
            <a:r>
              <a:rPr lang="en-US" sz="4400" dirty="0"/>
              <a:t>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800" dirty="0"/>
              <a:t>Pre-service teachers are asked to collaborate and use a behavioral approach in the poetry writing process. They are asked to write the poems written in class on the board.</a:t>
            </a:r>
          </a:p>
        </p:txBody>
      </p:sp>
      <p:grpSp>
        <p:nvGrpSpPr>
          <p:cNvPr id="4" name="Group 13">
            <a:extLst>
              <a:ext uri="{FF2B5EF4-FFF2-40B4-BE49-F238E27FC236}">
                <a16:creationId xmlns="" xmlns:a16="http://schemas.microsoft.com/office/drawing/2014/main" id="{15FBB1D7-D56F-C514-D664-B337D1B6FB6A}"/>
              </a:ext>
            </a:extLst>
          </p:cNvPr>
          <p:cNvGrpSpPr/>
          <p:nvPr/>
        </p:nvGrpSpPr>
        <p:grpSpPr>
          <a:xfrm>
            <a:off x="463008" y="2178512"/>
            <a:ext cx="5355925" cy="3235189"/>
            <a:chOff x="0" y="0"/>
            <a:chExt cx="1185538" cy="716111"/>
          </a:xfrm>
        </p:grpSpPr>
        <p:sp>
          <p:nvSpPr>
            <p:cNvPr id="7" name="Freeform 14">
              <a:extLst>
                <a:ext uri="{FF2B5EF4-FFF2-40B4-BE49-F238E27FC236}">
                  <a16:creationId xmlns="" xmlns:a16="http://schemas.microsoft.com/office/drawing/2014/main" id="{56311C58-8F06-C143-9D70-0AFA4FB334C9}"/>
                </a:ext>
              </a:extLst>
            </p:cNvPr>
            <p:cNvSpPr/>
            <p:nvPr/>
          </p:nvSpPr>
          <p:spPr>
            <a:xfrm>
              <a:off x="0" y="0"/>
              <a:ext cx="1185538" cy="716111"/>
            </a:xfrm>
            <a:custGeom>
              <a:avLst/>
              <a:gdLst/>
              <a:ahLst/>
              <a:cxnLst/>
              <a:rect l="l" t="t" r="r" b="b"/>
              <a:pathLst>
                <a:path w="1185538" h="716111">
                  <a:moveTo>
                    <a:pt x="23128" y="0"/>
                  </a:moveTo>
                  <a:lnTo>
                    <a:pt x="1162410" y="0"/>
                  </a:lnTo>
                  <a:cubicBezTo>
                    <a:pt x="1168544" y="0"/>
                    <a:pt x="1174427" y="2437"/>
                    <a:pt x="1178764" y="6774"/>
                  </a:cubicBezTo>
                  <a:cubicBezTo>
                    <a:pt x="1183101" y="11111"/>
                    <a:pt x="1185538" y="16994"/>
                    <a:pt x="1185538" y="23128"/>
                  </a:cubicBezTo>
                  <a:lnTo>
                    <a:pt x="1185538" y="692984"/>
                  </a:lnTo>
                  <a:cubicBezTo>
                    <a:pt x="1185538" y="699118"/>
                    <a:pt x="1183101" y="705000"/>
                    <a:pt x="1178764" y="709338"/>
                  </a:cubicBezTo>
                  <a:cubicBezTo>
                    <a:pt x="1174427" y="713675"/>
                    <a:pt x="1168544" y="716111"/>
                    <a:pt x="1162410" y="716111"/>
                  </a:cubicBezTo>
                  <a:lnTo>
                    <a:pt x="23128" y="716111"/>
                  </a:lnTo>
                  <a:cubicBezTo>
                    <a:pt x="16994" y="716111"/>
                    <a:pt x="11111" y="713675"/>
                    <a:pt x="6774" y="709338"/>
                  </a:cubicBezTo>
                  <a:cubicBezTo>
                    <a:pt x="2437" y="705000"/>
                    <a:pt x="0" y="699118"/>
                    <a:pt x="0" y="692984"/>
                  </a:cubicBezTo>
                  <a:lnTo>
                    <a:pt x="0" y="23128"/>
                  </a:lnTo>
                  <a:cubicBezTo>
                    <a:pt x="0" y="16994"/>
                    <a:pt x="2437" y="11111"/>
                    <a:pt x="6774" y="6774"/>
                  </a:cubicBezTo>
                  <a:cubicBezTo>
                    <a:pt x="11111" y="2437"/>
                    <a:pt x="16994" y="0"/>
                    <a:pt x="23128" y="0"/>
                  </a:cubicBezTo>
                  <a:close/>
                </a:path>
              </a:pathLst>
            </a:custGeom>
            <a:blipFill>
              <a:blip r:embed="rId2"/>
              <a:stretch>
                <a:fillRect l="-3692" r="-3692"/>
              </a:stretch>
            </a:blipFill>
          </p:spPr>
          <p:txBody>
            <a:bodyPr/>
            <a:lstStyle/>
            <a:p>
              <a:endParaRPr lang="tr-TR"/>
            </a:p>
          </p:txBody>
        </p:sp>
      </p:grpSp>
      <p:pic>
        <p:nvPicPr>
          <p:cNvPr id="9" name="Obraz 8"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3"/>
          <a:stretch>
            <a:fillRect/>
          </a:stretch>
        </p:blipFill>
        <p:spPr>
          <a:xfrm>
            <a:off x="201168" y="6111516"/>
            <a:ext cx="2684206" cy="598880"/>
          </a:xfrm>
          <a:prstGeom prst="rect">
            <a:avLst/>
          </a:prstGeom>
        </p:spPr>
      </p:pic>
      <p:sp>
        <p:nvSpPr>
          <p:cNvPr id="10" name="pole tekstowe 9">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20898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a:t>
            </a:r>
            <a:r>
              <a:rPr lang="tr-TR" sz="4400" dirty="0"/>
              <a:t> </a:t>
            </a:r>
            <a:r>
              <a:rPr lang="en-US" sz="4400" dirty="0"/>
              <a:t>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07590" y="1893645"/>
            <a:ext cx="3634641" cy="4205152"/>
          </a:xfrm>
        </p:spPr>
        <p:txBody>
          <a:bodyPr>
            <a:normAutofit/>
          </a:bodyPr>
          <a:lstStyle/>
          <a:p>
            <a:pPr>
              <a:lnSpc>
                <a:spcPct val="100000"/>
              </a:lnSpc>
            </a:pPr>
            <a:r>
              <a:rPr lang="en-US" sz="2800" dirty="0">
                <a:solidFill>
                  <a:srgbClr val="000000"/>
                </a:solidFill>
                <a:latin typeface="+mj-lt"/>
                <a:ea typeface="More Sugar Thin"/>
                <a:cs typeface="More Sugar Thin"/>
                <a:sym typeface="More Sugar Thin"/>
              </a:rPr>
              <a:t>Teacher candidate are introduced to new </a:t>
            </a:r>
            <a:r>
              <a:rPr lang="en-US" sz="2800" dirty="0" smtClean="0">
                <a:solidFill>
                  <a:srgbClr val="000000"/>
                </a:solidFill>
                <a:latin typeface="+mj-lt"/>
                <a:ea typeface="More Sugar Thin"/>
                <a:cs typeface="More Sugar Thin"/>
                <a:sym typeface="More Sugar Thin"/>
              </a:rPr>
              <a:t>concepts</a:t>
            </a:r>
            <a:r>
              <a:rPr lang="pl-PL" sz="2800" dirty="0" smtClean="0">
                <a:solidFill>
                  <a:srgbClr val="000000"/>
                </a:solidFill>
                <a:latin typeface="+mj-lt"/>
                <a:ea typeface="More Sugar Thin"/>
                <a:cs typeface="More Sugar Thin"/>
                <a:sym typeface="More Sugar Thin"/>
              </a:rPr>
              <a:t> </a:t>
            </a:r>
            <a:r>
              <a:rPr lang="en-US" sz="2800" dirty="0" smtClean="0">
                <a:solidFill>
                  <a:srgbClr val="000000"/>
                </a:solidFill>
                <a:latin typeface="+mj-lt"/>
                <a:ea typeface="More Sugar Thin"/>
                <a:cs typeface="More Sugar Thin"/>
                <a:sym typeface="More Sugar Thin"/>
              </a:rPr>
              <a:t>in </a:t>
            </a:r>
            <a:r>
              <a:rPr lang="en-US" sz="2800" dirty="0">
                <a:solidFill>
                  <a:srgbClr val="000000"/>
                </a:solidFill>
                <a:latin typeface="+mj-lt"/>
                <a:ea typeface="More Sugar Thin"/>
                <a:cs typeface="More Sugar Thin"/>
                <a:sym typeface="More Sugar Thin"/>
              </a:rPr>
              <a:t>this process.</a:t>
            </a:r>
            <a:endParaRPr lang="tr-TR" sz="2800" dirty="0">
              <a:solidFill>
                <a:srgbClr val="000000"/>
              </a:solidFill>
              <a:latin typeface="+mj-lt"/>
              <a:ea typeface="More Sugar Thin"/>
              <a:cs typeface="More Sugar Thin"/>
              <a:sym typeface="More Sugar Thin"/>
            </a:endParaRPr>
          </a:p>
          <a:p>
            <a:pPr>
              <a:lnSpc>
                <a:spcPct val="100000"/>
              </a:lnSpc>
            </a:pPr>
            <a:r>
              <a:rPr lang="en-US" sz="2800" dirty="0">
                <a:solidFill>
                  <a:srgbClr val="000000"/>
                </a:solidFill>
                <a:latin typeface="+mj-lt"/>
                <a:ea typeface="More Sugar Thin"/>
                <a:cs typeface="More Sugar Thin"/>
                <a:sym typeface="More Sugar Thin"/>
              </a:rPr>
              <a:t>Information is given about these concepts.</a:t>
            </a:r>
          </a:p>
        </p:txBody>
      </p:sp>
      <p:grpSp>
        <p:nvGrpSpPr>
          <p:cNvPr id="4" name="Group 16">
            <a:extLst>
              <a:ext uri="{FF2B5EF4-FFF2-40B4-BE49-F238E27FC236}">
                <a16:creationId xmlns="" xmlns:a16="http://schemas.microsoft.com/office/drawing/2014/main" id="{02EDAF95-32B6-73A9-EB71-6C51B4F3F814}"/>
              </a:ext>
            </a:extLst>
          </p:cNvPr>
          <p:cNvGrpSpPr/>
          <p:nvPr/>
        </p:nvGrpSpPr>
        <p:grpSpPr>
          <a:xfrm>
            <a:off x="4873707" y="1770687"/>
            <a:ext cx="6796208" cy="3995607"/>
            <a:chOff x="0" y="0"/>
            <a:chExt cx="1056625" cy="634356"/>
          </a:xfrm>
        </p:grpSpPr>
        <p:sp>
          <p:nvSpPr>
            <p:cNvPr id="7" name="Freeform 17">
              <a:extLst>
                <a:ext uri="{FF2B5EF4-FFF2-40B4-BE49-F238E27FC236}">
                  <a16:creationId xmlns="" xmlns:a16="http://schemas.microsoft.com/office/drawing/2014/main" id="{AF48A19E-D658-5915-CBB7-99081AB98849}"/>
                </a:ext>
              </a:extLst>
            </p:cNvPr>
            <p:cNvSpPr/>
            <p:nvPr/>
          </p:nvSpPr>
          <p:spPr>
            <a:xfrm>
              <a:off x="0" y="0"/>
              <a:ext cx="1056625" cy="634356"/>
            </a:xfrm>
            <a:custGeom>
              <a:avLst/>
              <a:gdLst/>
              <a:ahLst/>
              <a:cxnLst/>
              <a:rect l="l" t="t" r="r" b="b"/>
              <a:pathLst>
                <a:path w="1056625" h="634356">
                  <a:moveTo>
                    <a:pt x="25949" y="0"/>
                  </a:moveTo>
                  <a:lnTo>
                    <a:pt x="1030675" y="0"/>
                  </a:lnTo>
                  <a:cubicBezTo>
                    <a:pt x="1045007" y="0"/>
                    <a:pt x="1056625" y="11618"/>
                    <a:pt x="1056625" y="25949"/>
                  </a:cubicBezTo>
                  <a:lnTo>
                    <a:pt x="1056625" y="608407"/>
                  </a:lnTo>
                  <a:cubicBezTo>
                    <a:pt x="1056625" y="622738"/>
                    <a:pt x="1045007" y="634356"/>
                    <a:pt x="1030675" y="634356"/>
                  </a:cubicBezTo>
                  <a:lnTo>
                    <a:pt x="25949" y="634356"/>
                  </a:lnTo>
                  <a:cubicBezTo>
                    <a:pt x="11618" y="634356"/>
                    <a:pt x="0" y="622738"/>
                    <a:pt x="0" y="608407"/>
                  </a:cubicBezTo>
                  <a:lnTo>
                    <a:pt x="0" y="25949"/>
                  </a:lnTo>
                  <a:cubicBezTo>
                    <a:pt x="0" y="11618"/>
                    <a:pt x="11618" y="0"/>
                    <a:pt x="25949" y="0"/>
                  </a:cubicBezTo>
                  <a:close/>
                </a:path>
              </a:pathLst>
            </a:custGeom>
            <a:blipFill>
              <a:blip r:embed="rId2"/>
              <a:stretch>
                <a:fillRect t="-14775" b="-14775"/>
              </a:stretch>
            </a:blipFill>
          </p:spPr>
          <p:txBody>
            <a:bodyPr/>
            <a:lstStyle/>
            <a:p>
              <a:endParaRPr lang="tr-TR"/>
            </a:p>
          </p:txBody>
        </p:sp>
      </p:grpSp>
      <p:sp>
        <p:nvSpPr>
          <p:cNvPr id="8" name="Freeform 18">
            <a:extLst>
              <a:ext uri="{FF2B5EF4-FFF2-40B4-BE49-F238E27FC236}">
                <a16:creationId xmlns="" xmlns:a16="http://schemas.microsoft.com/office/drawing/2014/main" id="{2CDEE43A-6AC9-1342-7320-BD04145A38EC}"/>
              </a:ext>
            </a:extLst>
          </p:cNvPr>
          <p:cNvSpPr/>
          <p:nvPr/>
        </p:nvSpPr>
        <p:spPr>
          <a:xfrm>
            <a:off x="4934543" y="1977653"/>
            <a:ext cx="1777436" cy="1625281"/>
          </a:xfrm>
          <a:custGeom>
            <a:avLst/>
            <a:gdLst/>
            <a:ahLst/>
            <a:cxnLst/>
            <a:rect l="l" t="t" r="r" b="b"/>
            <a:pathLst>
              <a:path w="1248438" h="1165729">
                <a:moveTo>
                  <a:pt x="0" y="0"/>
                </a:moveTo>
                <a:lnTo>
                  <a:pt x="1248438" y="0"/>
                </a:lnTo>
                <a:lnTo>
                  <a:pt x="1248438" y="1165728"/>
                </a:lnTo>
                <a:lnTo>
                  <a:pt x="0" y="1165728"/>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tr-TR" dirty="0"/>
          </a:p>
        </p:txBody>
      </p:sp>
      <p:sp>
        <p:nvSpPr>
          <p:cNvPr id="9" name="TextBox 21">
            <a:extLst>
              <a:ext uri="{FF2B5EF4-FFF2-40B4-BE49-F238E27FC236}">
                <a16:creationId xmlns="" xmlns:a16="http://schemas.microsoft.com/office/drawing/2014/main" id="{A40E3D18-3525-2C5D-85B9-FD8AA1CF40CE}"/>
              </a:ext>
            </a:extLst>
          </p:cNvPr>
          <p:cNvSpPr txBox="1"/>
          <p:nvPr/>
        </p:nvSpPr>
        <p:spPr>
          <a:xfrm>
            <a:off x="5184429" y="2236279"/>
            <a:ext cx="1277663" cy="923330"/>
          </a:xfrm>
          <a:prstGeom prst="rect">
            <a:avLst/>
          </a:prstGeom>
        </p:spPr>
        <p:txBody>
          <a:bodyPr wrap="square" lIns="0" tIns="0" rIns="0" bIns="0" rtlCol="0" anchor="t">
            <a:spAutoFit/>
          </a:bodyPr>
          <a:lstStyle/>
          <a:p>
            <a:pPr algn="ctr">
              <a:spcBef>
                <a:spcPct val="0"/>
              </a:spcBef>
            </a:pPr>
            <a:r>
              <a:rPr lang="en-US" sz="2000" dirty="0">
                <a:solidFill>
                  <a:srgbClr val="000000"/>
                </a:solidFill>
                <a:latin typeface="More Sugar Thin"/>
                <a:ea typeface="More Sugar Thin"/>
                <a:cs typeface="More Sugar Thin"/>
                <a:sym typeface="More Sugar Thin"/>
              </a:rPr>
              <a:t>What is behavioral approach?</a:t>
            </a:r>
          </a:p>
        </p:txBody>
      </p:sp>
      <p:sp>
        <p:nvSpPr>
          <p:cNvPr id="10" name="Freeform 22">
            <a:extLst>
              <a:ext uri="{FF2B5EF4-FFF2-40B4-BE49-F238E27FC236}">
                <a16:creationId xmlns="" xmlns:a16="http://schemas.microsoft.com/office/drawing/2014/main" id="{5E6E7BD4-26BD-7AE8-916D-4F10EB4AFBFF}"/>
              </a:ext>
            </a:extLst>
          </p:cNvPr>
          <p:cNvSpPr/>
          <p:nvPr/>
        </p:nvSpPr>
        <p:spPr>
          <a:xfrm rot="9427650">
            <a:off x="5925060" y="4143092"/>
            <a:ext cx="1777436" cy="1625281"/>
          </a:xfrm>
          <a:custGeom>
            <a:avLst/>
            <a:gdLst/>
            <a:ahLst/>
            <a:cxnLst/>
            <a:rect l="l" t="t" r="r" b="b"/>
            <a:pathLst>
              <a:path w="1248438" h="1165729">
                <a:moveTo>
                  <a:pt x="0" y="0"/>
                </a:moveTo>
                <a:lnTo>
                  <a:pt x="1248438" y="0"/>
                </a:lnTo>
                <a:lnTo>
                  <a:pt x="1248438" y="1165729"/>
                </a:lnTo>
                <a:lnTo>
                  <a:pt x="0" y="1165729"/>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tr-TR"/>
          </a:p>
        </p:txBody>
      </p:sp>
      <p:sp>
        <p:nvSpPr>
          <p:cNvPr id="13" name="TextBox 23">
            <a:extLst>
              <a:ext uri="{FF2B5EF4-FFF2-40B4-BE49-F238E27FC236}">
                <a16:creationId xmlns="" xmlns:a16="http://schemas.microsoft.com/office/drawing/2014/main" id="{52CF7EF3-9516-7341-FAF7-F5E08918D481}"/>
              </a:ext>
            </a:extLst>
          </p:cNvPr>
          <p:cNvSpPr txBox="1"/>
          <p:nvPr/>
        </p:nvSpPr>
        <p:spPr>
          <a:xfrm>
            <a:off x="6297085" y="4695420"/>
            <a:ext cx="1624243" cy="923330"/>
          </a:xfrm>
          <a:prstGeom prst="rect">
            <a:avLst/>
          </a:prstGeom>
        </p:spPr>
        <p:txBody>
          <a:bodyPr wrap="square" lIns="0" tIns="0" rIns="0" bIns="0" rtlCol="0" anchor="t">
            <a:spAutoFit/>
          </a:bodyPr>
          <a:lstStyle/>
          <a:p>
            <a:pPr algn="just"/>
            <a:r>
              <a:rPr lang="en-US" sz="2000" dirty="0">
                <a:solidFill>
                  <a:srgbClr val="000000"/>
                </a:solidFill>
                <a:latin typeface="More Sugar Thin"/>
                <a:ea typeface="More Sugar Thin"/>
                <a:cs typeface="More Sugar Thin"/>
                <a:sym typeface="More Sugar Thin"/>
              </a:rPr>
              <a:t>What is </a:t>
            </a:r>
          </a:p>
          <a:p>
            <a:pPr algn="just"/>
            <a:r>
              <a:rPr lang="en-US" sz="2000" dirty="0">
                <a:solidFill>
                  <a:srgbClr val="000000"/>
                </a:solidFill>
                <a:latin typeface="More Sugar Thin"/>
                <a:ea typeface="More Sugar Thin"/>
                <a:cs typeface="More Sugar Thin"/>
                <a:sym typeface="More Sugar Thin"/>
              </a:rPr>
              <a:t>collaborative </a:t>
            </a:r>
          </a:p>
          <a:p>
            <a:pPr algn="just">
              <a:spcBef>
                <a:spcPct val="0"/>
              </a:spcBef>
            </a:pPr>
            <a:r>
              <a:rPr lang="en-US" sz="2000" dirty="0">
                <a:solidFill>
                  <a:srgbClr val="000000"/>
                </a:solidFill>
                <a:latin typeface="More Sugar Thin"/>
                <a:ea typeface="More Sugar Thin"/>
                <a:cs typeface="More Sugar Thin"/>
                <a:sym typeface="More Sugar Thin"/>
              </a:rPr>
              <a:t>learning?</a:t>
            </a:r>
          </a:p>
        </p:txBody>
      </p:sp>
      <p:sp>
        <p:nvSpPr>
          <p:cNvPr id="14" name="Freeform 24">
            <a:extLst>
              <a:ext uri="{FF2B5EF4-FFF2-40B4-BE49-F238E27FC236}">
                <a16:creationId xmlns="" xmlns:a16="http://schemas.microsoft.com/office/drawing/2014/main" id="{AA190B37-CAD1-3D16-9080-173538D9C395}"/>
              </a:ext>
            </a:extLst>
          </p:cNvPr>
          <p:cNvSpPr/>
          <p:nvPr/>
        </p:nvSpPr>
        <p:spPr>
          <a:xfrm rot="11665870">
            <a:off x="9859924" y="4192064"/>
            <a:ext cx="1777436" cy="1625281"/>
          </a:xfrm>
          <a:custGeom>
            <a:avLst/>
            <a:gdLst/>
            <a:ahLst/>
            <a:cxnLst/>
            <a:rect l="l" t="t" r="r" b="b"/>
            <a:pathLst>
              <a:path w="1248438" h="1165729">
                <a:moveTo>
                  <a:pt x="0" y="0"/>
                </a:moveTo>
                <a:lnTo>
                  <a:pt x="1248437" y="0"/>
                </a:lnTo>
                <a:lnTo>
                  <a:pt x="1248437" y="1165729"/>
                </a:lnTo>
                <a:lnTo>
                  <a:pt x="0" y="1165729"/>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tr-TR"/>
          </a:p>
        </p:txBody>
      </p:sp>
      <p:sp>
        <p:nvSpPr>
          <p:cNvPr id="15" name="TextBox 25">
            <a:extLst>
              <a:ext uri="{FF2B5EF4-FFF2-40B4-BE49-F238E27FC236}">
                <a16:creationId xmlns="" xmlns:a16="http://schemas.microsoft.com/office/drawing/2014/main" id="{B511AA54-A7DB-4F05-687B-6E6A7140B96C}"/>
              </a:ext>
            </a:extLst>
          </p:cNvPr>
          <p:cNvSpPr txBox="1"/>
          <p:nvPr/>
        </p:nvSpPr>
        <p:spPr>
          <a:xfrm>
            <a:off x="9910916" y="4767203"/>
            <a:ext cx="1511533" cy="779765"/>
          </a:xfrm>
          <a:prstGeom prst="rect">
            <a:avLst/>
          </a:prstGeom>
        </p:spPr>
        <p:txBody>
          <a:bodyPr wrap="square" lIns="0" tIns="0" rIns="0" bIns="0" rtlCol="0" anchor="t">
            <a:spAutoFit/>
          </a:bodyPr>
          <a:lstStyle/>
          <a:p>
            <a:pPr algn="ctr">
              <a:lnSpc>
                <a:spcPts val="1547"/>
              </a:lnSpc>
              <a:spcBef>
                <a:spcPct val="0"/>
              </a:spcBef>
            </a:pPr>
            <a:r>
              <a:rPr lang="en-US" sz="2000" dirty="0">
                <a:solidFill>
                  <a:srgbClr val="000000"/>
                </a:solidFill>
                <a:latin typeface="More Sugar Thin"/>
                <a:ea typeface="More Sugar Thin"/>
                <a:cs typeface="More Sugar Thin"/>
                <a:sym typeface="More Sugar Thin"/>
              </a:rPr>
              <a:t>Why were groups of 5 people </a:t>
            </a:r>
            <a:endParaRPr lang="tr-TR" sz="2000" dirty="0">
              <a:solidFill>
                <a:srgbClr val="000000"/>
              </a:solidFill>
              <a:latin typeface="More Sugar Thin"/>
              <a:ea typeface="More Sugar Thin"/>
              <a:cs typeface="More Sugar Thin"/>
              <a:sym typeface="More Sugar Thin"/>
            </a:endParaRPr>
          </a:p>
          <a:p>
            <a:pPr algn="ctr">
              <a:lnSpc>
                <a:spcPts val="1547"/>
              </a:lnSpc>
              <a:spcBef>
                <a:spcPct val="0"/>
              </a:spcBef>
            </a:pPr>
            <a:r>
              <a:rPr lang="en-US" sz="2000" dirty="0">
                <a:solidFill>
                  <a:srgbClr val="000000"/>
                </a:solidFill>
                <a:latin typeface="More Sugar Thin"/>
                <a:ea typeface="More Sugar Thin"/>
                <a:cs typeface="More Sugar Thin"/>
                <a:sym typeface="More Sugar Thin"/>
              </a:rPr>
              <a:t>created?</a:t>
            </a:r>
          </a:p>
        </p:txBody>
      </p:sp>
      <p:pic>
        <p:nvPicPr>
          <p:cNvPr id="17" name="Obraz 16"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6"/>
          <a:stretch>
            <a:fillRect/>
          </a:stretch>
        </p:blipFill>
        <p:spPr>
          <a:xfrm>
            <a:off x="201168" y="6111516"/>
            <a:ext cx="2684206" cy="598880"/>
          </a:xfrm>
          <a:prstGeom prst="rect">
            <a:avLst/>
          </a:prstGeom>
        </p:spPr>
      </p:pic>
      <p:sp>
        <p:nvSpPr>
          <p:cNvPr id="18" name="pole tekstowe 1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52997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800" dirty="0"/>
              <a:t>At the end of the lesson, teacher candidates are asked to write a poem about relearning within the theories they have learned.</a:t>
            </a:r>
          </a:p>
        </p:txBody>
      </p:sp>
      <p:grpSp>
        <p:nvGrpSpPr>
          <p:cNvPr id="8" name="Group 13">
            <a:extLst>
              <a:ext uri="{FF2B5EF4-FFF2-40B4-BE49-F238E27FC236}">
                <a16:creationId xmlns="" xmlns:a16="http://schemas.microsoft.com/office/drawing/2014/main" id="{B14AF81A-A732-46F5-4E39-9ACB815FA675}"/>
              </a:ext>
            </a:extLst>
          </p:cNvPr>
          <p:cNvGrpSpPr/>
          <p:nvPr/>
        </p:nvGrpSpPr>
        <p:grpSpPr>
          <a:xfrm>
            <a:off x="497789" y="2198224"/>
            <a:ext cx="5150843" cy="3195764"/>
            <a:chOff x="0" y="0"/>
            <a:chExt cx="1140143" cy="707385"/>
          </a:xfrm>
        </p:grpSpPr>
        <p:sp>
          <p:nvSpPr>
            <p:cNvPr id="9" name="Freeform 14">
              <a:extLst>
                <a:ext uri="{FF2B5EF4-FFF2-40B4-BE49-F238E27FC236}">
                  <a16:creationId xmlns="" xmlns:a16="http://schemas.microsoft.com/office/drawing/2014/main" id="{60906BF9-944E-5480-2024-290966A47B73}"/>
                </a:ext>
              </a:extLst>
            </p:cNvPr>
            <p:cNvSpPr/>
            <p:nvPr/>
          </p:nvSpPr>
          <p:spPr>
            <a:xfrm>
              <a:off x="0" y="0"/>
              <a:ext cx="1140143" cy="707385"/>
            </a:xfrm>
            <a:custGeom>
              <a:avLst/>
              <a:gdLst/>
              <a:ahLst/>
              <a:cxnLst/>
              <a:rect l="l" t="t" r="r" b="b"/>
              <a:pathLst>
                <a:path w="1140143" h="707385">
                  <a:moveTo>
                    <a:pt x="24049" y="0"/>
                  </a:moveTo>
                  <a:lnTo>
                    <a:pt x="1116094" y="0"/>
                  </a:lnTo>
                  <a:cubicBezTo>
                    <a:pt x="1129376" y="0"/>
                    <a:pt x="1140143" y="10767"/>
                    <a:pt x="1140143" y="24049"/>
                  </a:cubicBezTo>
                  <a:lnTo>
                    <a:pt x="1140143" y="683336"/>
                  </a:lnTo>
                  <a:cubicBezTo>
                    <a:pt x="1140143" y="689714"/>
                    <a:pt x="1137609" y="695831"/>
                    <a:pt x="1133099" y="700341"/>
                  </a:cubicBezTo>
                  <a:cubicBezTo>
                    <a:pt x="1128589" y="704851"/>
                    <a:pt x="1122472" y="707385"/>
                    <a:pt x="1116094" y="707385"/>
                  </a:cubicBezTo>
                  <a:lnTo>
                    <a:pt x="24049" y="707385"/>
                  </a:lnTo>
                  <a:cubicBezTo>
                    <a:pt x="10767" y="707385"/>
                    <a:pt x="0" y="696618"/>
                    <a:pt x="0" y="683336"/>
                  </a:cubicBezTo>
                  <a:lnTo>
                    <a:pt x="0" y="24049"/>
                  </a:lnTo>
                  <a:cubicBezTo>
                    <a:pt x="0" y="10767"/>
                    <a:pt x="10767" y="0"/>
                    <a:pt x="24049" y="0"/>
                  </a:cubicBezTo>
                  <a:close/>
                </a:path>
              </a:pathLst>
            </a:custGeom>
            <a:blipFill>
              <a:blip r:embed="rId2"/>
              <a:stretch>
                <a:fillRect t="-12680" b="-12680"/>
              </a:stretch>
            </a:blipFill>
          </p:spPr>
          <p:txBody>
            <a:bodyPr/>
            <a:lstStyle/>
            <a:p>
              <a:endParaRPr lang="tr-TR"/>
            </a:p>
          </p:txBody>
        </p:sp>
      </p:grpSp>
      <p:pic>
        <p:nvPicPr>
          <p:cNvPr id="12" name="Obraz 11"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3"/>
          <a:stretch>
            <a:fillRect/>
          </a:stretch>
        </p:blipFill>
        <p:spPr>
          <a:xfrm>
            <a:off x="201168" y="6111516"/>
            <a:ext cx="2684206" cy="598880"/>
          </a:xfrm>
          <a:prstGeom prst="rect">
            <a:avLst/>
          </a:prstGeom>
        </p:spPr>
      </p:pic>
      <p:sp>
        <p:nvSpPr>
          <p:cNvPr id="11" name="pole tekstowe 10">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86587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210802" y="211467"/>
            <a:ext cx="8718702" cy="782540"/>
          </a:xfrm>
        </p:spPr>
        <p:txBody>
          <a:bodyPr/>
          <a:lstStyle/>
          <a:p>
            <a:pPr algn="ctr"/>
            <a:r>
              <a:rPr lang="pl-PL" dirty="0" err="1"/>
              <a:t>Conclusion</a:t>
            </a:r>
            <a:endParaRPr lang="pl-PL" dirty="0"/>
          </a:p>
        </p:txBody>
      </p:sp>
      <p:sp>
        <p:nvSpPr>
          <p:cNvPr id="7" name="pole tekstowe 6">
            <a:extLst>
              <a:ext uri="{FF2B5EF4-FFF2-40B4-BE49-F238E27FC236}">
                <a16:creationId xmlns="" xmlns:a16="http://schemas.microsoft.com/office/drawing/2014/main" id="{A561396E-4252-E7C8-3417-5222698D59D6}"/>
              </a:ext>
            </a:extLst>
          </p:cNvPr>
          <p:cNvSpPr txBox="1"/>
          <p:nvPr/>
        </p:nvSpPr>
        <p:spPr>
          <a:xfrm>
            <a:off x="841248" y="2067358"/>
            <a:ext cx="10731523" cy="3693319"/>
          </a:xfrm>
          <a:prstGeom prst="rect">
            <a:avLst/>
          </a:prstGeom>
          <a:noFill/>
        </p:spPr>
        <p:txBody>
          <a:bodyPr wrap="square" rtlCol="0">
            <a:spAutoFit/>
          </a:bodyPr>
          <a:lstStyle/>
          <a:p>
            <a:pPr marL="342900" indent="-342900" algn="just">
              <a:buFont typeface="Arial" panose="020B0604020202020204" pitchFamily="34" charset="0"/>
              <a:buChar char="•"/>
            </a:pPr>
            <a:r>
              <a:rPr lang="en-US" dirty="0"/>
              <a:t>In essence, learning is the fundamental action through which all living beings acquire and adapt their behaviors, skills, and knowledge. </a:t>
            </a:r>
            <a:endParaRPr lang="tr-TR" dirty="0"/>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en-US" dirty="0"/>
              <a:t>It encompasses a diverse array of cognitive, linguistic, motor, and social abilities, forming a complex structure that defies easy categorization. </a:t>
            </a:r>
            <a:endParaRPr lang="tr-TR" dirty="0"/>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en-US" dirty="0"/>
              <a:t>Despite the multitude of definitions proposed over the centuries, learning remains an evolving concept, shaped by various perspectives and contexts. </a:t>
            </a:r>
            <a:endParaRPr lang="tr-TR" dirty="0"/>
          </a:p>
          <a:p>
            <a:pPr marL="342900" indent="-342900" algn="just">
              <a:buFont typeface="Arial" panose="020B0604020202020204" pitchFamily="34" charset="0"/>
              <a:buChar char="•"/>
            </a:pPr>
            <a:endParaRPr lang="tr-TR" dirty="0"/>
          </a:p>
          <a:p>
            <a:pPr marL="342900" indent="-342900" algn="just">
              <a:buFont typeface="Arial" panose="020B0604020202020204" pitchFamily="34" charset="0"/>
              <a:buChar char="•"/>
            </a:pPr>
            <a:r>
              <a:rPr lang="en-US" dirty="0"/>
              <a:t>As </a:t>
            </a:r>
            <a:r>
              <a:rPr lang="en-US" dirty="0" err="1"/>
              <a:t>Shuell</a:t>
            </a:r>
            <a:r>
              <a:rPr lang="en-US" dirty="0"/>
              <a:t> (1986) noted, no single definition universally satisfies all theorists, researchers, and practitioners. Ultimately, learning is a dynamic and multifaceted process essential to the survival and development of all living organisms.</a:t>
            </a:r>
          </a:p>
        </p:txBody>
      </p:sp>
      <p:pic>
        <p:nvPicPr>
          <p:cNvPr id="10" name="Obraz 9"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201168" y="6111516"/>
            <a:ext cx="2684206" cy="598880"/>
          </a:xfrm>
          <a:prstGeom prst="rect">
            <a:avLst/>
          </a:prstGeom>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 xmlns:a16="http://schemas.microsoft.com/office/drawing/2014/main"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08005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effectLst/>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40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rmAutofit/>
          </a:bodyPr>
          <a:lstStyle/>
          <a:p>
            <a:r>
              <a:rPr lang="pl-PL" sz="6500" dirty="0"/>
              <a:t>MODULE </a:t>
            </a:r>
            <a:r>
              <a:rPr lang="tr-TR" sz="6500" dirty="0"/>
              <a:t>1</a:t>
            </a:r>
            <a:r>
              <a:rPr lang="pl-PL" sz="6500" dirty="0"/>
              <a:t>:</a:t>
            </a:r>
            <a:br>
              <a:rPr lang="pl-PL" sz="6500" dirty="0"/>
            </a:br>
            <a:r>
              <a:rPr lang="pl-PL" sz="6500" dirty="0"/>
              <a:t>LEARNING THEORIES</a:t>
            </a:r>
            <a:endParaRPr lang="it-IT" sz="65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920041"/>
            <a:ext cx="9144000" cy="1538927"/>
          </a:xfrm>
        </p:spPr>
        <p:txBody>
          <a:bodyPr>
            <a:normAutofit/>
          </a:bodyPr>
          <a:lstStyle/>
          <a:p>
            <a:r>
              <a:rPr lang="en-US" sz="4000" dirty="0"/>
              <a:t>Lesson 1.1</a:t>
            </a:r>
            <a:r>
              <a:rPr lang="tr-TR" sz="4000" dirty="0"/>
              <a:t>.1</a:t>
            </a:r>
            <a:r>
              <a:rPr lang="en-US" sz="4000" dirty="0"/>
              <a:t>: What is Learning?</a:t>
            </a:r>
            <a:endParaRPr lang="pl-PL" sz="4000" dirty="0"/>
          </a:p>
          <a:p>
            <a:endParaRPr lang="pl-PL" sz="4000" dirty="0"/>
          </a:p>
        </p:txBody>
      </p:sp>
      <p:pic>
        <p:nvPicPr>
          <p:cNvPr id="9" name="Resim 8" descr="amblem, simge, sembol, metin, logo içeren bir resim&#10;&#10;Açıklama otomatik olarak oluşturuldu">
            <a:extLst>
              <a:ext uri="{FF2B5EF4-FFF2-40B4-BE49-F238E27FC236}">
                <a16:creationId xmlns="" xmlns:a16="http://schemas.microsoft.com/office/drawing/2014/main" id="{E7FCB89F-872E-EB4D-9C80-29ECA1A2B977}"/>
              </a:ext>
            </a:extLst>
          </p:cNvPr>
          <p:cNvPicPr>
            <a:picLocks noChangeAspect="1"/>
          </p:cNvPicPr>
          <p:nvPr/>
        </p:nvPicPr>
        <p:blipFill>
          <a:blip r:embed="rId2"/>
          <a:stretch>
            <a:fillRect/>
          </a:stretch>
        </p:blipFill>
        <p:spPr>
          <a:xfrm>
            <a:off x="7570629" y="4793455"/>
            <a:ext cx="1194751" cy="1194751"/>
          </a:xfrm>
          <a:prstGeom prst="rect">
            <a:avLst/>
          </a:prstGeom>
          <a:ln>
            <a:noFill/>
          </a:ln>
          <a:effectLst>
            <a:outerShdw blurRad="292100" dist="139700" dir="2700000" algn="tl" rotWithShape="0">
              <a:srgbClr val="333333">
                <a:alpha val="65000"/>
              </a:srgbClr>
            </a:outerShdw>
          </a:effectLst>
        </p:spPr>
      </p:pic>
      <p:sp>
        <p:nvSpPr>
          <p:cNvPr id="4" name="Prostokąt 3"/>
          <p:cNvSpPr/>
          <p:nvPr/>
        </p:nvSpPr>
        <p:spPr>
          <a:xfrm>
            <a:off x="5200157" y="5588096"/>
            <a:ext cx="1992853" cy="400110"/>
          </a:xfrm>
          <a:prstGeom prst="rect">
            <a:avLst/>
          </a:prstGeom>
        </p:spPr>
        <p:txBody>
          <a:bodyPr wrap="none">
            <a:spAutoFit/>
          </a:bodyPr>
          <a:lstStyle/>
          <a:p>
            <a:r>
              <a:rPr lang="pl-PL" sz="2000" i="1" dirty="0"/>
              <a:t> </a:t>
            </a:r>
            <a:r>
              <a:rPr lang="pl-PL" i="1" dirty="0" err="1"/>
              <a:t>Prepared</a:t>
            </a:r>
            <a:r>
              <a:rPr lang="pl-PL" i="1" dirty="0"/>
              <a:t> by:</a:t>
            </a:r>
            <a:endParaRPr lang="pl-PL" dirty="0"/>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t>All </a:t>
            </a:r>
            <a:r>
              <a:rPr lang="en-US" sz="1000" i="1" dirty="0"/>
              <a:t>the pictures and photographs used in this publication are royalty-free, chosen </a:t>
            </a:r>
            <a:r>
              <a:rPr lang="en-US" sz="1000" i="1" dirty="0" smtClean="0"/>
              <a:t>from</a:t>
            </a:r>
            <a:r>
              <a:rPr lang="pl-PL" sz="1000" i="1" dirty="0" smtClean="0"/>
              <a:t> open </a:t>
            </a:r>
            <a:r>
              <a:rPr lang="pl-PL" sz="1000" i="1" dirty="0" err="1" smtClean="0"/>
              <a:t>sources</a:t>
            </a:r>
            <a:r>
              <a:rPr lang="pl-PL" sz="1000" i="1" dirty="0"/>
              <a:t>.</a:t>
            </a:r>
            <a:endParaRPr lang="pl-PL" sz="1000" dirty="0"/>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3"/>
          <a:stretch>
            <a:fillRect/>
          </a:stretch>
        </p:blipFill>
        <p:spPr>
          <a:xfrm>
            <a:off x="0" y="6259120"/>
            <a:ext cx="2684206" cy="598880"/>
          </a:xfrm>
          <a:prstGeom prst="rect">
            <a:avLst/>
          </a:prstGeom>
        </p:spPr>
      </p:pic>
    </p:spTree>
    <p:extLst>
      <p:ext uri="{BB962C8B-B14F-4D97-AF65-F5344CB8AC3E}">
        <p14:creationId xmlns:p14="http://schemas.microsoft.com/office/powerpoint/2010/main" val="4046744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lstStyle/>
          <a:p>
            <a:r>
              <a:rPr lang="en-US" dirty="0"/>
              <a:t>Hello friends, do you know how we learn?</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210312" y="6111516"/>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grpSp>
        <p:nvGrpSpPr>
          <p:cNvPr id="11" name="Group 13">
            <a:extLst>
              <a:ext uri="{FF2B5EF4-FFF2-40B4-BE49-F238E27FC236}">
                <a16:creationId xmlns="" xmlns:a16="http://schemas.microsoft.com/office/drawing/2014/main" id="{2213FE3F-44EB-0EE1-1C2D-A6B8BE74D2B5}"/>
              </a:ext>
            </a:extLst>
          </p:cNvPr>
          <p:cNvGrpSpPr/>
          <p:nvPr/>
        </p:nvGrpSpPr>
        <p:grpSpPr>
          <a:xfrm>
            <a:off x="804550" y="2205567"/>
            <a:ext cx="4844082" cy="2926428"/>
            <a:chOff x="0" y="0"/>
            <a:chExt cx="1442395" cy="871386"/>
          </a:xfrm>
        </p:grpSpPr>
        <p:sp>
          <p:nvSpPr>
            <p:cNvPr id="12" name="Freeform 14">
              <a:extLst>
                <a:ext uri="{FF2B5EF4-FFF2-40B4-BE49-F238E27FC236}">
                  <a16:creationId xmlns="" xmlns:a16="http://schemas.microsoft.com/office/drawing/2014/main" id="{4B939A8B-E804-6FDC-C15A-A3259D909380}"/>
                </a:ext>
              </a:extLst>
            </p:cNvPr>
            <p:cNvSpPr/>
            <p:nvPr/>
          </p:nvSpPr>
          <p:spPr>
            <a:xfrm>
              <a:off x="0" y="0"/>
              <a:ext cx="1442395" cy="871386"/>
            </a:xfrm>
            <a:custGeom>
              <a:avLst/>
              <a:gdLst/>
              <a:ahLst/>
              <a:cxnLst/>
              <a:rect l="l" t="t" r="r" b="b"/>
              <a:pathLst>
                <a:path w="1442395" h="871386">
                  <a:moveTo>
                    <a:pt x="25572" y="0"/>
                  </a:moveTo>
                  <a:lnTo>
                    <a:pt x="1416823" y="0"/>
                  </a:lnTo>
                  <a:cubicBezTo>
                    <a:pt x="1430946" y="0"/>
                    <a:pt x="1442395" y="11449"/>
                    <a:pt x="1442395" y="25572"/>
                  </a:cubicBezTo>
                  <a:lnTo>
                    <a:pt x="1442395" y="845814"/>
                  </a:lnTo>
                  <a:cubicBezTo>
                    <a:pt x="1442395" y="852596"/>
                    <a:pt x="1439701" y="859101"/>
                    <a:pt x="1434905" y="863896"/>
                  </a:cubicBezTo>
                  <a:cubicBezTo>
                    <a:pt x="1430110" y="868692"/>
                    <a:pt x="1423606" y="871386"/>
                    <a:pt x="1416823" y="871386"/>
                  </a:cubicBezTo>
                  <a:lnTo>
                    <a:pt x="25572" y="871386"/>
                  </a:lnTo>
                  <a:cubicBezTo>
                    <a:pt x="11449" y="871386"/>
                    <a:pt x="0" y="859937"/>
                    <a:pt x="0" y="845814"/>
                  </a:cubicBezTo>
                  <a:lnTo>
                    <a:pt x="0" y="25572"/>
                  </a:lnTo>
                  <a:cubicBezTo>
                    <a:pt x="0" y="18790"/>
                    <a:pt x="2694" y="12285"/>
                    <a:pt x="7490" y="7490"/>
                  </a:cubicBezTo>
                  <a:cubicBezTo>
                    <a:pt x="12285" y="2694"/>
                    <a:pt x="18790" y="0"/>
                    <a:pt x="25572" y="0"/>
                  </a:cubicBezTo>
                  <a:close/>
                </a:path>
              </a:pathLst>
            </a:custGeom>
            <a:blipFill>
              <a:blip r:embed="rId3"/>
              <a:stretch>
                <a:fillRect l="-134" r="-134"/>
              </a:stretch>
            </a:blipFill>
          </p:spPr>
          <p:txBody>
            <a:bodyPr/>
            <a:lstStyle/>
            <a:p>
              <a:endParaRPr lang="tr-TR"/>
            </a:p>
          </p:txBody>
        </p:sp>
      </p:grpSp>
    </p:spTree>
    <p:extLst>
      <p:ext uri="{BB962C8B-B14F-4D97-AF65-F5344CB8AC3E}">
        <p14:creationId xmlns:p14="http://schemas.microsoft.com/office/powerpoint/2010/main" val="110380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fontScale="92500" lnSpcReduction="20000"/>
          </a:bodyPr>
          <a:lstStyle/>
          <a:p>
            <a:pPr algn="just">
              <a:lnSpc>
                <a:spcPct val="100000"/>
              </a:lnSpc>
            </a:pPr>
            <a:r>
              <a:rPr lang="en-US" sz="2400" dirty="0"/>
              <a:t>All living things in the world show many behaviors and reactions in order to continue their lives. Each behavior sometimes appears as an adaptation process, sometimes as a struggle for survival, and sometimes as a reaction process. So how do living things carry out this process, how do they develop, how do they adapt, how do they know how to react?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grpSp>
        <p:nvGrpSpPr>
          <p:cNvPr id="4" name="Group 13">
            <a:extLst>
              <a:ext uri="{FF2B5EF4-FFF2-40B4-BE49-F238E27FC236}">
                <a16:creationId xmlns="" xmlns:a16="http://schemas.microsoft.com/office/drawing/2014/main" id="{47A9F7DF-6722-B3D7-BDAB-48C61564DDD3}"/>
              </a:ext>
            </a:extLst>
          </p:cNvPr>
          <p:cNvGrpSpPr/>
          <p:nvPr/>
        </p:nvGrpSpPr>
        <p:grpSpPr>
          <a:xfrm>
            <a:off x="836612" y="2187056"/>
            <a:ext cx="4925381" cy="2984343"/>
            <a:chOff x="0" y="0"/>
            <a:chExt cx="1328133" cy="804730"/>
          </a:xfrm>
        </p:grpSpPr>
        <p:sp>
          <p:nvSpPr>
            <p:cNvPr id="7" name="Freeform 14">
              <a:extLst>
                <a:ext uri="{FF2B5EF4-FFF2-40B4-BE49-F238E27FC236}">
                  <a16:creationId xmlns="" xmlns:a16="http://schemas.microsoft.com/office/drawing/2014/main" id="{AD31C527-E05B-D1E2-4897-1F9B72ECC7A5}"/>
                </a:ext>
              </a:extLst>
            </p:cNvPr>
            <p:cNvSpPr/>
            <p:nvPr/>
          </p:nvSpPr>
          <p:spPr>
            <a:xfrm>
              <a:off x="0" y="0"/>
              <a:ext cx="1328133" cy="804730"/>
            </a:xfrm>
            <a:custGeom>
              <a:avLst/>
              <a:gdLst/>
              <a:ahLst/>
              <a:cxnLst/>
              <a:rect l="l" t="t" r="r" b="b"/>
              <a:pathLst>
                <a:path w="1328133" h="804730">
                  <a:moveTo>
                    <a:pt x="25149" y="0"/>
                  </a:moveTo>
                  <a:lnTo>
                    <a:pt x="1302984" y="0"/>
                  </a:lnTo>
                  <a:cubicBezTo>
                    <a:pt x="1309654" y="0"/>
                    <a:pt x="1316050" y="2650"/>
                    <a:pt x="1320767" y="7366"/>
                  </a:cubicBezTo>
                  <a:cubicBezTo>
                    <a:pt x="1325483" y="12083"/>
                    <a:pt x="1328133" y="18479"/>
                    <a:pt x="1328133" y="25149"/>
                  </a:cubicBezTo>
                  <a:lnTo>
                    <a:pt x="1328133" y="779581"/>
                  </a:lnTo>
                  <a:cubicBezTo>
                    <a:pt x="1328133" y="786251"/>
                    <a:pt x="1325483" y="792648"/>
                    <a:pt x="1320767" y="797364"/>
                  </a:cubicBezTo>
                  <a:cubicBezTo>
                    <a:pt x="1316050" y="802081"/>
                    <a:pt x="1309654" y="804730"/>
                    <a:pt x="1302984" y="804730"/>
                  </a:cubicBezTo>
                  <a:lnTo>
                    <a:pt x="25149" y="804730"/>
                  </a:lnTo>
                  <a:cubicBezTo>
                    <a:pt x="18479" y="804730"/>
                    <a:pt x="12083" y="802081"/>
                    <a:pt x="7366" y="797364"/>
                  </a:cubicBezTo>
                  <a:cubicBezTo>
                    <a:pt x="2650" y="792648"/>
                    <a:pt x="0" y="786251"/>
                    <a:pt x="0" y="779581"/>
                  </a:cubicBezTo>
                  <a:lnTo>
                    <a:pt x="0" y="25149"/>
                  </a:lnTo>
                  <a:cubicBezTo>
                    <a:pt x="0" y="18479"/>
                    <a:pt x="2650" y="12083"/>
                    <a:pt x="7366" y="7366"/>
                  </a:cubicBezTo>
                  <a:cubicBezTo>
                    <a:pt x="12083" y="2650"/>
                    <a:pt x="18479" y="0"/>
                    <a:pt x="25149" y="0"/>
                  </a:cubicBezTo>
                  <a:close/>
                </a:path>
              </a:pathLst>
            </a:custGeom>
            <a:blipFill>
              <a:blip r:embed="rId3"/>
              <a:stretch>
                <a:fillRect t="-14182" b="-14182"/>
              </a:stretch>
            </a:blipFill>
          </p:spPr>
          <p:txBody>
            <a:bodyPr/>
            <a:lstStyle/>
            <a:p>
              <a:endParaRPr lang="tr-TR"/>
            </a:p>
          </p:txBody>
        </p:sp>
      </p:grpSp>
      <p:sp>
        <p:nvSpPr>
          <p:cNvPr id="9" name="pole tekstowe 8">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705227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865298" y="1693530"/>
            <a:ext cx="5259388" cy="4205152"/>
          </a:xfrm>
        </p:spPr>
        <p:txBody>
          <a:bodyPr>
            <a:normAutofit/>
          </a:bodyPr>
          <a:lstStyle/>
          <a:p>
            <a:pPr algn="just">
              <a:lnSpc>
                <a:spcPct val="100000"/>
              </a:lnSpc>
            </a:pPr>
            <a:r>
              <a:rPr lang="en-US" sz="2800" dirty="0">
                <a:solidFill>
                  <a:srgbClr val="000000"/>
                </a:solidFill>
                <a:latin typeface="+mj-lt"/>
                <a:ea typeface="More Sugar Thin"/>
                <a:cs typeface="More Sugar Thin"/>
                <a:sym typeface="More Sugar Thin"/>
              </a:rPr>
              <a:t>If we want to base the answer to all these questions on an action whose subject is alive. What could this action be? Here, the most basic action and the concept of this action is "learning".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201168" y="6111516"/>
            <a:ext cx="2684206" cy="598880"/>
          </a:xfrm>
          <a:prstGeom prst="rect">
            <a:avLst/>
          </a:prstGeom>
        </p:spPr>
      </p:pic>
      <p:sp>
        <p:nvSpPr>
          <p:cNvPr id="8" name="Freeform 13">
            <a:extLst>
              <a:ext uri="{FF2B5EF4-FFF2-40B4-BE49-F238E27FC236}">
                <a16:creationId xmlns="" xmlns:a16="http://schemas.microsoft.com/office/drawing/2014/main" id="{6E342533-36BF-F049-A9EF-D6358CD56CC2}"/>
              </a:ext>
            </a:extLst>
          </p:cNvPr>
          <p:cNvSpPr/>
          <p:nvPr/>
        </p:nvSpPr>
        <p:spPr>
          <a:xfrm>
            <a:off x="6124686" y="1457448"/>
            <a:ext cx="4547168" cy="3982653"/>
          </a:xfrm>
          <a:custGeom>
            <a:avLst/>
            <a:gdLst/>
            <a:ahLst/>
            <a:cxnLst/>
            <a:rect l="l" t="t" r="r" b="b"/>
            <a:pathLst>
              <a:path w="3555714" h="3119694">
                <a:moveTo>
                  <a:pt x="0" y="0"/>
                </a:moveTo>
                <a:lnTo>
                  <a:pt x="3555714" y="0"/>
                </a:lnTo>
                <a:lnTo>
                  <a:pt x="3555714" y="3119694"/>
                </a:lnTo>
                <a:lnTo>
                  <a:pt x="0" y="311969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tr-TR" dirty="0"/>
          </a:p>
        </p:txBody>
      </p:sp>
      <p:sp>
        <p:nvSpPr>
          <p:cNvPr id="9" name="Freeform 14">
            <a:extLst>
              <a:ext uri="{FF2B5EF4-FFF2-40B4-BE49-F238E27FC236}">
                <a16:creationId xmlns="" xmlns:a16="http://schemas.microsoft.com/office/drawing/2014/main" id="{4F5159A2-9F1F-F3E8-073F-43736E60B8DC}"/>
              </a:ext>
            </a:extLst>
          </p:cNvPr>
          <p:cNvSpPr/>
          <p:nvPr/>
        </p:nvSpPr>
        <p:spPr>
          <a:xfrm>
            <a:off x="9985755" y="3581593"/>
            <a:ext cx="1398319" cy="2209987"/>
          </a:xfrm>
          <a:custGeom>
            <a:avLst/>
            <a:gdLst/>
            <a:ahLst/>
            <a:cxnLst/>
            <a:rect l="l" t="t" r="r" b="b"/>
            <a:pathLst>
              <a:path w="1398319" h="2209987">
                <a:moveTo>
                  <a:pt x="0" y="0"/>
                </a:moveTo>
                <a:lnTo>
                  <a:pt x="1398319" y="0"/>
                </a:lnTo>
                <a:lnTo>
                  <a:pt x="1398319" y="2209987"/>
                </a:lnTo>
                <a:lnTo>
                  <a:pt x="0" y="220998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tr-TR"/>
          </a:p>
        </p:txBody>
      </p:sp>
      <p:sp>
        <p:nvSpPr>
          <p:cNvPr id="10" name="TextBox 17">
            <a:extLst>
              <a:ext uri="{FF2B5EF4-FFF2-40B4-BE49-F238E27FC236}">
                <a16:creationId xmlns="" xmlns:a16="http://schemas.microsoft.com/office/drawing/2014/main" id="{009228C0-8942-D973-3348-55122A7925E4}"/>
              </a:ext>
            </a:extLst>
          </p:cNvPr>
          <p:cNvSpPr txBox="1"/>
          <p:nvPr/>
        </p:nvSpPr>
        <p:spPr>
          <a:xfrm>
            <a:off x="6713316" y="1889356"/>
            <a:ext cx="3224274" cy="1949252"/>
          </a:xfrm>
          <a:prstGeom prst="rect">
            <a:avLst/>
          </a:prstGeom>
        </p:spPr>
        <p:txBody>
          <a:bodyPr wrap="square" lIns="0" tIns="0" rIns="0" bIns="0" rtlCol="0" anchor="t">
            <a:spAutoFit/>
          </a:bodyPr>
          <a:lstStyle/>
          <a:p>
            <a:pPr algn="ctr">
              <a:lnSpc>
                <a:spcPts val="1854"/>
              </a:lnSpc>
              <a:spcBef>
                <a:spcPct val="0"/>
              </a:spcBef>
            </a:pPr>
            <a:r>
              <a:rPr lang="en-US" sz="1600" dirty="0">
                <a:solidFill>
                  <a:srgbClr val="000000"/>
                </a:solidFill>
                <a:latin typeface="More Sugar Thin"/>
                <a:ea typeface="More Sugar Thin"/>
                <a:cs typeface="More Sugar Thin"/>
                <a:sym typeface="More Sugar Thin"/>
              </a:rPr>
              <a:t>These learnings can be innate, like crying when hungry. These learnings can be in the form of reflexes, such as blinking when something comes to your eye. These learnings can be directed towards physical actions, such as crawling, walking, playing the guitar</a:t>
            </a:r>
          </a:p>
        </p:txBody>
      </p:sp>
      <p:sp>
        <p:nvSpPr>
          <p:cNvPr id="11" name="pole tekstowe 10">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20347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400" dirty="0"/>
              <a:t>Learning involves acquiring and modifying knowledge, skills, strategies, beliefs, attitudes, and behaviors. People learn cognitive, linguistic, motor, and social skills, and these can take many forms. </a:t>
            </a:r>
          </a:p>
        </p:txBody>
      </p:sp>
      <p:sp>
        <p:nvSpPr>
          <p:cNvPr id="8" name="Freeform 14">
            <a:extLst>
              <a:ext uri="{FF2B5EF4-FFF2-40B4-BE49-F238E27FC236}">
                <a16:creationId xmlns="" xmlns:a16="http://schemas.microsoft.com/office/drawing/2014/main" id="{B9A8518D-0EB6-A106-DA58-18D90DD83846}"/>
              </a:ext>
            </a:extLst>
          </p:cNvPr>
          <p:cNvSpPr/>
          <p:nvPr/>
        </p:nvSpPr>
        <p:spPr>
          <a:xfrm>
            <a:off x="771166" y="2200608"/>
            <a:ext cx="4877466" cy="2913197"/>
          </a:xfrm>
          <a:custGeom>
            <a:avLst/>
            <a:gdLst/>
            <a:ahLst/>
            <a:cxnLst/>
            <a:rect l="l" t="t" r="r" b="b"/>
            <a:pathLst>
              <a:path w="1079631" h="644838">
                <a:moveTo>
                  <a:pt x="25397" y="0"/>
                </a:moveTo>
                <a:lnTo>
                  <a:pt x="1054234" y="0"/>
                </a:lnTo>
                <a:cubicBezTo>
                  <a:pt x="1068260" y="0"/>
                  <a:pt x="1079631" y="11370"/>
                  <a:pt x="1079631" y="25397"/>
                </a:cubicBezTo>
                <a:lnTo>
                  <a:pt x="1079631" y="619442"/>
                </a:lnTo>
                <a:cubicBezTo>
                  <a:pt x="1079631" y="633468"/>
                  <a:pt x="1068260" y="644838"/>
                  <a:pt x="1054234" y="644838"/>
                </a:cubicBezTo>
                <a:lnTo>
                  <a:pt x="25397" y="644838"/>
                </a:lnTo>
                <a:cubicBezTo>
                  <a:pt x="11370" y="644838"/>
                  <a:pt x="0" y="633468"/>
                  <a:pt x="0" y="619442"/>
                </a:cubicBezTo>
                <a:lnTo>
                  <a:pt x="0" y="25397"/>
                </a:lnTo>
                <a:cubicBezTo>
                  <a:pt x="0" y="11370"/>
                  <a:pt x="11370" y="0"/>
                  <a:pt x="25397" y="0"/>
                </a:cubicBezTo>
                <a:close/>
              </a:path>
            </a:pathLst>
          </a:custGeom>
          <a:blipFill>
            <a:blip r:embed="rId2"/>
            <a:stretch>
              <a:fillRect t="-15110" b="-15110"/>
            </a:stretch>
          </a:blipFill>
        </p:spPr>
        <p:txBody>
          <a:bodyPr/>
          <a:lstStyle/>
          <a:p>
            <a:endParaRPr lang="tr-TR"/>
          </a:p>
        </p:txBody>
      </p:sp>
      <p:pic>
        <p:nvPicPr>
          <p:cNvPr id="9" name="Obraz 8"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3"/>
          <a:stretch>
            <a:fillRect/>
          </a:stretch>
        </p:blipFill>
        <p:spPr>
          <a:xfrm>
            <a:off x="201168" y="6111516"/>
            <a:ext cx="2684206" cy="598880"/>
          </a:xfrm>
          <a:prstGeom prst="rect">
            <a:avLst/>
          </a:prstGeom>
        </p:spPr>
      </p:pic>
      <p:sp>
        <p:nvSpPr>
          <p:cNvPr id="10" name="pole tekstowe 9">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795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400" dirty="0"/>
              <a:t>Of course, their learning can be cognitive, social, affective, psychomotor, etc. It is not at all easy to separate. Although a learning product is not for a single area, it can show a very complex structure.</a:t>
            </a:r>
          </a:p>
        </p:txBody>
      </p:sp>
      <p:grpSp>
        <p:nvGrpSpPr>
          <p:cNvPr id="4" name="Group 13">
            <a:extLst>
              <a:ext uri="{FF2B5EF4-FFF2-40B4-BE49-F238E27FC236}">
                <a16:creationId xmlns="" xmlns:a16="http://schemas.microsoft.com/office/drawing/2014/main" id="{E1B543A9-857D-1B8C-7EB4-05F46B3F7755}"/>
              </a:ext>
            </a:extLst>
          </p:cNvPr>
          <p:cNvGrpSpPr/>
          <p:nvPr/>
        </p:nvGrpSpPr>
        <p:grpSpPr>
          <a:xfrm>
            <a:off x="762453" y="2168402"/>
            <a:ext cx="5093083" cy="3060734"/>
            <a:chOff x="0" y="0"/>
            <a:chExt cx="1127358" cy="677496"/>
          </a:xfrm>
        </p:grpSpPr>
        <p:sp>
          <p:nvSpPr>
            <p:cNvPr id="7" name="Freeform 14">
              <a:extLst>
                <a:ext uri="{FF2B5EF4-FFF2-40B4-BE49-F238E27FC236}">
                  <a16:creationId xmlns="" xmlns:a16="http://schemas.microsoft.com/office/drawing/2014/main" id="{E82AF67B-4B0C-3190-5CE1-972A53EDA534}"/>
                </a:ext>
              </a:extLst>
            </p:cNvPr>
            <p:cNvSpPr/>
            <p:nvPr/>
          </p:nvSpPr>
          <p:spPr>
            <a:xfrm>
              <a:off x="0" y="0"/>
              <a:ext cx="1127358" cy="677496"/>
            </a:xfrm>
            <a:custGeom>
              <a:avLst/>
              <a:gdLst/>
              <a:ahLst/>
              <a:cxnLst/>
              <a:rect l="l" t="t" r="r" b="b"/>
              <a:pathLst>
                <a:path w="1127358" h="677496">
                  <a:moveTo>
                    <a:pt x="24321" y="0"/>
                  </a:moveTo>
                  <a:lnTo>
                    <a:pt x="1103036" y="0"/>
                  </a:lnTo>
                  <a:cubicBezTo>
                    <a:pt x="1109487" y="0"/>
                    <a:pt x="1115673" y="2562"/>
                    <a:pt x="1120234" y="7124"/>
                  </a:cubicBezTo>
                  <a:cubicBezTo>
                    <a:pt x="1124795" y="11685"/>
                    <a:pt x="1127358" y="17871"/>
                    <a:pt x="1127358" y="24321"/>
                  </a:cubicBezTo>
                  <a:lnTo>
                    <a:pt x="1127358" y="653174"/>
                  </a:lnTo>
                  <a:cubicBezTo>
                    <a:pt x="1127358" y="666607"/>
                    <a:pt x="1116469" y="677496"/>
                    <a:pt x="1103036" y="677496"/>
                  </a:cubicBezTo>
                  <a:lnTo>
                    <a:pt x="24321" y="677496"/>
                  </a:lnTo>
                  <a:cubicBezTo>
                    <a:pt x="10889" y="677496"/>
                    <a:pt x="0" y="666607"/>
                    <a:pt x="0" y="653174"/>
                  </a:cubicBezTo>
                  <a:lnTo>
                    <a:pt x="0" y="24321"/>
                  </a:lnTo>
                  <a:cubicBezTo>
                    <a:pt x="0" y="10889"/>
                    <a:pt x="10889" y="0"/>
                    <a:pt x="24321" y="0"/>
                  </a:cubicBezTo>
                  <a:close/>
                </a:path>
              </a:pathLst>
            </a:custGeom>
            <a:blipFill>
              <a:blip r:embed="rId2"/>
              <a:stretch>
                <a:fillRect l="-15656" r="-15656"/>
              </a:stretch>
            </a:blipFill>
          </p:spPr>
          <p:txBody>
            <a:bodyPr/>
            <a:lstStyle/>
            <a:p>
              <a:endParaRPr lang="tr-TR"/>
            </a:p>
          </p:txBody>
        </p:sp>
      </p:grpSp>
      <p:pic>
        <p:nvPicPr>
          <p:cNvPr id="9" name="Obraz 8"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3"/>
          <a:stretch>
            <a:fillRect/>
          </a:stretch>
        </p:blipFill>
        <p:spPr>
          <a:xfrm>
            <a:off x="201168" y="6111516"/>
            <a:ext cx="2684206" cy="598880"/>
          </a:xfrm>
          <a:prstGeom prst="rect">
            <a:avLst/>
          </a:prstGeom>
        </p:spPr>
      </p:pic>
      <p:sp>
        <p:nvSpPr>
          <p:cNvPr id="10" name="pole tekstowe 9">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41921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511277" y="1908785"/>
            <a:ext cx="5259388" cy="4205152"/>
          </a:xfrm>
        </p:spPr>
        <p:txBody>
          <a:bodyPr>
            <a:normAutofit fontScale="85000" lnSpcReduction="20000"/>
          </a:bodyPr>
          <a:lstStyle/>
          <a:p>
            <a:pPr algn="just">
              <a:lnSpc>
                <a:spcPct val="100000"/>
              </a:lnSpc>
            </a:pPr>
            <a:r>
              <a:rPr lang="en-US" sz="2800" dirty="0">
                <a:solidFill>
                  <a:srgbClr val="000000"/>
                </a:solidFill>
                <a:latin typeface="+mj-lt"/>
                <a:ea typeface="More Sugar Thin"/>
                <a:cs typeface="More Sugar Thin"/>
                <a:sym typeface="More Sugar Thin"/>
              </a:rPr>
              <a:t>There have been many definitions for “learning” over the centuries, but </a:t>
            </a:r>
            <a:r>
              <a:rPr lang="en-US" sz="2800" dirty="0" err="1">
                <a:solidFill>
                  <a:srgbClr val="000000"/>
                </a:solidFill>
                <a:latin typeface="+mj-lt"/>
                <a:ea typeface="More Sugar Thin"/>
                <a:cs typeface="More Sugar Thin"/>
                <a:sym typeface="More Sugar Thin"/>
              </a:rPr>
              <a:t>Shuell</a:t>
            </a:r>
            <a:r>
              <a:rPr lang="en-US" sz="2800" dirty="0">
                <a:solidFill>
                  <a:srgbClr val="000000"/>
                </a:solidFill>
                <a:latin typeface="+mj-lt"/>
                <a:ea typeface="More Sugar Thin"/>
                <a:cs typeface="More Sugar Thin"/>
                <a:sym typeface="More Sugar Thin"/>
              </a:rPr>
              <a:t> (1986) emphasizes that there is no single definition of learning accepted by theorists, researchers and practitioners. Because the definition of learning changes according to the point of view of “learning”.</a:t>
            </a:r>
          </a:p>
        </p:txBody>
      </p:sp>
      <p:grpSp>
        <p:nvGrpSpPr>
          <p:cNvPr id="11" name="Group 15">
            <a:extLst>
              <a:ext uri="{FF2B5EF4-FFF2-40B4-BE49-F238E27FC236}">
                <a16:creationId xmlns="" xmlns:a16="http://schemas.microsoft.com/office/drawing/2014/main" id="{FD348B43-3D8A-7595-E60D-FDD89967955F}"/>
              </a:ext>
            </a:extLst>
          </p:cNvPr>
          <p:cNvGrpSpPr/>
          <p:nvPr/>
        </p:nvGrpSpPr>
        <p:grpSpPr>
          <a:xfrm>
            <a:off x="6351888" y="2053324"/>
            <a:ext cx="4970758" cy="3012546"/>
            <a:chOff x="0" y="0"/>
            <a:chExt cx="1100281" cy="666829"/>
          </a:xfrm>
        </p:grpSpPr>
        <p:sp>
          <p:nvSpPr>
            <p:cNvPr id="12" name="Freeform 16">
              <a:extLst>
                <a:ext uri="{FF2B5EF4-FFF2-40B4-BE49-F238E27FC236}">
                  <a16:creationId xmlns="" xmlns:a16="http://schemas.microsoft.com/office/drawing/2014/main" id="{55F727BA-532E-BBE2-9E48-BBAA9F0F90BD}"/>
                </a:ext>
              </a:extLst>
            </p:cNvPr>
            <p:cNvSpPr/>
            <p:nvPr/>
          </p:nvSpPr>
          <p:spPr>
            <a:xfrm>
              <a:off x="0" y="0"/>
              <a:ext cx="1100281" cy="666829"/>
            </a:xfrm>
            <a:custGeom>
              <a:avLst/>
              <a:gdLst/>
              <a:ahLst/>
              <a:cxnLst/>
              <a:rect l="l" t="t" r="r" b="b"/>
              <a:pathLst>
                <a:path w="1100281" h="666829">
                  <a:moveTo>
                    <a:pt x="24920" y="0"/>
                  </a:moveTo>
                  <a:lnTo>
                    <a:pt x="1075361" y="0"/>
                  </a:lnTo>
                  <a:cubicBezTo>
                    <a:pt x="1089124" y="0"/>
                    <a:pt x="1100281" y="11157"/>
                    <a:pt x="1100281" y="24920"/>
                  </a:cubicBezTo>
                  <a:lnTo>
                    <a:pt x="1100281" y="641909"/>
                  </a:lnTo>
                  <a:cubicBezTo>
                    <a:pt x="1100281" y="655672"/>
                    <a:pt x="1089124" y="666829"/>
                    <a:pt x="1075361" y="666829"/>
                  </a:cubicBezTo>
                  <a:lnTo>
                    <a:pt x="24920" y="666829"/>
                  </a:lnTo>
                  <a:cubicBezTo>
                    <a:pt x="11157" y="666829"/>
                    <a:pt x="0" y="655672"/>
                    <a:pt x="0" y="641909"/>
                  </a:cubicBezTo>
                  <a:lnTo>
                    <a:pt x="0" y="24920"/>
                  </a:lnTo>
                  <a:cubicBezTo>
                    <a:pt x="0" y="11157"/>
                    <a:pt x="11157" y="0"/>
                    <a:pt x="24920" y="0"/>
                  </a:cubicBezTo>
                  <a:close/>
                </a:path>
              </a:pathLst>
            </a:custGeom>
            <a:blipFill>
              <a:blip r:embed="rId2"/>
              <a:stretch>
                <a:fillRect t="-4966" b="-4966"/>
              </a:stretch>
            </a:blipFill>
          </p:spPr>
          <p:txBody>
            <a:bodyPr/>
            <a:lstStyle/>
            <a:p>
              <a:endParaRPr lang="tr-TR"/>
            </a:p>
          </p:txBody>
        </p:sp>
      </p:grpSp>
      <p:pic>
        <p:nvPicPr>
          <p:cNvPr id="9" name="Obraz 8"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3"/>
          <a:stretch>
            <a:fillRect/>
          </a:stretch>
        </p:blipFill>
        <p:spPr>
          <a:xfrm>
            <a:off x="201168" y="6111516"/>
            <a:ext cx="2684206" cy="598880"/>
          </a:xfrm>
          <a:prstGeom prst="rect">
            <a:avLst/>
          </a:prstGeom>
        </p:spPr>
      </p:pic>
      <p:sp>
        <p:nvSpPr>
          <p:cNvPr id="10" name="pole tekstowe 9">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1008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1.1</a:t>
            </a:r>
            <a:r>
              <a:rPr lang="tr-TR" sz="4400" dirty="0"/>
              <a:t>.1</a:t>
            </a:r>
            <a:r>
              <a:rPr lang="en-US" sz="4400" dirty="0"/>
              <a:t>: What is  Learning?</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a:bodyPr>
          <a:lstStyle/>
          <a:p>
            <a:pPr algn="just">
              <a:lnSpc>
                <a:spcPct val="100000"/>
              </a:lnSpc>
            </a:pPr>
            <a:r>
              <a:rPr lang="en-US" sz="2800" dirty="0"/>
              <a:t>Let's form groups of 5 people in the class. And let's write a poem about LEARNING together.</a:t>
            </a:r>
          </a:p>
        </p:txBody>
      </p:sp>
      <p:grpSp>
        <p:nvGrpSpPr>
          <p:cNvPr id="8" name="Group 13">
            <a:extLst>
              <a:ext uri="{FF2B5EF4-FFF2-40B4-BE49-F238E27FC236}">
                <a16:creationId xmlns="" xmlns:a16="http://schemas.microsoft.com/office/drawing/2014/main" id="{7C514A22-DAD5-2D16-A8A8-896AF373DB5C}"/>
              </a:ext>
            </a:extLst>
          </p:cNvPr>
          <p:cNvGrpSpPr/>
          <p:nvPr/>
        </p:nvGrpSpPr>
        <p:grpSpPr>
          <a:xfrm>
            <a:off x="652709" y="2255572"/>
            <a:ext cx="5133140" cy="3101690"/>
            <a:chOff x="0" y="0"/>
            <a:chExt cx="1136224" cy="686561"/>
          </a:xfrm>
        </p:grpSpPr>
        <p:sp>
          <p:nvSpPr>
            <p:cNvPr id="9" name="Freeform 14">
              <a:extLst>
                <a:ext uri="{FF2B5EF4-FFF2-40B4-BE49-F238E27FC236}">
                  <a16:creationId xmlns="" xmlns:a16="http://schemas.microsoft.com/office/drawing/2014/main" id="{31DC56AF-0230-660C-B607-26EAA68F25BE}"/>
                </a:ext>
              </a:extLst>
            </p:cNvPr>
            <p:cNvSpPr/>
            <p:nvPr/>
          </p:nvSpPr>
          <p:spPr>
            <a:xfrm>
              <a:off x="0" y="0"/>
              <a:ext cx="1136224" cy="686561"/>
            </a:xfrm>
            <a:custGeom>
              <a:avLst/>
              <a:gdLst/>
              <a:ahLst/>
              <a:cxnLst/>
              <a:rect l="l" t="t" r="r" b="b"/>
              <a:pathLst>
                <a:path w="1136224" h="686561">
                  <a:moveTo>
                    <a:pt x="24132" y="0"/>
                  </a:moveTo>
                  <a:lnTo>
                    <a:pt x="1112093" y="0"/>
                  </a:lnTo>
                  <a:cubicBezTo>
                    <a:pt x="1118493" y="0"/>
                    <a:pt x="1124631" y="2542"/>
                    <a:pt x="1129156" y="7068"/>
                  </a:cubicBezTo>
                  <a:cubicBezTo>
                    <a:pt x="1133682" y="11594"/>
                    <a:pt x="1136224" y="17731"/>
                    <a:pt x="1136224" y="24132"/>
                  </a:cubicBezTo>
                  <a:lnTo>
                    <a:pt x="1136224" y="662430"/>
                  </a:lnTo>
                  <a:cubicBezTo>
                    <a:pt x="1136224" y="668830"/>
                    <a:pt x="1133682" y="674968"/>
                    <a:pt x="1129156" y="679493"/>
                  </a:cubicBezTo>
                  <a:cubicBezTo>
                    <a:pt x="1124631" y="684019"/>
                    <a:pt x="1118493" y="686561"/>
                    <a:pt x="1112093" y="686561"/>
                  </a:cubicBezTo>
                  <a:lnTo>
                    <a:pt x="24132" y="686561"/>
                  </a:lnTo>
                  <a:cubicBezTo>
                    <a:pt x="17731" y="686561"/>
                    <a:pt x="11594" y="684019"/>
                    <a:pt x="7068" y="679493"/>
                  </a:cubicBezTo>
                  <a:cubicBezTo>
                    <a:pt x="2542" y="674968"/>
                    <a:pt x="0" y="668830"/>
                    <a:pt x="0" y="662430"/>
                  </a:cubicBezTo>
                  <a:lnTo>
                    <a:pt x="0" y="24132"/>
                  </a:lnTo>
                  <a:cubicBezTo>
                    <a:pt x="0" y="17731"/>
                    <a:pt x="2542" y="11594"/>
                    <a:pt x="7068" y="7068"/>
                  </a:cubicBezTo>
                  <a:cubicBezTo>
                    <a:pt x="11594" y="2542"/>
                    <a:pt x="17731" y="0"/>
                    <a:pt x="24132" y="0"/>
                  </a:cubicBezTo>
                  <a:close/>
                </a:path>
              </a:pathLst>
            </a:custGeom>
            <a:blipFill>
              <a:blip r:embed="rId2"/>
              <a:stretch>
                <a:fillRect t="-14359" b="-14359"/>
              </a:stretch>
            </a:blipFill>
          </p:spPr>
          <p:txBody>
            <a:bodyPr/>
            <a:lstStyle/>
            <a:p>
              <a:endParaRPr lang="tr-TR"/>
            </a:p>
          </p:txBody>
        </p:sp>
      </p:grpSp>
      <p:pic>
        <p:nvPicPr>
          <p:cNvPr id="11" name="Obraz 10"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3"/>
          <a:stretch>
            <a:fillRect/>
          </a:stretch>
        </p:blipFill>
        <p:spPr>
          <a:xfrm>
            <a:off x="201168" y="6111516"/>
            <a:ext cx="2684206" cy="598880"/>
          </a:xfrm>
          <a:prstGeom prst="rect">
            <a:avLst/>
          </a:prstGeom>
        </p:spPr>
      </p:pic>
      <p:sp>
        <p:nvSpPr>
          <p:cNvPr id="12" name="pole tekstowe 11">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282946469"/>
      </p:ext>
    </p:extLst>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214</TotalTime>
  <Words>1352</Words>
  <Application>Microsoft Office PowerPoint</Application>
  <PresentationFormat>Panoramiczny</PresentationFormat>
  <Paragraphs>60</Paragraphs>
  <Slides>15</Slides>
  <Notes>0</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15</vt:i4>
      </vt:variant>
    </vt:vector>
  </HeadingPairs>
  <TitlesOfParts>
    <vt:vector size="27" baseType="lpstr">
      <vt:lpstr>Aptos</vt:lpstr>
      <vt:lpstr>Aptos Display</vt:lpstr>
      <vt:lpstr>Arial</vt:lpstr>
      <vt:lpstr>Calibri</vt:lpstr>
      <vt:lpstr>Calibri Light</vt:lpstr>
      <vt:lpstr>Century Gothic</vt:lpstr>
      <vt:lpstr>Inter Bold</vt:lpstr>
      <vt:lpstr>More Sugar Thin</vt:lpstr>
      <vt:lpstr>Poppins</vt:lpstr>
      <vt:lpstr>Times New Roman</vt:lpstr>
      <vt:lpstr>Projekt niestandardowy</vt:lpstr>
      <vt:lpstr>Tema di Office</vt:lpstr>
      <vt:lpstr>Prezentacja programu PowerPoint</vt:lpstr>
      <vt:lpstr>MODULE 1: LEARNING THEORIES</vt:lpstr>
      <vt:lpstr>Lesson 1.1.1: What is  Learning?</vt:lpstr>
      <vt:lpstr>Lesson 1.1.1: What is  Learning?</vt:lpstr>
      <vt:lpstr>Lesson 1.1.1: What is  Learning?</vt:lpstr>
      <vt:lpstr>Lesson 1.1.1: What is  Learning?</vt:lpstr>
      <vt:lpstr>Lesson 1.1.1: What is  Learning?</vt:lpstr>
      <vt:lpstr>Lesson 1.1.1: What is  Learning?</vt:lpstr>
      <vt:lpstr>Lesson 1.1.1: What is  Learning?</vt:lpstr>
      <vt:lpstr>Lesson 1.1.1: What is  Learning?</vt:lpstr>
      <vt:lpstr>Lesson 1.1.1: What is  Learning?</vt:lpstr>
      <vt:lpstr>Lesson 1.1.1: What is  Learning?</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18</cp:revision>
  <dcterms:created xsi:type="dcterms:W3CDTF">2024-08-05T10:37:09Z</dcterms:created>
  <dcterms:modified xsi:type="dcterms:W3CDTF">2025-03-30T18:16:25Z</dcterms:modified>
</cp:coreProperties>
</file>