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sldIdLst>
    <p:sldId id="269" r:id="rId3"/>
    <p:sldId id="256" r:id="rId4"/>
    <p:sldId id="258" r:id="rId5"/>
    <p:sldId id="263" r:id="rId6"/>
    <p:sldId id="264" r:id="rId7"/>
    <p:sldId id="265" r:id="rId8"/>
    <p:sldId id="266" r:id="rId9"/>
    <p:sldId id="267" r:id="rId10"/>
    <p:sldId id="268" r:id="rId11"/>
    <p:sldId id="259" r:id="rId12"/>
    <p:sldId id="270" r:id="rId13"/>
    <p:sldId id="27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4710"/>
  </p:normalViewPr>
  <p:slideViewPr>
    <p:cSldViewPr snapToGrid="0">
      <p:cViewPr varScale="1">
        <p:scale>
          <a:sx n="84" d="100"/>
          <a:sy n="84" d="100"/>
        </p:scale>
        <p:origin x="62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14737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412324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85351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09404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59304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1280077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4291063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98390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419530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 xmlns:a16="http://schemas.microsoft.com/office/drawing/2014/main"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 xmlns:a16="http://schemas.microsoft.com/office/drawing/2014/main"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 xmlns:a16="http://schemas.microsoft.com/office/drawing/2014/main"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159574677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396201" y="2295231"/>
            <a:ext cx="7649944" cy="1723390"/>
          </a:xfrm>
          <a:prstGeom prst="rect">
            <a:avLst/>
          </a:prstGeom>
          <a:noFill/>
          <a:ln w="9525">
            <a:noFill/>
            <a:miter lim="800000"/>
            <a:headEnd/>
            <a:tailEnd/>
          </a:ln>
        </p:spPr>
        <p:txBody>
          <a:bodyPr rot="0" vert="horz" wrap="square" lIns="91440" tIns="45720" rIns="91440" bIns="45720" anchor="t" anchorCtr="0">
            <a:noAutofit/>
          </a:bodyPr>
          <a:lstStyle/>
          <a:p>
            <a:pPr algn="ctr">
              <a:lnSpc>
                <a:spcPts val="5500"/>
              </a:lnSpc>
              <a:spcAft>
                <a:spcPts val="600"/>
              </a:spcAft>
            </a:pPr>
            <a:r>
              <a:rPr lang="pl-PL" sz="50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a:t>
            </a: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1:</a:t>
            </a:r>
            <a:b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LEARNING THEORIES </a:t>
            </a:r>
            <a:endParaRPr lang="pl-PL" sz="1100" dirty="0">
              <a:solidFill>
                <a:srgbClr val="33BAE4"/>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ts val="2800"/>
              </a:lnSpc>
              <a:spcAft>
                <a:spcPts val="0"/>
              </a:spcAft>
            </a:pP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Lesson 1.1.2: Learning Theories</a:t>
            </a: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spcAft>
                <a:spcPts val="0"/>
              </a:spcAft>
            </a:pPr>
            <a:r>
              <a:rPr lang="pl-PL" sz="1000" dirty="0">
                <a:solidFill>
                  <a:srgbClr val="AEAAAA"/>
                </a:solidFill>
                <a:effectLst/>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88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 xmlns:a16="http://schemas.microsoft.com/office/drawing/2014/main"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 xmlns:a16="http://schemas.microsoft.com/office/drawing/2014/main" id="{A561396E-4252-E7C8-3417-5222698D59D6}"/>
              </a:ext>
            </a:extLst>
          </p:cNvPr>
          <p:cNvSpPr txBox="1"/>
          <p:nvPr/>
        </p:nvSpPr>
        <p:spPr>
          <a:xfrm>
            <a:off x="640080" y="1858345"/>
            <a:ext cx="11256613" cy="3708708"/>
          </a:xfrm>
          <a:prstGeom prst="rect">
            <a:avLst/>
          </a:prstGeom>
          <a:noFill/>
        </p:spPr>
        <p:txBody>
          <a:bodyPr wrap="square" rtlCol="0">
            <a:spAutoFit/>
          </a:bodyPr>
          <a:lstStyle/>
          <a:p>
            <a:pPr marL="342900" indent="-342900" algn="just">
              <a:spcBef>
                <a:spcPts val="600"/>
              </a:spcBef>
              <a:buFont typeface="Arial" panose="020B0604020202020204" pitchFamily="34" charset="0"/>
              <a:buChar char="•"/>
            </a:pPr>
            <a:r>
              <a:rPr lang="en-US" sz="2000" dirty="0"/>
              <a:t>Learning theories have long sought to explain the complex process of human behavior. </a:t>
            </a:r>
            <a:endParaRPr lang="tr-TR" sz="2000" dirty="0"/>
          </a:p>
          <a:p>
            <a:pPr marL="342900" indent="-342900" algn="just">
              <a:spcBef>
                <a:spcPts val="600"/>
              </a:spcBef>
              <a:buFont typeface="Arial" panose="020B0604020202020204" pitchFamily="34" charset="0"/>
              <a:buChar char="•"/>
            </a:pPr>
            <a:r>
              <a:rPr lang="en-US" sz="2000" dirty="0"/>
              <a:t>Dominated by behaviorists and cognitive theorists, these theories aim to answer the pivotal question: "How can education be best done?" Among the most recognized are six categories: behavioral, cognitive, affective, social, brain-based, and constructivist theories. </a:t>
            </a:r>
            <a:endParaRPr lang="tr-TR" sz="2000" dirty="0"/>
          </a:p>
          <a:p>
            <a:pPr marL="342900" indent="-342900" algn="just">
              <a:spcBef>
                <a:spcPts val="600"/>
              </a:spcBef>
              <a:buFont typeface="Arial" panose="020B0604020202020204" pitchFamily="34" charset="0"/>
              <a:buChar char="•"/>
            </a:pPr>
            <a:r>
              <a:rPr lang="en-US" sz="2000" dirty="0"/>
              <a:t>Behavioral theories, in particular, focus on the stimulus-behavior relationship, asserting that learning occurs through reinforcement and repetition, which solidify skills and behaviors. </a:t>
            </a:r>
            <a:endParaRPr lang="tr-TR" sz="2000" dirty="0"/>
          </a:p>
          <a:p>
            <a:pPr marL="342900" indent="-342900" algn="just">
              <a:spcBef>
                <a:spcPts val="600"/>
              </a:spcBef>
              <a:buFont typeface="Arial" panose="020B0604020202020204" pitchFamily="34" charset="0"/>
              <a:buChar char="•"/>
            </a:pPr>
            <a:r>
              <a:rPr lang="en-US" sz="2000" dirty="0"/>
              <a:t>Motivation is crucial in this process, highlighting the importance of external stimuli in shaping positive and desirable behaviors.</a:t>
            </a:r>
          </a:p>
        </p:txBody>
      </p:sp>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a:t>
            </a:r>
            <a:r>
              <a:rPr lang="en-US" sz="1200" dirty="0" smtClean="0">
                <a:solidFill>
                  <a:srgbClr val="000000"/>
                </a:solidFill>
                <a:effectLst/>
                <a:ea typeface="Times New Roman" panose="02020603050405020304" pitchFamily="18" charset="0"/>
                <a:cs typeface="Times New Roman" panose="02020603050405020304" pitchFamily="18" charset="0"/>
              </a:rPr>
              <a:t>2022-1-PL01-KA220-HED-000</a:t>
            </a:r>
            <a:r>
              <a:rPr lang="pl-PL" sz="1200" dirty="0" smtClean="0">
                <a:solidFill>
                  <a:srgbClr val="000000"/>
                </a:solidFill>
                <a:effectLst/>
                <a:ea typeface="Times New Roman" panose="02020603050405020304" pitchFamily="18" charset="0"/>
                <a:cs typeface="Times New Roman" panose="02020603050405020304" pitchFamily="18" charset="0"/>
              </a:rPr>
              <a:t>0</a:t>
            </a:r>
            <a:r>
              <a:rPr lang="en-US" sz="1200" dirty="0" smtClean="0">
                <a:solidFill>
                  <a:srgbClr val="000000"/>
                </a:solidFill>
                <a:effectLst/>
                <a:ea typeface="Times New Roman" panose="02020603050405020304" pitchFamily="18" charset="0"/>
                <a:cs typeface="Times New Roman" panose="02020603050405020304" pitchFamily="18" charset="0"/>
              </a:rPr>
              <a:t>86524</a:t>
            </a:r>
            <a:endParaRPr lang="en-US" sz="12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79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11" name="pole tekstowe 10">
            <a:extLst>
              <a:ext uri="{FF2B5EF4-FFF2-40B4-BE49-F238E27FC236}">
                <a16:creationId xmlns:a16="http://schemas.microsoft.com/office/drawing/2014/main" xmlns="" id="{63E34BC7-6956-A4DA-1DCC-9D85A5B1EAB2}"/>
              </a:ext>
            </a:extLst>
          </p:cNvPr>
          <p:cNvSpPr txBox="1"/>
          <p:nvPr/>
        </p:nvSpPr>
        <p:spPr>
          <a:xfrm>
            <a:off x="3158177" y="5843621"/>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a:t>
            </a:r>
            <a:r>
              <a:rPr lang="en-US" sz="1200" dirty="0" err="1">
                <a:solidFill>
                  <a:prstClr val="black"/>
                </a:solidFill>
              </a:rPr>
              <a:t>them.</a:t>
            </a:r>
            <a:r>
              <a:rPr lang="en-US" sz="1200" dirty="0" err="1" smtClean="0">
                <a:solidFill>
                  <a:srgbClr val="000000"/>
                </a:solidFill>
                <a:ea typeface="Times New Roman" panose="02020603050405020304" pitchFamily="18" charset="0"/>
                <a:cs typeface="Times New Roman" panose="02020603050405020304" pitchFamily="18" charset="0"/>
              </a:rPr>
              <a:t>Project</a:t>
            </a:r>
            <a:r>
              <a:rPr lang="en-US" sz="1200" dirty="0" smtClean="0">
                <a:solidFill>
                  <a:srgbClr val="000000"/>
                </a:solidFill>
                <a:ea typeface="Times New Roman" panose="02020603050405020304" pitchFamily="18" charset="0"/>
                <a:cs typeface="Times New Roman" panose="02020603050405020304" pitchFamily="18" charset="0"/>
              </a:rPr>
              <a: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87511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65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130995"/>
            <a:ext cx="9144000" cy="2387600"/>
          </a:xfrm>
        </p:spPr>
        <p:txBody>
          <a:bodyPr>
            <a:normAutofit/>
          </a:bodyPr>
          <a:lstStyle/>
          <a:p>
            <a:r>
              <a:rPr lang="pl-PL" sz="6500" dirty="0"/>
              <a:t>MODULE </a:t>
            </a:r>
            <a:r>
              <a:rPr lang="tr-TR" sz="6500" dirty="0"/>
              <a:t>1</a:t>
            </a:r>
            <a:r>
              <a:rPr lang="pl-PL" sz="6500" dirty="0"/>
              <a:t>:</a:t>
            </a:r>
            <a:br>
              <a:rPr lang="pl-PL" sz="6500" dirty="0"/>
            </a:br>
            <a:r>
              <a:rPr lang="pl-PL" sz="6500" dirty="0"/>
              <a:t>LEARNING THEORIES</a:t>
            </a:r>
            <a:endParaRPr lang="it-IT" sz="65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598932"/>
            <a:ext cx="9144000" cy="2579851"/>
          </a:xfrm>
        </p:spPr>
        <p:txBody>
          <a:bodyPr>
            <a:normAutofit/>
          </a:bodyPr>
          <a:lstStyle/>
          <a:p>
            <a:r>
              <a:rPr lang="en-US" sz="4000" dirty="0"/>
              <a:t>Lesson 1.1</a:t>
            </a:r>
            <a:r>
              <a:rPr lang="tr-TR" sz="4000" dirty="0"/>
              <a:t>.2</a:t>
            </a:r>
            <a:r>
              <a:rPr lang="en-US" sz="4000" dirty="0"/>
              <a:t>: Learning </a:t>
            </a:r>
            <a:r>
              <a:rPr lang="en-US" sz="4000" dirty="0" smtClean="0"/>
              <a:t>Theories</a:t>
            </a:r>
            <a:endParaRPr lang="pl-PL" sz="40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Resim 8" descr="amblem, simge, sembol, metin, logo içeren bir resim&#10;&#10;Açıklama otomatik olarak oluşturuldu">
            <a:extLst>
              <a:ext uri="{FF2B5EF4-FFF2-40B4-BE49-F238E27FC236}">
                <a16:creationId xmlns="" xmlns:a16="http://schemas.microsoft.com/office/drawing/2014/main" id="{E7FCB89F-872E-EB4D-9C80-29ECA1A2B977}"/>
              </a:ext>
            </a:extLst>
          </p:cNvPr>
          <p:cNvPicPr>
            <a:picLocks noChangeAspect="1"/>
          </p:cNvPicPr>
          <p:nvPr/>
        </p:nvPicPr>
        <p:blipFill>
          <a:blip r:embed="rId3"/>
          <a:stretch>
            <a:fillRect/>
          </a:stretch>
        </p:blipFill>
        <p:spPr>
          <a:xfrm>
            <a:off x="6989096" y="4944216"/>
            <a:ext cx="1194751" cy="1194751"/>
          </a:xfrm>
          <a:prstGeom prst="rect">
            <a:avLst/>
          </a:prstGeom>
          <a:ln>
            <a:noFill/>
          </a:ln>
          <a:effectLst>
            <a:outerShdw blurRad="292100" dist="139700" dir="2700000" algn="tl" rotWithShape="0">
              <a:srgbClr val="333333">
                <a:alpha val="65000"/>
              </a:srgbClr>
            </a:outerShdw>
          </a:effectLst>
        </p:spPr>
      </p:pic>
      <p:sp>
        <p:nvSpPr>
          <p:cNvPr id="6" name="Prostokąt 5"/>
          <p:cNvSpPr/>
          <p:nvPr/>
        </p:nvSpPr>
        <p:spPr>
          <a:xfrm>
            <a:off x="4578365" y="5461689"/>
            <a:ext cx="1992853" cy="400110"/>
          </a:xfrm>
          <a:prstGeom prst="rect">
            <a:avLst/>
          </a:prstGeom>
        </p:spPr>
        <p:txBody>
          <a:bodyPr wrap="none">
            <a:spAutoFit/>
          </a:bodyPr>
          <a:lstStyle/>
          <a:p>
            <a:r>
              <a:rPr lang="pl-PL" sz="2000" i="1" dirty="0"/>
              <a:t> </a:t>
            </a:r>
            <a:r>
              <a:rPr lang="pl-PL" i="1" dirty="0" err="1"/>
              <a:t>Prepared</a:t>
            </a:r>
            <a:r>
              <a:rPr lang="pl-PL" i="1" dirty="0"/>
              <a:t> by:</a:t>
            </a:r>
            <a:endParaRPr lang="pl-PL" dirty="0"/>
          </a:p>
        </p:txBody>
      </p:sp>
      <p:sp>
        <p:nvSpPr>
          <p:cNvPr id="7" name="Prostokąt 6"/>
          <p:cNvSpPr/>
          <p:nvPr/>
        </p:nvSpPr>
        <p:spPr>
          <a:xfrm>
            <a:off x="3252485" y="6332382"/>
            <a:ext cx="5181737" cy="400110"/>
          </a:xfrm>
          <a:prstGeom prst="rect">
            <a:avLst/>
          </a:prstGeom>
        </p:spPr>
        <p:txBody>
          <a:bodyPr wrap="square">
            <a:spAutoFit/>
          </a:bodyPr>
          <a:lstStyle/>
          <a:p>
            <a:r>
              <a:rPr lang="en-US" sz="1000" i="1" dirty="0" smtClean="0"/>
              <a:t>All </a:t>
            </a:r>
            <a:r>
              <a:rPr lang="en-US" sz="1000" i="1" dirty="0"/>
              <a:t>the pictures and photographs used in this publication are royalty-free, chosen </a:t>
            </a:r>
            <a:r>
              <a:rPr lang="en-US" sz="1000" i="1" dirty="0" smtClean="0"/>
              <a:t>from</a:t>
            </a:r>
            <a:r>
              <a:rPr lang="pl-PL" sz="1000" i="1" dirty="0" smtClean="0"/>
              <a:t> open sources</a:t>
            </a:r>
            <a:r>
              <a:rPr lang="pl-PL" sz="1000" i="1" dirty="0"/>
              <a:t>.</a:t>
            </a:r>
            <a:endParaRPr lang="pl-PL" sz="1000" dirty="0"/>
          </a:p>
        </p:txBody>
      </p:sp>
    </p:spTree>
    <p:extLst>
      <p:ext uri="{BB962C8B-B14F-4D97-AF65-F5344CB8AC3E}">
        <p14:creationId xmlns:p14="http://schemas.microsoft.com/office/powerpoint/2010/main" val="404674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.2</a:t>
            </a:r>
            <a:r>
              <a:rPr lang="en-US" sz="4400" dirty="0"/>
              <a:t>: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a:bodyPr>
          <a:lstStyle/>
          <a:p>
            <a:pPr algn="just">
              <a:lnSpc>
                <a:spcPct val="100000"/>
              </a:lnSpc>
            </a:pPr>
            <a:r>
              <a:rPr lang="en-US" sz="2400" dirty="0"/>
              <a:t>The concept of learning, which constitutes a large part of human behavior, has been tried to be explained by many learning theories, especially under the control of behaviorists and cognitive theorists (</a:t>
            </a:r>
            <a:r>
              <a:rPr lang="en-US" sz="2400" dirty="0" err="1"/>
              <a:t>Akman</a:t>
            </a:r>
            <a:r>
              <a:rPr lang="en-US" sz="2400" dirty="0"/>
              <a:t>, 2018).</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grpSp>
        <p:nvGrpSpPr>
          <p:cNvPr id="4" name="Group 15">
            <a:extLst>
              <a:ext uri="{FF2B5EF4-FFF2-40B4-BE49-F238E27FC236}">
                <a16:creationId xmlns="" xmlns:a16="http://schemas.microsoft.com/office/drawing/2014/main" id="{6982337D-CC3B-B345-18AD-6B13261572DB}"/>
              </a:ext>
            </a:extLst>
          </p:cNvPr>
          <p:cNvGrpSpPr/>
          <p:nvPr/>
        </p:nvGrpSpPr>
        <p:grpSpPr>
          <a:xfrm>
            <a:off x="836612" y="2159515"/>
            <a:ext cx="4989941" cy="2970354"/>
            <a:chOff x="0" y="0"/>
            <a:chExt cx="1104527" cy="657490"/>
          </a:xfrm>
        </p:grpSpPr>
        <p:sp>
          <p:nvSpPr>
            <p:cNvPr id="7" name="Freeform 16">
              <a:extLst>
                <a:ext uri="{FF2B5EF4-FFF2-40B4-BE49-F238E27FC236}">
                  <a16:creationId xmlns="" xmlns:a16="http://schemas.microsoft.com/office/drawing/2014/main" id="{8441C768-3512-02FE-CA5C-C894D1146741}"/>
                </a:ext>
              </a:extLst>
            </p:cNvPr>
            <p:cNvSpPr/>
            <p:nvPr/>
          </p:nvSpPr>
          <p:spPr>
            <a:xfrm>
              <a:off x="0" y="0"/>
              <a:ext cx="1104527" cy="657490"/>
            </a:xfrm>
            <a:custGeom>
              <a:avLst/>
              <a:gdLst/>
              <a:ahLst/>
              <a:cxnLst/>
              <a:rect l="l" t="t" r="r" b="b"/>
              <a:pathLst>
                <a:path w="1104527" h="657490">
                  <a:moveTo>
                    <a:pt x="24824" y="0"/>
                  </a:moveTo>
                  <a:lnTo>
                    <a:pt x="1079703" y="0"/>
                  </a:lnTo>
                  <a:cubicBezTo>
                    <a:pt x="1086287" y="0"/>
                    <a:pt x="1092601" y="2615"/>
                    <a:pt x="1097256" y="7271"/>
                  </a:cubicBezTo>
                  <a:cubicBezTo>
                    <a:pt x="1101912" y="11926"/>
                    <a:pt x="1104527" y="18240"/>
                    <a:pt x="1104527" y="24824"/>
                  </a:cubicBezTo>
                  <a:lnTo>
                    <a:pt x="1104527" y="632666"/>
                  </a:lnTo>
                  <a:cubicBezTo>
                    <a:pt x="1104527" y="639250"/>
                    <a:pt x="1101912" y="645564"/>
                    <a:pt x="1097256" y="650219"/>
                  </a:cubicBezTo>
                  <a:cubicBezTo>
                    <a:pt x="1092601" y="654875"/>
                    <a:pt x="1086287" y="657490"/>
                    <a:pt x="1079703" y="657490"/>
                  </a:cubicBezTo>
                  <a:lnTo>
                    <a:pt x="24824" y="657490"/>
                  </a:lnTo>
                  <a:cubicBezTo>
                    <a:pt x="18240" y="657490"/>
                    <a:pt x="11926" y="654875"/>
                    <a:pt x="7271" y="650219"/>
                  </a:cubicBezTo>
                  <a:cubicBezTo>
                    <a:pt x="2615" y="645564"/>
                    <a:pt x="0" y="639250"/>
                    <a:pt x="0" y="632666"/>
                  </a:cubicBezTo>
                  <a:lnTo>
                    <a:pt x="0" y="24824"/>
                  </a:lnTo>
                  <a:cubicBezTo>
                    <a:pt x="0" y="18240"/>
                    <a:pt x="2615" y="11926"/>
                    <a:pt x="7271" y="7271"/>
                  </a:cubicBezTo>
                  <a:cubicBezTo>
                    <a:pt x="11926" y="2615"/>
                    <a:pt x="18240" y="0"/>
                    <a:pt x="24824" y="0"/>
                  </a:cubicBezTo>
                  <a:close/>
                </a:path>
              </a:pathLst>
            </a:custGeom>
            <a:blipFill>
              <a:blip r:embed="rId3"/>
              <a:stretch>
                <a:fillRect t="-5962" b="-5962"/>
              </a:stretch>
            </a:blipFill>
          </p:spPr>
          <p:txBody>
            <a:bodyPr/>
            <a:lstStyle/>
            <a:p>
              <a:endParaRPr lang="tr-TR"/>
            </a:p>
          </p:txBody>
        </p:sp>
      </p:grpSp>
      <p:sp>
        <p:nvSpPr>
          <p:cNvPr id="9" name="pole tekstowe 8">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.2</a:t>
            </a:r>
            <a:r>
              <a:rPr lang="en-US" sz="4400" dirty="0"/>
              <a:t>: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a:bodyPr>
          <a:lstStyle/>
          <a:p>
            <a:pPr algn="just">
              <a:lnSpc>
                <a:spcPct val="100000"/>
              </a:lnSpc>
            </a:pPr>
            <a:r>
              <a:rPr lang="en-US" sz="2400" dirty="0"/>
              <a:t>Regardless of which learning theory is used, both learning theorists and practitioners, namely educators, "how can education be best done?" seeks an answer to the question. Learning theories emerged with this search.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grpSp>
        <p:nvGrpSpPr>
          <p:cNvPr id="8" name="Group 16">
            <a:extLst>
              <a:ext uri="{FF2B5EF4-FFF2-40B4-BE49-F238E27FC236}">
                <a16:creationId xmlns="" xmlns:a16="http://schemas.microsoft.com/office/drawing/2014/main" id="{F16D3CB8-B9DB-1AA4-6C5C-924091DBF76D}"/>
              </a:ext>
            </a:extLst>
          </p:cNvPr>
          <p:cNvGrpSpPr/>
          <p:nvPr/>
        </p:nvGrpSpPr>
        <p:grpSpPr>
          <a:xfrm>
            <a:off x="689415" y="2145447"/>
            <a:ext cx="4959217" cy="2955874"/>
            <a:chOff x="0" y="0"/>
            <a:chExt cx="1134107" cy="675969"/>
          </a:xfrm>
        </p:grpSpPr>
        <p:sp>
          <p:nvSpPr>
            <p:cNvPr id="9" name="Freeform 17">
              <a:extLst>
                <a:ext uri="{FF2B5EF4-FFF2-40B4-BE49-F238E27FC236}">
                  <a16:creationId xmlns="" xmlns:a16="http://schemas.microsoft.com/office/drawing/2014/main" id="{4CCE579E-AD57-2DC5-3A36-DCB026D3940F}"/>
                </a:ext>
              </a:extLst>
            </p:cNvPr>
            <p:cNvSpPr/>
            <p:nvPr/>
          </p:nvSpPr>
          <p:spPr>
            <a:xfrm>
              <a:off x="0" y="0"/>
              <a:ext cx="1134107" cy="675969"/>
            </a:xfrm>
            <a:custGeom>
              <a:avLst/>
              <a:gdLst/>
              <a:ahLst/>
              <a:cxnLst/>
              <a:rect l="l" t="t" r="r" b="b"/>
              <a:pathLst>
                <a:path w="1134107" h="675969">
                  <a:moveTo>
                    <a:pt x="24978" y="0"/>
                  </a:moveTo>
                  <a:lnTo>
                    <a:pt x="1109129" y="0"/>
                  </a:lnTo>
                  <a:cubicBezTo>
                    <a:pt x="1122924" y="0"/>
                    <a:pt x="1134107" y="11183"/>
                    <a:pt x="1134107" y="24978"/>
                  </a:cubicBezTo>
                  <a:lnTo>
                    <a:pt x="1134107" y="650991"/>
                  </a:lnTo>
                  <a:cubicBezTo>
                    <a:pt x="1134107" y="664786"/>
                    <a:pt x="1122924" y="675969"/>
                    <a:pt x="1109129" y="675969"/>
                  </a:cubicBezTo>
                  <a:lnTo>
                    <a:pt x="24978" y="675969"/>
                  </a:lnTo>
                  <a:cubicBezTo>
                    <a:pt x="11183" y="675969"/>
                    <a:pt x="0" y="664786"/>
                    <a:pt x="0" y="650991"/>
                  </a:cubicBezTo>
                  <a:lnTo>
                    <a:pt x="0" y="24978"/>
                  </a:lnTo>
                  <a:cubicBezTo>
                    <a:pt x="0" y="11183"/>
                    <a:pt x="11183" y="0"/>
                    <a:pt x="24978" y="0"/>
                  </a:cubicBezTo>
                  <a:close/>
                </a:path>
              </a:pathLst>
            </a:custGeom>
            <a:blipFill>
              <a:blip r:embed="rId3"/>
              <a:stretch>
                <a:fillRect l="-9603" r="-9603"/>
              </a:stretch>
            </a:blipFill>
          </p:spPr>
          <p:txBody>
            <a:bodyPr/>
            <a:lstStyle/>
            <a:p>
              <a:endParaRPr lang="tr-TR"/>
            </a:p>
          </p:txBody>
        </p:sp>
      </p:grpSp>
      <p:sp>
        <p:nvSpPr>
          <p:cNvPr id="11" name="pole tekstowe 10">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70522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.2</a:t>
            </a:r>
            <a:r>
              <a:rPr lang="en-US" sz="4400" dirty="0"/>
              <a:t>: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865298" y="2121172"/>
            <a:ext cx="5259388" cy="3656933"/>
          </a:xfrm>
        </p:spPr>
        <p:txBody>
          <a:bodyPr>
            <a:normAutofit fontScale="92500" lnSpcReduction="10000"/>
          </a:bodyPr>
          <a:lstStyle/>
          <a:p>
            <a:pPr marL="0" indent="0">
              <a:lnSpc>
                <a:spcPct val="100000"/>
              </a:lnSpc>
              <a:buNone/>
            </a:pPr>
            <a:r>
              <a:rPr lang="en-US" sz="2800" dirty="0">
                <a:solidFill>
                  <a:srgbClr val="000000"/>
                </a:solidFill>
                <a:latin typeface="+mj-lt"/>
                <a:ea typeface="More Sugar Thin"/>
                <a:cs typeface="More Sugar Thin"/>
                <a:sym typeface="More Sugar Thin"/>
              </a:rPr>
              <a:t>In this sense, the most widely accepted classification learning theories can be considered in six categories: behavioral, cognitive, affective, social, brain-based and constructivist theory.</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4">
            <a:extLst>
              <a:ext uri="{FF2B5EF4-FFF2-40B4-BE49-F238E27FC236}">
                <a16:creationId xmlns="" xmlns:a16="http://schemas.microsoft.com/office/drawing/2014/main" id="{D60F44BA-6BF3-89A3-6C70-BC314EB9A094}"/>
              </a:ext>
            </a:extLst>
          </p:cNvPr>
          <p:cNvSpPr/>
          <p:nvPr/>
        </p:nvSpPr>
        <p:spPr>
          <a:xfrm>
            <a:off x="7093277" y="2241749"/>
            <a:ext cx="4309928" cy="2610352"/>
          </a:xfrm>
          <a:custGeom>
            <a:avLst/>
            <a:gdLst/>
            <a:ahLst/>
            <a:cxnLst/>
            <a:rect l="l" t="t" r="r" b="b"/>
            <a:pathLst>
              <a:path w="4309928" h="2610352">
                <a:moveTo>
                  <a:pt x="0" y="0"/>
                </a:moveTo>
                <a:lnTo>
                  <a:pt x="4309927" y="0"/>
                </a:lnTo>
                <a:lnTo>
                  <a:pt x="4309927" y="2610352"/>
                </a:lnTo>
                <a:lnTo>
                  <a:pt x="0" y="2610352"/>
                </a:lnTo>
                <a:lnTo>
                  <a:pt x="0" y="0"/>
                </a:lnTo>
                <a:close/>
              </a:path>
            </a:pathLst>
          </a:custGeom>
          <a:blipFill>
            <a:blip r:embed="rId3"/>
            <a:stretch>
              <a:fillRect/>
            </a:stretch>
          </a:blipFill>
        </p:spPr>
        <p:txBody>
          <a:bodyPr/>
          <a:lstStyle/>
          <a:p>
            <a:endParaRPr lang="tr-TR"/>
          </a:p>
        </p:txBody>
      </p:sp>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2034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.2</a:t>
            </a:r>
            <a:r>
              <a:rPr lang="en-US" sz="4400" dirty="0"/>
              <a:t>: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605272" y="2049462"/>
            <a:ext cx="5750116" cy="4205152"/>
          </a:xfrm>
        </p:spPr>
        <p:txBody>
          <a:bodyPr>
            <a:normAutofit/>
          </a:bodyPr>
          <a:lstStyle/>
          <a:p>
            <a:pPr>
              <a:lnSpc>
                <a:spcPct val="100000"/>
              </a:lnSpc>
            </a:pPr>
            <a:r>
              <a:rPr lang="en-US" sz="2400" dirty="0"/>
              <a:t>Behavioral theories explain learning in terms of the stimulus-behavior relationship. It states that learning takes place by establishing a link between the stimulus and the behavior, and behavior is gained through reinforcement (</a:t>
            </a:r>
            <a:r>
              <a:rPr lang="en-US" sz="2400" dirty="0" err="1"/>
              <a:t>Akkaya</a:t>
            </a:r>
            <a:r>
              <a:rPr lang="en-US" sz="2400" dirty="0"/>
              <a:t>, 2015).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grpSp>
        <p:nvGrpSpPr>
          <p:cNvPr id="4" name="Group 15">
            <a:extLst>
              <a:ext uri="{FF2B5EF4-FFF2-40B4-BE49-F238E27FC236}">
                <a16:creationId xmlns="" xmlns:a16="http://schemas.microsoft.com/office/drawing/2014/main" id="{0D18387D-37ED-7772-FC97-5C7BCB1B77CB}"/>
              </a:ext>
            </a:extLst>
          </p:cNvPr>
          <p:cNvGrpSpPr/>
          <p:nvPr/>
        </p:nvGrpSpPr>
        <p:grpSpPr>
          <a:xfrm>
            <a:off x="766011" y="2177241"/>
            <a:ext cx="4558868" cy="2759597"/>
            <a:chOff x="0" y="0"/>
            <a:chExt cx="1141143" cy="690762"/>
          </a:xfrm>
        </p:grpSpPr>
        <p:sp>
          <p:nvSpPr>
            <p:cNvPr id="7" name="Freeform 16">
              <a:extLst>
                <a:ext uri="{FF2B5EF4-FFF2-40B4-BE49-F238E27FC236}">
                  <a16:creationId xmlns="" xmlns:a16="http://schemas.microsoft.com/office/drawing/2014/main" id="{A8F06354-4CA8-C3EF-6013-081F6CD316FF}"/>
                </a:ext>
              </a:extLst>
            </p:cNvPr>
            <p:cNvSpPr/>
            <p:nvPr/>
          </p:nvSpPr>
          <p:spPr>
            <a:xfrm>
              <a:off x="0" y="0"/>
              <a:ext cx="1141143" cy="690762"/>
            </a:xfrm>
            <a:custGeom>
              <a:avLst/>
              <a:gdLst/>
              <a:ahLst/>
              <a:cxnLst/>
              <a:rect l="l" t="t" r="r" b="b"/>
              <a:pathLst>
                <a:path w="1141143" h="690762">
                  <a:moveTo>
                    <a:pt x="27171" y="0"/>
                  </a:moveTo>
                  <a:lnTo>
                    <a:pt x="1113972" y="0"/>
                  </a:lnTo>
                  <a:cubicBezTo>
                    <a:pt x="1128978" y="0"/>
                    <a:pt x="1141143" y="12165"/>
                    <a:pt x="1141143" y="27171"/>
                  </a:cubicBezTo>
                  <a:lnTo>
                    <a:pt x="1141143" y="663591"/>
                  </a:lnTo>
                  <a:cubicBezTo>
                    <a:pt x="1141143" y="678597"/>
                    <a:pt x="1128978" y="690762"/>
                    <a:pt x="1113972" y="690762"/>
                  </a:cubicBezTo>
                  <a:lnTo>
                    <a:pt x="27171" y="690762"/>
                  </a:lnTo>
                  <a:cubicBezTo>
                    <a:pt x="12165" y="690762"/>
                    <a:pt x="0" y="678597"/>
                    <a:pt x="0" y="663591"/>
                  </a:cubicBezTo>
                  <a:lnTo>
                    <a:pt x="0" y="27171"/>
                  </a:lnTo>
                  <a:cubicBezTo>
                    <a:pt x="0" y="12165"/>
                    <a:pt x="12165" y="0"/>
                    <a:pt x="27171" y="0"/>
                  </a:cubicBezTo>
                  <a:close/>
                </a:path>
              </a:pathLst>
            </a:custGeom>
            <a:blipFill>
              <a:blip r:embed="rId3"/>
              <a:stretch>
                <a:fillRect t="-5135" b="-5135"/>
              </a:stretch>
            </a:blipFill>
          </p:spPr>
          <p:txBody>
            <a:bodyPr/>
            <a:lstStyle/>
            <a:p>
              <a:endParaRPr lang="tr-TR"/>
            </a:p>
          </p:txBody>
        </p:sp>
      </p:grpSp>
      <p:sp>
        <p:nvSpPr>
          <p:cNvPr id="9" name="pole tekstowe 8">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7679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a:t>
            </a:r>
            <a:r>
              <a:rPr lang="tr-TR" sz="4400" dirty="0"/>
              <a:t> </a:t>
            </a:r>
            <a:r>
              <a:rPr lang="en-US" sz="4400" dirty="0"/>
              <a:t>1.1</a:t>
            </a:r>
            <a:r>
              <a:rPr lang="tr-TR" sz="4400" dirty="0"/>
              <a:t>.2</a:t>
            </a:r>
            <a:r>
              <a:rPr lang="en-US" sz="4400" dirty="0"/>
              <a:t>: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a:bodyPr>
          <a:lstStyle/>
          <a:p>
            <a:pPr algn="just">
              <a:lnSpc>
                <a:spcPct val="100000"/>
              </a:lnSpc>
            </a:pPr>
            <a:r>
              <a:rPr lang="en-US" sz="2400" dirty="0"/>
              <a:t>They argue that learning is only a product, and positive and desirable behaviors emerge as a result of learning. They are interested in changes in behavior and the stimuli that cause them.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grpSp>
        <p:nvGrpSpPr>
          <p:cNvPr id="8" name="Group 17">
            <a:extLst>
              <a:ext uri="{FF2B5EF4-FFF2-40B4-BE49-F238E27FC236}">
                <a16:creationId xmlns="" xmlns:a16="http://schemas.microsoft.com/office/drawing/2014/main" id="{1C4A97D2-C976-FF26-4C65-ACB4FBBD9329}"/>
              </a:ext>
            </a:extLst>
          </p:cNvPr>
          <p:cNvGrpSpPr/>
          <p:nvPr/>
        </p:nvGrpSpPr>
        <p:grpSpPr>
          <a:xfrm>
            <a:off x="836612" y="2190857"/>
            <a:ext cx="4637307" cy="2807077"/>
            <a:chOff x="0" y="0"/>
            <a:chExt cx="1141143" cy="690762"/>
          </a:xfrm>
        </p:grpSpPr>
        <p:sp>
          <p:nvSpPr>
            <p:cNvPr id="9" name="Freeform 18">
              <a:extLst>
                <a:ext uri="{FF2B5EF4-FFF2-40B4-BE49-F238E27FC236}">
                  <a16:creationId xmlns="" xmlns:a16="http://schemas.microsoft.com/office/drawing/2014/main" id="{A7A73778-6566-F1C4-82E2-1673CE028A0A}"/>
                </a:ext>
              </a:extLst>
            </p:cNvPr>
            <p:cNvSpPr/>
            <p:nvPr/>
          </p:nvSpPr>
          <p:spPr>
            <a:xfrm>
              <a:off x="0" y="0"/>
              <a:ext cx="1141143" cy="690762"/>
            </a:xfrm>
            <a:custGeom>
              <a:avLst/>
              <a:gdLst/>
              <a:ahLst/>
              <a:cxnLst/>
              <a:rect l="l" t="t" r="r" b="b"/>
              <a:pathLst>
                <a:path w="1141143" h="690762">
                  <a:moveTo>
                    <a:pt x="26712" y="0"/>
                  </a:moveTo>
                  <a:lnTo>
                    <a:pt x="1114431" y="0"/>
                  </a:lnTo>
                  <a:cubicBezTo>
                    <a:pt x="1129184" y="0"/>
                    <a:pt x="1141143" y="11959"/>
                    <a:pt x="1141143" y="26712"/>
                  </a:cubicBezTo>
                  <a:lnTo>
                    <a:pt x="1141143" y="664050"/>
                  </a:lnTo>
                  <a:cubicBezTo>
                    <a:pt x="1141143" y="678803"/>
                    <a:pt x="1129184" y="690762"/>
                    <a:pt x="1114431" y="690762"/>
                  </a:cubicBezTo>
                  <a:lnTo>
                    <a:pt x="26712" y="690762"/>
                  </a:lnTo>
                  <a:cubicBezTo>
                    <a:pt x="11959" y="690762"/>
                    <a:pt x="0" y="678803"/>
                    <a:pt x="0" y="664050"/>
                  </a:cubicBezTo>
                  <a:lnTo>
                    <a:pt x="0" y="26712"/>
                  </a:lnTo>
                  <a:cubicBezTo>
                    <a:pt x="0" y="11959"/>
                    <a:pt x="11959" y="0"/>
                    <a:pt x="26712" y="0"/>
                  </a:cubicBezTo>
                  <a:close/>
                </a:path>
              </a:pathLst>
            </a:custGeom>
            <a:blipFill>
              <a:blip r:embed="rId3"/>
              <a:stretch>
                <a:fillRect t="-5032" b="-5032"/>
              </a:stretch>
            </a:blipFill>
          </p:spPr>
          <p:txBody>
            <a:bodyPr/>
            <a:lstStyle/>
            <a:p>
              <a:endParaRPr lang="tr-TR"/>
            </a:p>
          </p:txBody>
        </p:sp>
      </p:grpSp>
      <p:sp>
        <p:nvSpPr>
          <p:cNvPr id="10" name="pole tekstowe 9">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41921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.2</a:t>
            </a:r>
            <a:r>
              <a:rPr lang="en-US" sz="4400" dirty="0"/>
              <a:t>: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7" y="1908785"/>
            <a:ext cx="5259388" cy="4205152"/>
          </a:xfrm>
        </p:spPr>
        <p:txBody>
          <a:bodyPr>
            <a:normAutofit fontScale="92500" lnSpcReduction="10000"/>
          </a:bodyPr>
          <a:lstStyle/>
          <a:p>
            <a:pPr algn="just">
              <a:lnSpc>
                <a:spcPct val="100000"/>
              </a:lnSpc>
            </a:pPr>
            <a:r>
              <a:rPr lang="en-US" sz="2800" dirty="0">
                <a:solidFill>
                  <a:srgbClr val="000000"/>
                </a:solidFill>
                <a:latin typeface="+mj-lt"/>
                <a:ea typeface="More Sugar Thin"/>
                <a:cs typeface="More Sugar Thin"/>
                <a:sym typeface="More Sugar Thin"/>
              </a:rPr>
              <a:t>Reinforcement plays an important role in learning. Repetition is important in acquiring skills and ensuring the permanence of what has been learned. In this approach, motivation has a very important place in learning (</a:t>
            </a:r>
            <a:r>
              <a:rPr lang="en-US" sz="2800" dirty="0" err="1">
                <a:solidFill>
                  <a:srgbClr val="000000"/>
                </a:solidFill>
                <a:latin typeface="+mj-lt"/>
                <a:ea typeface="More Sugar Thin"/>
                <a:cs typeface="More Sugar Thin"/>
                <a:sym typeface="More Sugar Thin"/>
              </a:rPr>
              <a:t>Yılmaz</a:t>
            </a:r>
            <a:r>
              <a:rPr lang="en-US" sz="2800" dirty="0">
                <a:solidFill>
                  <a:srgbClr val="000000"/>
                </a:solidFill>
                <a:latin typeface="+mj-lt"/>
                <a:ea typeface="More Sugar Thin"/>
                <a:cs typeface="More Sugar Thin"/>
                <a:sym typeface="More Sugar Thin"/>
              </a:rPr>
              <a:t>, 2009).</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grpSp>
        <p:nvGrpSpPr>
          <p:cNvPr id="4" name="Group 17">
            <a:extLst>
              <a:ext uri="{FF2B5EF4-FFF2-40B4-BE49-F238E27FC236}">
                <a16:creationId xmlns="" xmlns:a16="http://schemas.microsoft.com/office/drawing/2014/main" id="{3F69300F-55EA-662E-10F4-A07109AAAB32}"/>
              </a:ext>
            </a:extLst>
          </p:cNvPr>
          <p:cNvGrpSpPr/>
          <p:nvPr/>
        </p:nvGrpSpPr>
        <p:grpSpPr>
          <a:xfrm>
            <a:off x="6530837" y="2004822"/>
            <a:ext cx="4773193" cy="2889333"/>
            <a:chOff x="0" y="0"/>
            <a:chExt cx="1141143" cy="690762"/>
          </a:xfrm>
        </p:grpSpPr>
        <p:sp>
          <p:nvSpPr>
            <p:cNvPr id="7" name="Freeform 18">
              <a:extLst>
                <a:ext uri="{FF2B5EF4-FFF2-40B4-BE49-F238E27FC236}">
                  <a16:creationId xmlns="" xmlns:a16="http://schemas.microsoft.com/office/drawing/2014/main" id="{0B652D8F-5606-0783-99F3-F05D2F5DE777}"/>
                </a:ext>
              </a:extLst>
            </p:cNvPr>
            <p:cNvSpPr/>
            <p:nvPr/>
          </p:nvSpPr>
          <p:spPr>
            <a:xfrm>
              <a:off x="0" y="0"/>
              <a:ext cx="1141143" cy="690762"/>
            </a:xfrm>
            <a:custGeom>
              <a:avLst/>
              <a:gdLst/>
              <a:ahLst/>
              <a:cxnLst/>
              <a:rect l="l" t="t" r="r" b="b"/>
              <a:pathLst>
                <a:path w="1141143" h="690762">
                  <a:moveTo>
                    <a:pt x="25951" y="0"/>
                  </a:moveTo>
                  <a:lnTo>
                    <a:pt x="1115192" y="0"/>
                  </a:lnTo>
                  <a:cubicBezTo>
                    <a:pt x="1129524" y="0"/>
                    <a:pt x="1141143" y="11619"/>
                    <a:pt x="1141143" y="25951"/>
                  </a:cubicBezTo>
                  <a:lnTo>
                    <a:pt x="1141143" y="664811"/>
                  </a:lnTo>
                  <a:cubicBezTo>
                    <a:pt x="1141143" y="671694"/>
                    <a:pt x="1138409" y="678294"/>
                    <a:pt x="1133542" y="683161"/>
                  </a:cubicBezTo>
                  <a:cubicBezTo>
                    <a:pt x="1128675" y="688028"/>
                    <a:pt x="1122074" y="690762"/>
                    <a:pt x="1115192" y="690762"/>
                  </a:cubicBezTo>
                  <a:lnTo>
                    <a:pt x="25951" y="690762"/>
                  </a:lnTo>
                  <a:cubicBezTo>
                    <a:pt x="11619" y="690762"/>
                    <a:pt x="0" y="679143"/>
                    <a:pt x="0" y="664811"/>
                  </a:cubicBezTo>
                  <a:lnTo>
                    <a:pt x="0" y="25951"/>
                  </a:lnTo>
                  <a:cubicBezTo>
                    <a:pt x="0" y="19069"/>
                    <a:pt x="2734" y="12468"/>
                    <a:pt x="7601" y="7601"/>
                  </a:cubicBezTo>
                  <a:cubicBezTo>
                    <a:pt x="12468" y="2734"/>
                    <a:pt x="19069" y="0"/>
                    <a:pt x="25951" y="0"/>
                  </a:cubicBezTo>
                  <a:close/>
                </a:path>
              </a:pathLst>
            </a:custGeom>
            <a:blipFill>
              <a:blip r:embed="rId3"/>
              <a:stretch>
                <a:fillRect t="-5032" b="-5032"/>
              </a:stretch>
            </a:blipFill>
          </p:spPr>
          <p:txBody>
            <a:bodyPr/>
            <a:lstStyle/>
            <a:p>
              <a:endParaRPr lang="tr-TR"/>
            </a:p>
          </p:txBody>
        </p:sp>
      </p:gr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71008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.2</a:t>
            </a:r>
            <a:r>
              <a:rPr lang="en-US" sz="4400" dirty="0"/>
              <a:t>: Learning Theories</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a:bodyPr>
          <a:lstStyle/>
          <a:p>
            <a:pPr algn="just">
              <a:lnSpc>
                <a:spcPct val="100000"/>
              </a:lnSpc>
            </a:pPr>
            <a:r>
              <a:rPr lang="en-US" sz="2800" dirty="0"/>
              <a:t>Yes, what did you learn for your classes at the end of this course? </a:t>
            </a:r>
            <a:endParaRPr lang="tr-TR" sz="2800" dirty="0"/>
          </a:p>
          <a:p>
            <a:pPr algn="just">
              <a:lnSpc>
                <a:spcPct val="100000"/>
              </a:lnSpc>
            </a:pPr>
            <a:r>
              <a:rPr lang="en-US" sz="2800" dirty="0"/>
              <a:t>How can you implement it?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4">
            <a:extLst>
              <a:ext uri="{FF2B5EF4-FFF2-40B4-BE49-F238E27FC236}">
                <a16:creationId xmlns="" xmlns:a16="http://schemas.microsoft.com/office/drawing/2014/main" id="{11BB6E97-3E92-3450-4C22-F9A7EBAFECC4}"/>
              </a:ext>
            </a:extLst>
          </p:cNvPr>
          <p:cNvSpPr/>
          <p:nvPr/>
        </p:nvSpPr>
        <p:spPr>
          <a:xfrm>
            <a:off x="2515868" y="2553885"/>
            <a:ext cx="1950186" cy="2127019"/>
          </a:xfrm>
          <a:custGeom>
            <a:avLst/>
            <a:gdLst/>
            <a:ahLst/>
            <a:cxnLst/>
            <a:rect l="l" t="t" r="r" b="b"/>
            <a:pathLst>
              <a:path w="1950186" h="2127019">
                <a:moveTo>
                  <a:pt x="0" y="0"/>
                </a:moveTo>
                <a:lnTo>
                  <a:pt x="1950186" y="0"/>
                </a:lnTo>
                <a:lnTo>
                  <a:pt x="1950186" y="2127019"/>
                </a:lnTo>
                <a:lnTo>
                  <a:pt x="0" y="2127019"/>
                </a:lnTo>
                <a:lnTo>
                  <a:pt x="0" y="0"/>
                </a:lnTo>
                <a:close/>
              </a:path>
            </a:pathLst>
          </a:custGeom>
          <a:blipFill>
            <a:blip r:embed="rId3"/>
            <a:stretch>
              <a:fillRect t="-427" b="-427"/>
            </a:stretch>
          </a:blipFill>
        </p:spPr>
        <p:txBody>
          <a:bodyPr/>
          <a:lstStyle/>
          <a:p>
            <a:endParaRPr lang="tr-TR"/>
          </a:p>
        </p:txBody>
      </p:sp>
      <p:sp>
        <p:nvSpPr>
          <p:cNvPr id="7" name="TextBox 16">
            <a:extLst>
              <a:ext uri="{FF2B5EF4-FFF2-40B4-BE49-F238E27FC236}">
                <a16:creationId xmlns="" xmlns:a16="http://schemas.microsoft.com/office/drawing/2014/main" id="{A959A984-F013-46C0-E816-3D17824A21F6}"/>
              </a:ext>
            </a:extLst>
          </p:cNvPr>
          <p:cNvSpPr txBox="1"/>
          <p:nvPr/>
        </p:nvSpPr>
        <p:spPr>
          <a:xfrm>
            <a:off x="1064080" y="2049462"/>
            <a:ext cx="4721769" cy="411578"/>
          </a:xfrm>
          <a:prstGeom prst="rect">
            <a:avLst/>
          </a:prstGeom>
        </p:spPr>
        <p:txBody>
          <a:bodyPr lIns="0" tIns="0" rIns="0" bIns="0" rtlCol="0" anchor="t">
            <a:spAutoFit/>
          </a:bodyPr>
          <a:lstStyle/>
          <a:p>
            <a:pPr algn="ctr">
              <a:lnSpc>
                <a:spcPts val="3275"/>
              </a:lnSpc>
              <a:spcBef>
                <a:spcPct val="0"/>
              </a:spcBef>
            </a:pPr>
            <a:r>
              <a:rPr lang="en-US" sz="2339" dirty="0">
                <a:solidFill>
                  <a:srgbClr val="000000"/>
                </a:solidFill>
                <a:latin typeface="+mj-lt"/>
                <a:ea typeface="More Sugar Thin"/>
                <a:cs typeface="More Sugar Thin"/>
                <a:sym typeface="More Sugar Thin"/>
              </a:rPr>
              <a:t> Behavioral Learning Theory</a:t>
            </a: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2829464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185</TotalTime>
  <Words>986</Words>
  <Application>Microsoft Office PowerPoint</Application>
  <PresentationFormat>Panoramiczny</PresentationFormat>
  <Paragraphs>42</Paragraphs>
  <Slides>12</Slides>
  <Notes>0</Notes>
  <HiddenSlides>0</HiddenSlides>
  <MMClips>0</MMClips>
  <ScaleCrop>false</ScaleCrop>
  <HeadingPairs>
    <vt:vector size="6" baseType="variant">
      <vt:variant>
        <vt:lpstr>Używane czcionki</vt:lpstr>
      </vt:variant>
      <vt:variant>
        <vt:i4>9</vt:i4>
      </vt:variant>
      <vt:variant>
        <vt:lpstr>Motyw</vt:lpstr>
      </vt:variant>
      <vt:variant>
        <vt:i4>2</vt:i4>
      </vt:variant>
      <vt:variant>
        <vt:lpstr>Tytuły slajdów</vt:lpstr>
      </vt:variant>
      <vt:variant>
        <vt:i4>12</vt:i4>
      </vt:variant>
    </vt:vector>
  </HeadingPairs>
  <TitlesOfParts>
    <vt:vector size="23" baseType="lpstr">
      <vt:lpstr>Aptos</vt:lpstr>
      <vt:lpstr>Aptos Display</vt:lpstr>
      <vt:lpstr>Arial</vt:lpstr>
      <vt:lpstr>Calibri</vt:lpstr>
      <vt:lpstr>Century Gothic</vt:lpstr>
      <vt:lpstr>Inter Bold</vt:lpstr>
      <vt:lpstr>More Sugar Thin</vt:lpstr>
      <vt:lpstr>Poppins</vt:lpstr>
      <vt:lpstr>Times New Roman</vt:lpstr>
      <vt:lpstr>Tema di Office</vt:lpstr>
      <vt:lpstr>1_Tema di Office</vt:lpstr>
      <vt:lpstr>Prezentacja programu PowerPoint</vt:lpstr>
      <vt:lpstr>MODULE 1: LEARNING THEORIES</vt:lpstr>
      <vt:lpstr>Lesson 1.1.2: Learning Theories</vt:lpstr>
      <vt:lpstr>Lesson 1.1.2: Learning Theories</vt:lpstr>
      <vt:lpstr>Lesson 1.1.2: Learning Theories</vt:lpstr>
      <vt:lpstr>Lesson 1.1.2: Learning Theories</vt:lpstr>
      <vt:lpstr>Lesson 1.1.2: Learning Theories</vt:lpstr>
      <vt:lpstr>Lesson 1.1.2: Learning Theories</vt:lpstr>
      <vt:lpstr>Lesson 1.1.2: Learning Theories</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13</cp:revision>
  <dcterms:created xsi:type="dcterms:W3CDTF">2024-08-05T10:37:09Z</dcterms:created>
  <dcterms:modified xsi:type="dcterms:W3CDTF">2025-03-30T18:16:10Z</dcterms:modified>
</cp:coreProperties>
</file>