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sldIdLst>
    <p:sldId id="268" r:id="rId4"/>
    <p:sldId id="256" r:id="rId5"/>
    <p:sldId id="258" r:id="rId6"/>
    <p:sldId id="263" r:id="rId7"/>
    <p:sldId id="264" r:id="rId8"/>
    <p:sldId id="265" r:id="rId9"/>
    <p:sldId id="266" r:id="rId10"/>
    <p:sldId id="267" r:id="rId11"/>
    <p:sldId id="259" r:id="rId12"/>
    <p:sldId id="269" r:id="rId13"/>
    <p:sldId id="270"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4" autoAdjust="0"/>
    <p:restoredTop sz="94710"/>
  </p:normalViewPr>
  <p:slideViewPr>
    <p:cSldViewPr snapToGrid="0">
      <p:cViewPr varScale="1">
        <p:scale>
          <a:sx n="84" d="100"/>
          <a:sy n="84" d="100"/>
        </p:scale>
        <p:origin x="629" y="-14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5288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26790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8402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4942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6148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2670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34945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88229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2638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8155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22466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372060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967698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534021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924707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92085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1277076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3552643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138516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112904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 xmlns:a16="http://schemas.microsoft.com/office/drawing/2014/main"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 xmlns:a16="http://schemas.microsoft.com/office/drawing/2014/main"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 xmlns:a16="http://schemas.microsoft.com/office/drawing/2014/main"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603535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17631168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396201" y="2295231"/>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lnSpc>
                <a:spcPts val="5500"/>
              </a:lnSpc>
              <a:spcAft>
                <a:spcPts val="600"/>
              </a:spcAft>
            </a:pPr>
            <a:r>
              <a:rPr lang="pl-PL" sz="50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a:t>
            </a: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1:</a:t>
            </a:r>
            <a:b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LEARNING THEORIES </a:t>
            </a:r>
            <a:endParaRPr lang="pl-PL" sz="1100" dirty="0">
              <a:solidFill>
                <a:srgbClr val="33BAE4"/>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2800"/>
              </a:lnSpc>
            </a:pP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1.2: Cognitive </a:t>
            </a:r>
            <a:endPar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endParaRPr>
          </a:p>
          <a:p>
            <a:pPr algn="ctr">
              <a:lnSpc>
                <a:spcPts val="2800"/>
              </a:lnSpc>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Learning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Theories</a:t>
            </a: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55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577689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5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rmAutofit/>
          </a:bodyPr>
          <a:lstStyle/>
          <a:p>
            <a:r>
              <a:rPr lang="pl-PL" sz="6500" dirty="0"/>
              <a:t>MODULE </a:t>
            </a:r>
            <a:r>
              <a:rPr lang="tr-TR" sz="6500" dirty="0"/>
              <a:t>1</a:t>
            </a:r>
            <a:r>
              <a:rPr lang="pl-PL" sz="6500" dirty="0"/>
              <a:t>:</a:t>
            </a:r>
            <a:br>
              <a:rPr lang="pl-PL" sz="6500" dirty="0"/>
            </a:br>
            <a:r>
              <a:rPr lang="pl-PL" sz="6500" dirty="0"/>
              <a:t>LEARNING THEORIES</a:t>
            </a:r>
            <a:endParaRPr lang="it-IT" sz="65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920041"/>
            <a:ext cx="9144000" cy="1118303"/>
          </a:xfrm>
        </p:spPr>
        <p:txBody>
          <a:bodyPr>
            <a:normAutofit lnSpcReduction="10000"/>
          </a:bodyPr>
          <a:lstStyle/>
          <a:p>
            <a:r>
              <a:rPr lang="en-US" sz="4000" dirty="0"/>
              <a:t>Lesson 1.</a:t>
            </a:r>
            <a:r>
              <a:rPr lang="tr-TR" sz="4000" dirty="0"/>
              <a:t>2</a:t>
            </a:r>
            <a:r>
              <a:rPr lang="en-US" sz="4000" dirty="0"/>
              <a:t>: Cognitive Learning </a:t>
            </a:r>
            <a:r>
              <a:rPr lang="en-US" sz="4000" dirty="0" smtClean="0"/>
              <a:t>Theories</a:t>
            </a:r>
            <a:endParaRPr lang="pl-PL" sz="40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Resim 8" descr="amblem, simge, sembol, metin, logo içeren bir resim&#10;&#10;Açıklama otomatik olarak oluşturuldu">
            <a:extLst>
              <a:ext uri="{FF2B5EF4-FFF2-40B4-BE49-F238E27FC236}">
                <a16:creationId xmlns="" xmlns:a16="http://schemas.microsoft.com/office/drawing/2014/main" id="{E7FCB89F-872E-EB4D-9C80-29ECA1A2B977}"/>
              </a:ext>
            </a:extLst>
          </p:cNvPr>
          <p:cNvPicPr>
            <a:picLocks noChangeAspect="1"/>
          </p:cNvPicPr>
          <p:nvPr/>
        </p:nvPicPr>
        <p:blipFill>
          <a:blip r:embed="rId3"/>
          <a:stretch>
            <a:fillRect/>
          </a:stretch>
        </p:blipFill>
        <p:spPr>
          <a:xfrm>
            <a:off x="7885208" y="5064369"/>
            <a:ext cx="1194751" cy="1194751"/>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5200157" y="5588096"/>
            <a:ext cx="1992853" cy="400110"/>
          </a:xfrm>
          <a:prstGeom prst="rect">
            <a:avLst/>
          </a:prstGeom>
        </p:spPr>
        <p:txBody>
          <a:bodyPr wrap="none">
            <a:spAutoFit/>
          </a:bodyPr>
          <a:lstStyle/>
          <a:p>
            <a:r>
              <a:rPr lang="pl-PL" sz="2000" i="1" dirty="0"/>
              <a:t> </a:t>
            </a:r>
            <a:r>
              <a:rPr lang="pl-PL" i="1" dirty="0" err="1"/>
              <a:t>Prepared</a:t>
            </a:r>
            <a:r>
              <a:rPr lang="pl-PL" i="1" dirty="0"/>
              <a:t> by:</a:t>
            </a:r>
            <a:endParaRPr lang="pl-PL" dirty="0"/>
          </a:p>
        </p:txBody>
      </p:sp>
      <p:sp>
        <p:nvSpPr>
          <p:cNvPr id="7" name="Prostokąt 6"/>
          <p:cNvSpPr/>
          <p:nvPr/>
        </p:nvSpPr>
        <p:spPr>
          <a:xfrm>
            <a:off x="3252485" y="6332382"/>
            <a:ext cx="5181737" cy="400110"/>
          </a:xfrm>
          <a:prstGeom prst="rect">
            <a:avLst/>
          </a:prstGeom>
        </p:spPr>
        <p:txBody>
          <a:bodyPr wrap="square">
            <a:spAutoFit/>
          </a:bodyPr>
          <a:lstStyle/>
          <a:p>
            <a:r>
              <a:rPr lang="en-US" sz="1000" i="1" dirty="0" smtClean="0"/>
              <a:t>All </a:t>
            </a:r>
            <a:r>
              <a:rPr lang="en-US" sz="1000" i="1" dirty="0"/>
              <a:t>the pictures and photographs used in this publication are royalty-free, chosen </a:t>
            </a:r>
            <a:r>
              <a:rPr lang="en-US" sz="1000" i="1" dirty="0" smtClean="0"/>
              <a:t>from</a:t>
            </a:r>
            <a:r>
              <a:rPr lang="pl-PL" sz="1000" i="1" dirty="0" smtClean="0"/>
              <a:t> open </a:t>
            </a:r>
            <a:r>
              <a:rPr lang="pl-PL" sz="1000" i="1" dirty="0" err="1" smtClean="0"/>
              <a:t>sources</a:t>
            </a:r>
            <a:r>
              <a:rPr lang="pl-PL" sz="1000" i="1" dirty="0"/>
              <a:t>.</a:t>
            </a:r>
            <a:endParaRPr lang="pl-PL" sz="1000" dirty="0"/>
          </a:p>
        </p:txBody>
      </p:sp>
    </p:spTree>
    <p:extLst>
      <p:ext uri="{BB962C8B-B14F-4D97-AF65-F5344CB8AC3E}">
        <p14:creationId xmlns:p14="http://schemas.microsoft.com/office/powerpoint/2010/main" val="404674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1.2: Cognitive Learning Theories</a:t>
            </a:r>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85000" lnSpcReduction="20000"/>
          </a:bodyPr>
          <a:lstStyle/>
          <a:p>
            <a:pPr algn="just">
              <a:lnSpc>
                <a:spcPct val="100000"/>
              </a:lnSpc>
            </a:pPr>
            <a:r>
              <a:rPr lang="en-US" sz="2800" dirty="0"/>
              <a:t>The class was divided into heterogeneous groups of five each. </a:t>
            </a:r>
            <a:endParaRPr lang="tr-TR" sz="2800" dirty="0"/>
          </a:p>
          <a:p>
            <a:pPr algn="just">
              <a:lnSpc>
                <a:spcPct val="100000"/>
              </a:lnSpc>
            </a:pPr>
            <a:r>
              <a:rPr lang="en-US" sz="2800" dirty="0"/>
              <a:t>Their teacher asked them to conduct research on personal theory. The students eagerly embarked on their task, spending long hours in the library, online, and pouring over reference books.</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4">
            <a:extLst>
              <a:ext uri="{FF2B5EF4-FFF2-40B4-BE49-F238E27FC236}">
                <a16:creationId xmlns="" xmlns:a16="http://schemas.microsoft.com/office/drawing/2014/main" id="{81D536D6-D68B-46C6-34E0-FE3272CDCD53}"/>
              </a:ext>
            </a:extLst>
          </p:cNvPr>
          <p:cNvSpPr/>
          <p:nvPr/>
        </p:nvSpPr>
        <p:spPr>
          <a:xfrm>
            <a:off x="836612" y="2200670"/>
            <a:ext cx="4509111" cy="2913940"/>
          </a:xfrm>
          <a:custGeom>
            <a:avLst/>
            <a:gdLst/>
            <a:ahLst/>
            <a:cxnLst/>
            <a:rect l="l" t="t" r="r" b="b"/>
            <a:pathLst>
              <a:path w="3850746" h="2564742">
                <a:moveTo>
                  <a:pt x="0" y="0"/>
                </a:moveTo>
                <a:lnTo>
                  <a:pt x="3850746" y="0"/>
                </a:lnTo>
                <a:lnTo>
                  <a:pt x="3850746" y="2564742"/>
                </a:lnTo>
                <a:lnTo>
                  <a:pt x="0" y="2564742"/>
                </a:lnTo>
                <a:lnTo>
                  <a:pt x="0" y="0"/>
                </a:lnTo>
                <a:close/>
              </a:path>
            </a:pathLst>
          </a:custGeom>
          <a:blipFill>
            <a:blip r:embed="rId3"/>
            <a:stretch>
              <a:fillRect/>
            </a:stretch>
          </a:blipFill>
        </p:spPr>
        <p:txBody>
          <a:bodyPr/>
          <a:lstStyle/>
          <a:p>
            <a:endParaRPr lang="tr-TR"/>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1.2: Cognitive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fontScale="92500"/>
          </a:bodyPr>
          <a:lstStyle/>
          <a:p>
            <a:pPr algn="just">
              <a:lnSpc>
                <a:spcPct val="100000"/>
              </a:lnSpc>
            </a:pPr>
            <a:r>
              <a:rPr lang="en-US" sz="2400" dirty="0"/>
              <a:t>Each group delved into their findings, transferring them onto mind maps. The mind maps, filled with colorful markers, large letters, and various symbols, were a reflection of each student's thoughts. Eventually, each group completed their own mind map and pinned it up on the board.</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8" name="Freeform 13">
            <a:extLst>
              <a:ext uri="{FF2B5EF4-FFF2-40B4-BE49-F238E27FC236}">
                <a16:creationId xmlns="" xmlns:a16="http://schemas.microsoft.com/office/drawing/2014/main" id="{ED813341-F3DE-2C49-50F3-95E3177D4E41}"/>
              </a:ext>
            </a:extLst>
          </p:cNvPr>
          <p:cNvSpPr/>
          <p:nvPr/>
        </p:nvSpPr>
        <p:spPr>
          <a:xfrm>
            <a:off x="758998" y="2178222"/>
            <a:ext cx="4763945" cy="3077066"/>
          </a:xfrm>
          <a:custGeom>
            <a:avLst/>
            <a:gdLst/>
            <a:ahLst/>
            <a:cxnLst/>
            <a:rect l="l" t="t" r="r" b="b"/>
            <a:pathLst>
              <a:path w="4276854" h="2501556">
                <a:moveTo>
                  <a:pt x="0" y="0"/>
                </a:moveTo>
                <a:lnTo>
                  <a:pt x="4276854" y="0"/>
                </a:lnTo>
                <a:lnTo>
                  <a:pt x="4276854" y="2501556"/>
                </a:lnTo>
                <a:lnTo>
                  <a:pt x="0" y="2501556"/>
                </a:lnTo>
                <a:lnTo>
                  <a:pt x="0" y="0"/>
                </a:lnTo>
                <a:close/>
              </a:path>
            </a:pathLst>
          </a:custGeom>
          <a:blipFill>
            <a:blip r:embed="rId3"/>
            <a:stretch>
              <a:fillRect/>
            </a:stretch>
          </a:blipFill>
        </p:spPr>
        <p:txBody>
          <a:bodyPr/>
          <a:lstStyle/>
          <a:p>
            <a:endParaRPr lang="tr-TR"/>
          </a:p>
        </p:txBody>
      </p:sp>
      <p:sp>
        <p:nvSpPr>
          <p:cNvPr id="10" name="pole tekstowe 9">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70522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1.2: Cognitive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935637" y="1947877"/>
            <a:ext cx="5259388" cy="4205152"/>
          </a:xfrm>
        </p:spPr>
        <p:txBody>
          <a:bodyPr>
            <a:normAutofit fontScale="85000" lnSpcReduction="10000"/>
          </a:bodyPr>
          <a:lstStyle/>
          <a:p>
            <a:pPr algn="just">
              <a:lnSpc>
                <a:spcPct val="100000"/>
              </a:lnSpc>
            </a:pPr>
            <a:r>
              <a:rPr lang="en-US" sz="2800" dirty="0">
                <a:solidFill>
                  <a:srgbClr val="000000"/>
                </a:solidFill>
                <a:latin typeface="+mj-lt"/>
                <a:ea typeface="More Sugar Thin"/>
                <a:cs typeface="More Sugar Thin"/>
                <a:sym typeface="More Sugar Thin"/>
              </a:rPr>
              <a:t>The sight of the pinned mind maps drew the attention of the entire class. Students inspected each other's maps, took notes, and shared ideas. An environment for sharing knowledge had been created, and each student was brimming with new information learned from others' research.</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5925997"/>
            <a:ext cx="85245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Display" panose="02110004020202020204"/>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no. </a:t>
            </a:r>
            <a:r>
              <a:rPr kumimoji="0" lang="en-US" sz="12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2022-1-PL01-KA220-HED-000086524</a:t>
            </a:r>
          </a:p>
        </p:txBody>
      </p:sp>
      <p:sp>
        <p:nvSpPr>
          <p:cNvPr id="4" name="Freeform 14">
            <a:extLst>
              <a:ext uri="{FF2B5EF4-FFF2-40B4-BE49-F238E27FC236}">
                <a16:creationId xmlns="" xmlns:a16="http://schemas.microsoft.com/office/drawing/2014/main" id="{1115821E-20EB-D042-D6B2-FD71F3CFF898}"/>
              </a:ext>
            </a:extLst>
          </p:cNvPr>
          <p:cNvSpPr>
            <a:spLocks noChangeAspect="1"/>
          </p:cNvSpPr>
          <p:nvPr/>
        </p:nvSpPr>
        <p:spPr>
          <a:xfrm>
            <a:off x="7403255" y="2093196"/>
            <a:ext cx="3571690" cy="3571690"/>
          </a:xfrm>
          <a:custGeom>
            <a:avLst/>
            <a:gdLst/>
            <a:ahLst/>
            <a:cxnLst/>
            <a:rect l="l" t="t" r="r" b="b"/>
            <a:pathLst>
              <a:path w="2437430" h="2437430">
                <a:moveTo>
                  <a:pt x="0" y="0"/>
                </a:moveTo>
                <a:lnTo>
                  <a:pt x="2437430" y="0"/>
                </a:lnTo>
                <a:lnTo>
                  <a:pt x="2437430" y="2437430"/>
                </a:lnTo>
                <a:lnTo>
                  <a:pt x="0" y="2437430"/>
                </a:lnTo>
                <a:lnTo>
                  <a:pt x="0" y="0"/>
                </a:lnTo>
                <a:close/>
              </a:path>
            </a:pathLst>
          </a:custGeom>
          <a:blipFill>
            <a:blip r:embed="rId3"/>
            <a:stretch>
              <a:fillRect/>
            </a:stretch>
          </a:blipFill>
        </p:spPr>
        <p:txBody>
          <a:bodyPr/>
          <a:lstStyle/>
          <a:p>
            <a:endParaRPr lang="tr-TR"/>
          </a:p>
        </p:txBody>
      </p:sp>
    </p:spTree>
    <p:extLst>
      <p:ext uri="{BB962C8B-B14F-4D97-AF65-F5344CB8AC3E}">
        <p14:creationId xmlns:p14="http://schemas.microsoft.com/office/powerpoint/2010/main" val="32034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1.2: Cognitive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614416" y="2049462"/>
            <a:ext cx="5740972" cy="4205152"/>
          </a:xfrm>
        </p:spPr>
        <p:txBody>
          <a:bodyPr>
            <a:normAutofit/>
          </a:bodyPr>
          <a:lstStyle/>
          <a:p>
            <a:pPr>
              <a:lnSpc>
                <a:spcPct val="100000"/>
              </a:lnSpc>
            </a:pPr>
            <a:r>
              <a:rPr lang="en-US" sz="2200" dirty="0"/>
              <a:t>In the end, each member of the class synthesized their group's research into a deep understanding of cognitive theory. This collaborative experience, filled with teamwork and knowledge sharing, strengthened the class bonds and provided students with a fresh perspective.</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4">
            <a:extLst>
              <a:ext uri="{FF2B5EF4-FFF2-40B4-BE49-F238E27FC236}">
                <a16:creationId xmlns="" xmlns:a16="http://schemas.microsoft.com/office/drawing/2014/main" id="{7C3A74A2-5E23-54A4-9D29-BE0A408EB1C6}"/>
              </a:ext>
            </a:extLst>
          </p:cNvPr>
          <p:cNvSpPr>
            <a:spLocks noChangeAspect="1"/>
          </p:cNvSpPr>
          <p:nvPr/>
        </p:nvSpPr>
        <p:spPr>
          <a:xfrm>
            <a:off x="1076483" y="2180090"/>
            <a:ext cx="4396806" cy="3125439"/>
          </a:xfrm>
          <a:custGeom>
            <a:avLst/>
            <a:gdLst/>
            <a:ahLst/>
            <a:cxnLst/>
            <a:rect l="l" t="t" r="r" b="b"/>
            <a:pathLst>
              <a:path w="3215445" h="2285677">
                <a:moveTo>
                  <a:pt x="0" y="0"/>
                </a:moveTo>
                <a:lnTo>
                  <a:pt x="3215444" y="0"/>
                </a:lnTo>
                <a:lnTo>
                  <a:pt x="3215444" y="2285678"/>
                </a:lnTo>
                <a:lnTo>
                  <a:pt x="0" y="2285678"/>
                </a:lnTo>
                <a:lnTo>
                  <a:pt x="0" y="0"/>
                </a:lnTo>
                <a:close/>
              </a:path>
            </a:pathLst>
          </a:custGeom>
          <a:blipFill>
            <a:blip r:embed="rId3"/>
            <a:stretch>
              <a:fillRect/>
            </a:stretch>
          </a:blipFill>
        </p:spPr>
        <p:txBody>
          <a:bodyPr/>
          <a:lstStyle/>
          <a:p>
            <a:endParaRPr lang="tr-T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7679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1.2: Cognitive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568696" y="2049462"/>
            <a:ext cx="5786692" cy="4205152"/>
          </a:xfrm>
        </p:spPr>
        <p:txBody>
          <a:bodyPr>
            <a:normAutofit fontScale="92500" lnSpcReduction="20000"/>
          </a:bodyPr>
          <a:lstStyle/>
          <a:p>
            <a:pPr algn="just">
              <a:lnSpc>
                <a:spcPct val="100000"/>
              </a:lnSpc>
            </a:pPr>
            <a:r>
              <a:rPr lang="en-US" sz="2400" dirty="0"/>
              <a:t>Cognitive learning theories focus on mental processes in the learner's understanding of the environment in the learning process. According to them, contrary to the behavioral theory, learning is a much more complex event than the stimulus-response relationship and learning cannot be observed directly. Cognitive learning can be explained as the development and change in human mental structures.</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8" name="Freeform 14">
            <a:extLst>
              <a:ext uri="{FF2B5EF4-FFF2-40B4-BE49-F238E27FC236}">
                <a16:creationId xmlns="" xmlns:a16="http://schemas.microsoft.com/office/drawing/2014/main" id="{EA020496-04DC-D415-D43E-5485128FD634}"/>
              </a:ext>
            </a:extLst>
          </p:cNvPr>
          <p:cNvSpPr>
            <a:spLocks noChangeAspect="1"/>
          </p:cNvSpPr>
          <p:nvPr/>
        </p:nvSpPr>
        <p:spPr>
          <a:xfrm>
            <a:off x="1037436" y="2154460"/>
            <a:ext cx="4453197" cy="2970199"/>
          </a:xfrm>
          <a:custGeom>
            <a:avLst/>
            <a:gdLst/>
            <a:ahLst/>
            <a:cxnLst/>
            <a:rect l="l" t="t" r="r" b="b"/>
            <a:pathLst>
              <a:path w="3408742" h="2273567">
                <a:moveTo>
                  <a:pt x="0" y="0"/>
                </a:moveTo>
                <a:lnTo>
                  <a:pt x="3408743" y="0"/>
                </a:lnTo>
                <a:lnTo>
                  <a:pt x="3408743" y="2273566"/>
                </a:lnTo>
                <a:lnTo>
                  <a:pt x="0" y="2273566"/>
                </a:lnTo>
                <a:lnTo>
                  <a:pt x="0" y="0"/>
                </a:lnTo>
                <a:close/>
              </a:path>
            </a:pathLst>
          </a:custGeom>
          <a:blipFill>
            <a:blip r:embed="rId3"/>
            <a:stretch>
              <a:fillRect/>
            </a:stretch>
          </a:blipFill>
        </p:spPr>
        <p:txBody>
          <a:bodyPr/>
          <a:lstStyle/>
          <a:p>
            <a:endParaRPr lang="tr-TR"/>
          </a:p>
        </p:txBody>
      </p:sp>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41921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1.2: Cognitive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1908785"/>
            <a:ext cx="5259388" cy="4205152"/>
          </a:xfrm>
        </p:spPr>
        <p:txBody>
          <a:bodyPr>
            <a:normAutofit fontScale="85000" lnSpcReduction="10000"/>
          </a:bodyPr>
          <a:lstStyle/>
          <a:p>
            <a:pPr algn="just">
              <a:lnSpc>
                <a:spcPct val="100000"/>
              </a:lnSpc>
            </a:pPr>
            <a:r>
              <a:rPr lang="en-US" sz="2400" dirty="0">
                <a:solidFill>
                  <a:srgbClr val="000000"/>
                </a:solidFill>
                <a:latin typeface="+mj-lt"/>
                <a:ea typeface="More Sugar Thin"/>
                <a:cs typeface="More Sugar Thin"/>
                <a:sym typeface="More Sugar Thin"/>
              </a:rPr>
              <a:t>Cognitive Theorists, unlike behaviorists in general; They state that the information is not received exactly by the individual, that the individual gives meaning to the information in his own world, that he/she passes through his/her own filter and interprets each information and that each information can change from person to person depending on the interpretation of the information.</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4">
            <a:extLst>
              <a:ext uri="{FF2B5EF4-FFF2-40B4-BE49-F238E27FC236}">
                <a16:creationId xmlns="" xmlns:a16="http://schemas.microsoft.com/office/drawing/2014/main" id="{FC68D3B0-B8AB-E265-5AC0-929D4F4BDF85}"/>
              </a:ext>
            </a:extLst>
          </p:cNvPr>
          <p:cNvSpPr>
            <a:spLocks noChangeAspect="1"/>
          </p:cNvSpPr>
          <p:nvPr/>
        </p:nvSpPr>
        <p:spPr>
          <a:xfrm>
            <a:off x="6844135" y="2017118"/>
            <a:ext cx="3726731" cy="3726731"/>
          </a:xfrm>
          <a:custGeom>
            <a:avLst/>
            <a:gdLst/>
            <a:ahLst/>
            <a:cxnLst/>
            <a:rect l="l" t="t" r="r" b="b"/>
            <a:pathLst>
              <a:path w="2408353" h="2408353">
                <a:moveTo>
                  <a:pt x="0" y="0"/>
                </a:moveTo>
                <a:lnTo>
                  <a:pt x="2408353" y="0"/>
                </a:lnTo>
                <a:lnTo>
                  <a:pt x="2408353" y="2408353"/>
                </a:lnTo>
                <a:lnTo>
                  <a:pt x="0" y="2408353"/>
                </a:lnTo>
                <a:lnTo>
                  <a:pt x="0" y="0"/>
                </a:lnTo>
                <a:close/>
              </a:path>
            </a:pathLst>
          </a:custGeom>
          <a:blipFill>
            <a:blip r:embed="rId3"/>
            <a:stretch>
              <a:fillRect/>
            </a:stretch>
          </a:blipFill>
        </p:spPr>
        <p:txBody>
          <a:bodyPr/>
          <a:lstStyle/>
          <a:p>
            <a:endParaRPr lang="tr-T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71008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 xmlns:a16="http://schemas.microsoft.com/office/drawing/2014/main" id="{A561396E-4252-E7C8-3417-5222698D59D6}"/>
              </a:ext>
            </a:extLst>
          </p:cNvPr>
          <p:cNvSpPr txBox="1"/>
          <p:nvPr/>
        </p:nvSpPr>
        <p:spPr>
          <a:xfrm>
            <a:off x="502920" y="1942425"/>
            <a:ext cx="11236123"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Cognitive learning theories emphasize the intricate mental processes involved in understanding the environment, contrasting with the simpler stimulus-response framework of behavioral theories.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Cognitive theorists argue that learning involves the development and alteration of mental structures, with individuals interpreting information uniquely based on their perspectives.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Thus, learning is a complex, internal process that varies from person to person, reflecting the subjective nature of how information is processed and understood.</a:t>
            </a: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181</TotalTime>
  <Words>969</Words>
  <Application>Microsoft Office PowerPoint</Application>
  <PresentationFormat>Panoramiczny</PresentationFormat>
  <Paragraphs>40</Paragraphs>
  <Slides>11</Slides>
  <Notes>0</Notes>
  <HiddenSlides>0</HiddenSlides>
  <MMClips>0</MMClips>
  <ScaleCrop>false</ScaleCrop>
  <HeadingPairs>
    <vt:vector size="6" baseType="variant">
      <vt:variant>
        <vt:lpstr>Używane czcionki</vt:lpstr>
      </vt:variant>
      <vt:variant>
        <vt:i4>10</vt:i4>
      </vt:variant>
      <vt:variant>
        <vt:lpstr>Motyw</vt:lpstr>
      </vt:variant>
      <vt:variant>
        <vt:i4>3</vt:i4>
      </vt:variant>
      <vt:variant>
        <vt:lpstr>Tytuły slajdów</vt:lpstr>
      </vt:variant>
      <vt:variant>
        <vt:i4>11</vt:i4>
      </vt:variant>
    </vt:vector>
  </HeadingPairs>
  <TitlesOfParts>
    <vt:vector size="24" baseType="lpstr">
      <vt:lpstr>Aptos</vt:lpstr>
      <vt:lpstr>Aptos Display</vt:lpstr>
      <vt:lpstr>Arial</vt:lpstr>
      <vt:lpstr>Calibri</vt:lpstr>
      <vt:lpstr>Calibri Light</vt:lpstr>
      <vt:lpstr>Century Gothic</vt:lpstr>
      <vt:lpstr>Inter Bold</vt:lpstr>
      <vt:lpstr>More Sugar Thin</vt:lpstr>
      <vt:lpstr>Poppins</vt:lpstr>
      <vt:lpstr>Times New Roman</vt:lpstr>
      <vt:lpstr>Tema di Office</vt:lpstr>
      <vt:lpstr>Projekt niestandardowy</vt:lpstr>
      <vt:lpstr>1_Tema di Office</vt:lpstr>
      <vt:lpstr>Prezentacja programu PowerPoint</vt:lpstr>
      <vt:lpstr>MODULE 1: LEARNING THEORIES</vt:lpstr>
      <vt:lpstr>Lesson 1.2: Cognitive Learning Theories</vt:lpstr>
      <vt:lpstr>Lesson 1.2: Cognitive Learning Theories</vt:lpstr>
      <vt:lpstr>Lesson 1.2: Cognitive Learning Theories</vt:lpstr>
      <vt:lpstr>Lesson 1.2: Cognitive Learning Theories</vt:lpstr>
      <vt:lpstr>Lesson 1.2: Cognitive Learning Theories</vt:lpstr>
      <vt:lpstr>Lesson 1.2: Cognitive Learning Theories</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13</cp:revision>
  <dcterms:created xsi:type="dcterms:W3CDTF">2024-08-05T10:37:09Z</dcterms:created>
  <dcterms:modified xsi:type="dcterms:W3CDTF">2025-03-30T18:19:38Z</dcterms:modified>
</cp:coreProperties>
</file>