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68" r:id="rId3"/>
  </p:sldMasterIdLst>
  <p:sldIdLst>
    <p:sldId id="270" r:id="rId4"/>
    <p:sldId id="256" r:id="rId5"/>
    <p:sldId id="258" r:id="rId6"/>
    <p:sldId id="263" r:id="rId7"/>
    <p:sldId id="264" r:id="rId8"/>
    <p:sldId id="265" r:id="rId9"/>
    <p:sldId id="266" r:id="rId10"/>
    <p:sldId id="267" r:id="rId11"/>
    <p:sldId id="259" r:id="rId12"/>
    <p:sldId id="268" r:id="rId13"/>
    <p:sldId id="269"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65"/>
    <a:srgbClr val="F2AA84"/>
    <a:srgbClr val="FF9900"/>
    <a:srgbClr val="E0DB7E"/>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4" autoAdjust="0"/>
    <p:restoredTop sz="94710"/>
  </p:normalViewPr>
  <p:slideViewPr>
    <p:cSldViewPr snapToGrid="0">
      <p:cViewPr varScale="1">
        <p:scale>
          <a:sx n="84" d="100"/>
          <a:sy n="84" d="100"/>
        </p:scale>
        <p:origin x="629" y="-6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 xmlns:a16="http://schemas.microsoft.com/office/drawing/2014/main"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 xmlns:a16="http://schemas.microsoft.com/office/drawing/2014/main" id="{B7162736-93C2-4245-0E30-F491E39381CE}"/>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5" name="Segnaposto piè di pagina 4">
            <a:extLst>
              <a:ext uri="{FF2B5EF4-FFF2-40B4-BE49-F238E27FC236}">
                <a16:creationId xmlns="" xmlns:a16="http://schemas.microsoft.com/office/drawing/2014/main" id="{FA0AACC3-4A1D-B01D-6EA7-30C3564376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8A51D2F0-DE92-0C5E-F71D-2059D54F4442}"/>
              </a:ext>
            </a:extLst>
          </p:cNvPr>
          <p:cNvSpPr>
            <a:spLocks noGrp="1"/>
          </p:cNvSpPr>
          <p:nvPr>
            <p:ph type="sldNum" sz="quarter" idx="12"/>
          </p:nvPr>
        </p:nvSpPr>
        <p:spPr/>
        <p:txBody>
          <a:bodyPr/>
          <a:lstStyle/>
          <a:p>
            <a:fld id="{CA96A07C-152F-B645-9AA3-B2051AD0F675}" type="slidenum">
              <a:rPr lang="it-IT" smtClean="0"/>
              <a:t>‹#›</a:t>
            </a:fld>
            <a:endParaRPr lang="it-IT"/>
          </a:p>
        </p:txBody>
      </p:sp>
      <p:grpSp>
        <p:nvGrpSpPr>
          <p:cNvPr id="18" name="Group 7">
            <a:extLst>
              <a:ext uri="{FF2B5EF4-FFF2-40B4-BE49-F238E27FC236}">
                <a16:creationId xmlns="" xmlns:a16="http://schemas.microsoft.com/office/drawing/2014/main"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 xmlns:a16="http://schemas.microsoft.com/office/drawing/2014/main"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p>
          </p:txBody>
        </p:sp>
        <p:sp>
          <p:nvSpPr>
            <p:cNvPr id="20" name="TextBox 9">
              <a:extLst>
                <a:ext uri="{FF2B5EF4-FFF2-40B4-BE49-F238E27FC236}">
                  <a16:creationId xmlns="" xmlns:a16="http://schemas.microsoft.com/office/drawing/2014/main"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p>
          </p:txBody>
        </p:sp>
      </p:grpSp>
      <p:sp>
        <p:nvSpPr>
          <p:cNvPr id="21" name="Freeform 12">
            <a:extLst>
              <a:ext uri="{FF2B5EF4-FFF2-40B4-BE49-F238E27FC236}">
                <a16:creationId xmlns="" xmlns:a16="http://schemas.microsoft.com/office/drawing/2014/main"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it-IT"/>
          </a:p>
        </p:txBody>
      </p:sp>
      <p:grpSp>
        <p:nvGrpSpPr>
          <p:cNvPr id="22" name="Group 5">
            <a:extLst>
              <a:ext uri="{FF2B5EF4-FFF2-40B4-BE49-F238E27FC236}">
                <a16:creationId xmlns="" xmlns:a16="http://schemas.microsoft.com/office/drawing/2014/main"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 xmlns:a16="http://schemas.microsoft.com/office/drawing/2014/main"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 xmlns:a16="http://schemas.microsoft.com/office/drawing/2014/main"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p>
        </p:txBody>
      </p:sp>
      <p:sp>
        <p:nvSpPr>
          <p:cNvPr id="24" name="TextBox 15">
            <a:extLst>
              <a:ext uri="{FF2B5EF4-FFF2-40B4-BE49-F238E27FC236}">
                <a16:creationId xmlns="" xmlns:a16="http://schemas.microsoft.com/office/drawing/2014/main"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248497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a16="http://schemas.microsoft.com/office/drawing/2014/main" xmlns=""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a16="http://schemas.microsoft.com/office/drawing/2014/main" xmlns="" id="{B7162736-93C2-4245-0E30-F491E39381CE}"/>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a16="http://schemas.microsoft.com/office/drawing/2014/main" xmlns="" id="{FA0AACC3-4A1D-B01D-6EA7-30C356437658}"/>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a16="http://schemas.microsoft.com/office/drawing/2014/main" xmlns="" id="{8A51D2F0-DE92-0C5E-F71D-2059D54F4442}"/>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grpSp>
        <p:nvGrpSpPr>
          <p:cNvPr id="18" name="Group 7">
            <a:extLst>
              <a:ext uri="{FF2B5EF4-FFF2-40B4-BE49-F238E27FC236}">
                <a16:creationId xmlns:a16="http://schemas.microsoft.com/office/drawing/2014/main" xmlns=""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a16="http://schemas.microsoft.com/office/drawing/2014/main" xmlns=""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solidFill>
                  <a:prstClr val="black"/>
                </a:solidFill>
              </a:endParaRPr>
            </a:p>
          </p:txBody>
        </p:sp>
        <p:sp>
          <p:nvSpPr>
            <p:cNvPr id="20" name="TextBox 9">
              <a:extLst>
                <a:ext uri="{FF2B5EF4-FFF2-40B4-BE49-F238E27FC236}">
                  <a16:creationId xmlns:a16="http://schemas.microsoft.com/office/drawing/2014/main" xmlns=""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1" name="Freeform 12">
            <a:extLst>
              <a:ext uri="{FF2B5EF4-FFF2-40B4-BE49-F238E27FC236}">
                <a16:creationId xmlns:a16="http://schemas.microsoft.com/office/drawing/2014/main" xmlns=""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it-IT">
              <a:solidFill>
                <a:prstClr val="black"/>
              </a:solidFill>
            </a:endParaRPr>
          </a:p>
        </p:txBody>
      </p:sp>
      <p:grpSp>
        <p:nvGrpSpPr>
          <p:cNvPr id="22" name="Group 5">
            <a:extLst>
              <a:ext uri="{FF2B5EF4-FFF2-40B4-BE49-F238E27FC236}">
                <a16:creationId xmlns:a16="http://schemas.microsoft.com/office/drawing/2014/main" xmlns=""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a16="http://schemas.microsoft.com/office/drawing/2014/main" xmlns=""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a16="http://schemas.microsoft.com/office/drawing/2014/main" xmlns=""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solidFill>
                <a:prstClr val="black"/>
              </a:solidFill>
            </a:endParaRPr>
          </a:p>
        </p:txBody>
      </p:sp>
      <p:sp>
        <p:nvSpPr>
          <p:cNvPr id="24" name="TextBox 15">
            <a:extLst>
              <a:ext uri="{FF2B5EF4-FFF2-40B4-BE49-F238E27FC236}">
                <a16:creationId xmlns:a16="http://schemas.microsoft.com/office/drawing/2014/main" xmlns=""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121834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xmlns=""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a16="http://schemas.microsoft.com/office/drawing/2014/main" xmlns=""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solidFill>
                  <a:prstClr val="black"/>
                </a:solidFill>
              </a:endParaRPr>
            </a:p>
          </p:txBody>
        </p:sp>
        <p:sp>
          <p:nvSpPr>
            <p:cNvPr id="9" name="TextBox 4">
              <a:extLst>
                <a:ext uri="{FF2B5EF4-FFF2-40B4-BE49-F238E27FC236}">
                  <a16:creationId xmlns:a16="http://schemas.microsoft.com/office/drawing/2014/main" xmlns=""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 name="Titolo 1">
            <a:extLst>
              <a:ext uri="{FF2B5EF4-FFF2-40B4-BE49-F238E27FC236}">
                <a16:creationId xmlns:a16="http://schemas.microsoft.com/office/drawing/2014/main" xmlns=""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a16="http://schemas.microsoft.com/office/drawing/2014/main" xmlns=""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3540839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a16="http://schemas.microsoft.com/office/drawing/2014/main" xmlns=""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a16="http://schemas.microsoft.com/office/drawing/2014/main" xmlns="" id="{C08A4F98-4F01-4F84-7A50-193CBBD4F21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a16="http://schemas.microsoft.com/office/drawing/2014/main" xmlns="" id="{71FFCF7D-DC7F-544F-A87F-87B8F8B9B96D}"/>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a16="http://schemas.microsoft.com/office/drawing/2014/main" xmlns="" id="{9E32691D-0C7B-2F70-F67B-1D9A0C7C2D9D}"/>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4278104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a16="http://schemas.microsoft.com/office/drawing/2014/main" xmlns=""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a16="http://schemas.microsoft.com/office/drawing/2014/main" xmlns=""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a16="http://schemas.microsoft.com/office/drawing/2014/main" xmlns="" id="{AF1A061B-ECB3-BFED-392D-924AC4B795BD}"/>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a16="http://schemas.microsoft.com/office/drawing/2014/main" xmlns="" id="{4C5EC6A3-F3D4-7025-CED5-DA4B759EA75E}"/>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a16="http://schemas.microsoft.com/office/drawing/2014/main" xmlns="" id="{750CDBD1-149C-CCEF-2622-DC2F8F4F6389}"/>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1766322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a16="http://schemas.microsoft.com/office/drawing/2014/main" xmlns=""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a16="http://schemas.microsoft.com/office/drawing/2014/main" xmlns=""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a16="http://schemas.microsoft.com/office/drawing/2014/main" xmlns=""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a16="http://schemas.microsoft.com/office/drawing/2014/main" xmlns=""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a16="http://schemas.microsoft.com/office/drawing/2014/main" xmlns="" id="{455273FB-F87B-6B00-EDFF-BA3C78E87DF2}"/>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8" name="Segnaposto piè di pagina 7">
            <a:extLst>
              <a:ext uri="{FF2B5EF4-FFF2-40B4-BE49-F238E27FC236}">
                <a16:creationId xmlns:a16="http://schemas.microsoft.com/office/drawing/2014/main" xmlns="" id="{253FFAD1-58DC-F5CB-2CAC-FEF79AC8A42C}"/>
              </a:ext>
            </a:extLst>
          </p:cNvPr>
          <p:cNvSpPr>
            <a:spLocks noGrp="1"/>
          </p:cNvSpPr>
          <p:nvPr>
            <p:ph type="ftr" sz="quarter" idx="11"/>
          </p:nvPr>
        </p:nvSpPr>
        <p:spPr/>
        <p:txBody>
          <a:bodyPr/>
          <a:lstStyle/>
          <a:p>
            <a:endParaRPr lang="it-IT">
              <a:solidFill>
                <a:prstClr val="black">
                  <a:tint val="82000"/>
                </a:prstClr>
              </a:solidFill>
            </a:endParaRPr>
          </a:p>
        </p:txBody>
      </p:sp>
      <p:sp>
        <p:nvSpPr>
          <p:cNvPr id="9" name="Segnaposto numero diapositiva 8">
            <a:extLst>
              <a:ext uri="{FF2B5EF4-FFF2-40B4-BE49-F238E27FC236}">
                <a16:creationId xmlns:a16="http://schemas.microsoft.com/office/drawing/2014/main" xmlns="" id="{15C3CBA6-A496-4D01-6083-86C10B264D6C}"/>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1385163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a16="http://schemas.microsoft.com/office/drawing/2014/main" xmlns="" id="{A71623B9-BF73-3DA0-A47D-D09C6C858AC6}"/>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4" name="Segnaposto piè di pagina 3">
            <a:extLst>
              <a:ext uri="{FF2B5EF4-FFF2-40B4-BE49-F238E27FC236}">
                <a16:creationId xmlns:a16="http://schemas.microsoft.com/office/drawing/2014/main" xmlns="" id="{343E8528-5DFA-531C-A5AE-508FB2BDAB46}"/>
              </a:ext>
            </a:extLst>
          </p:cNvPr>
          <p:cNvSpPr>
            <a:spLocks noGrp="1"/>
          </p:cNvSpPr>
          <p:nvPr>
            <p:ph type="ftr" sz="quarter" idx="11"/>
          </p:nvPr>
        </p:nvSpPr>
        <p:spPr/>
        <p:txBody>
          <a:bodyPr/>
          <a:lstStyle/>
          <a:p>
            <a:endParaRPr lang="it-IT">
              <a:solidFill>
                <a:prstClr val="black">
                  <a:tint val="82000"/>
                </a:prstClr>
              </a:solidFill>
            </a:endParaRPr>
          </a:p>
        </p:txBody>
      </p:sp>
      <p:sp>
        <p:nvSpPr>
          <p:cNvPr id="5" name="Segnaposto numero diapositiva 4">
            <a:extLst>
              <a:ext uri="{FF2B5EF4-FFF2-40B4-BE49-F238E27FC236}">
                <a16:creationId xmlns:a16="http://schemas.microsoft.com/office/drawing/2014/main" xmlns="" id="{62BF6112-6471-F6C1-E0C6-4292F8FA5F80}"/>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266230034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A263E5AA-AAE5-E67C-A5C2-4340A909D9C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3" name="Segnaposto piè di pagina 2">
            <a:extLst>
              <a:ext uri="{FF2B5EF4-FFF2-40B4-BE49-F238E27FC236}">
                <a16:creationId xmlns:a16="http://schemas.microsoft.com/office/drawing/2014/main" xmlns="" id="{BED2BD28-C041-A6AE-A598-A0DE825E0737}"/>
              </a:ext>
            </a:extLst>
          </p:cNvPr>
          <p:cNvSpPr>
            <a:spLocks noGrp="1"/>
          </p:cNvSpPr>
          <p:nvPr>
            <p:ph type="ftr" sz="quarter" idx="11"/>
          </p:nvPr>
        </p:nvSpPr>
        <p:spPr/>
        <p:txBody>
          <a:bodyPr/>
          <a:lstStyle/>
          <a:p>
            <a:endParaRPr lang="it-IT">
              <a:solidFill>
                <a:prstClr val="black">
                  <a:tint val="82000"/>
                </a:prstClr>
              </a:solidFill>
            </a:endParaRPr>
          </a:p>
        </p:txBody>
      </p:sp>
      <p:sp>
        <p:nvSpPr>
          <p:cNvPr id="4" name="Segnaposto numero diapositiva 3">
            <a:extLst>
              <a:ext uri="{FF2B5EF4-FFF2-40B4-BE49-F238E27FC236}">
                <a16:creationId xmlns:a16="http://schemas.microsoft.com/office/drawing/2014/main" xmlns="" id="{0D2366F7-CAC9-E468-F376-827607D28C66}"/>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6" name="Freeform 3">
            <a:extLst>
              <a:ext uri="{FF2B5EF4-FFF2-40B4-BE49-F238E27FC236}">
                <a16:creationId xmlns:a16="http://schemas.microsoft.com/office/drawing/2014/main" xmlns=""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solidFill>
                <a:prstClr val="black"/>
              </a:solidFill>
            </a:endParaRPr>
          </a:p>
        </p:txBody>
      </p:sp>
    </p:spTree>
    <p:extLst>
      <p:ext uri="{BB962C8B-B14F-4D97-AF65-F5344CB8AC3E}">
        <p14:creationId xmlns:p14="http://schemas.microsoft.com/office/powerpoint/2010/main" val="203126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a16="http://schemas.microsoft.com/office/drawing/2014/main" xmlns=""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a16="http://schemas.microsoft.com/office/drawing/2014/main" xmlns=""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D0E637DB-717D-E7D9-94AF-D39387642BB1}"/>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a16="http://schemas.microsoft.com/office/drawing/2014/main" xmlns="" id="{2D4E132B-90F4-58E4-E65C-B7A44E8858F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a16="http://schemas.microsoft.com/office/drawing/2014/main" xmlns="" id="{1B435C1C-2E95-4E32-28AF-F73DA62F8A7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478409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a16="http://schemas.microsoft.com/office/drawing/2014/main" xmlns=""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a16="http://schemas.microsoft.com/office/drawing/2014/main" xmlns=""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9C8A707D-2013-74E0-564E-A050B9AC7E6F}"/>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a16="http://schemas.microsoft.com/office/drawing/2014/main" xmlns="" id="{C7AFCDA1-5383-D7C3-1F82-4A488ADDC83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a16="http://schemas.microsoft.com/office/drawing/2014/main" xmlns="" id="{83293701-F6BB-7B10-35B0-C680B486EEE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227510711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03524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 xmlns:a16="http://schemas.microsoft.com/office/drawing/2014/main"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 xmlns:a16="http://schemas.microsoft.com/office/drawing/2014/main"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p>
          </p:txBody>
        </p:sp>
        <p:sp>
          <p:nvSpPr>
            <p:cNvPr id="9" name="TextBox 4">
              <a:extLst>
                <a:ext uri="{FF2B5EF4-FFF2-40B4-BE49-F238E27FC236}">
                  <a16:creationId xmlns="" xmlns:a16="http://schemas.microsoft.com/office/drawing/2014/main"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 xmlns:a16="http://schemas.microsoft.com/office/drawing/2014/main"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 xmlns:a16="http://schemas.microsoft.com/office/drawing/2014/main"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2710598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34697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95420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43313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716601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50540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00552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24505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166681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803701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47620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 xmlns:a16="http://schemas.microsoft.com/office/drawing/2014/main"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 xmlns:a16="http://schemas.microsoft.com/office/drawing/2014/main" id="{C08A4F98-4F01-4F84-7A50-193CBBD4F213}"/>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5" name="Segnaposto piè di pagina 4">
            <a:extLst>
              <a:ext uri="{FF2B5EF4-FFF2-40B4-BE49-F238E27FC236}">
                <a16:creationId xmlns="" xmlns:a16="http://schemas.microsoft.com/office/drawing/2014/main" id="{71FFCF7D-DC7F-544F-A87F-87B8F8B9B9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9E32691D-0C7B-2F70-F67B-1D9A0C7C2D9D}"/>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1002013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 xmlns:a16="http://schemas.microsoft.com/office/drawing/2014/main"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 xmlns:a16="http://schemas.microsoft.com/office/drawing/2014/main"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 xmlns:a16="http://schemas.microsoft.com/office/drawing/2014/main" id="{AF1A061B-ECB3-BFED-392D-924AC4B795BD}"/>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 xmlns:a16="http://schemas.microsoft.com/office/drawing/2014/main" id="{4C5EC6A3-F3D4-7025-CED5-DA4B759EA75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750CDBD1-149C-CCEF-2622-DC2F8F4F6389}"/>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326472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 xmlns:a16="http://schemas.microsoft.com/office/drawing/2014/main"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 xmlns:a16="http://schemas.microsoft.com/office/drawing/2014/main"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 xmlns:a16="http://schemas.microsoft.com/office/drawing/2014/main"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 xmlns:a16="http://schemas.microsoft.com/office/drawing/2014/main"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 xmlns:a16="http://schemas.microsoft.com/office/drawing/2014/main" id="{455273FB-F87B-6B00-EDFF-BA3C78E87DF2}"/>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8" name="Segnaposto piè di pagina 7">
            <a:extLst>
              <a:ext uri="{FF2B5EF4-FFF2-40B4-BE49-F238E27FC236}">
                <a16:creationId xmlns="" xmlns:a16="http://schemas.microsoft.com/office/drawing/2014/main" id="{253FFAD1-58DC-F5CB-2CAC-FEF79AC8A42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15C3CBA6-A496-4D01-6083-86C10B264D6C}"/>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04656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 xmlns:a16="http://schemas.microsoft.com/office/drawing/2014/main" id="{A71623B9-BF73-3DA0-A47D-D09C6C858AC6}"/>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4" name="Segnaposto piè di pagina 3">
            <a:extLst>
              <a:ext uri="{FF2B5EF4-FFF2-40B4-BE49-F238E27FC236}">
                <a16:creationId xmlns="" xmlns:a16="http://schemas.microsoft.com/office/drawing/2014/main" id="{343E8528-5DFA-531C-A5AE-508FB2BDAB4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62BF6112-6471-F6C1-E0C6-4292F8FA5F80}"/>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2097866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A263E5AA-AAE5-E67C-A5C2-4340A909D9C3}"/>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3" name="Segnaposto piè di pagina 2">
            <a:extLst>
              <a:ext uri="{FF2B5EF4-FFF2-40B4-BE49-F238E27FC236}">
                <a16:creationId xmlns="" xmlns:a16="http://schemas.microsoft.com/office/drawing/2014/main" id="{BED2BD28-C041-A6AE-A598-A0DE825E073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0D2366F7-CAC9-E468-F376-827607D28C66}"/>
              </a:ext>
            </a:extLst>
          </p:cNvPr>
          <p:cNvSpPr>
            <a:spLocks noGrp="1"/>
          </p:cNvSpPr>
          <p:nvPr>
            <p:ph type="sldNum" sz="quarter" idx="12"/>
          </p:nvPr>
        </p:nvSpPr>
        <p:spPr/>
        <p:txBody>
          <a:bodyPr/>
          <a:lstStyle/>
          <a:p>
            <a:fld id="{CA96A07C-152F-B645-9AA3-B2051AD0F675}" type="slidenum">
              <a:rPr lang="it-IT" smtClean="0"/>
              <a:t>‹#›</a:t>
            </a:fld>
            <a:endParaRPr lang="it-IT"/>
          </a:p>
        </p:txBody>
      </p:sp>
      <p:sp>
        <p:nvSpPr>
          <p:cNvPr id="6" name="Freeform 3">
            <a:extLst>
              <a:ext uri="{FF2B5EF4-FFF2-40B4-BE49-F238E27FC236}">
                <a16:creationId xmlns="" xmlns:a16="http://schemas.microsoft.com/office/drawing/2014/main"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p>
        </p:txBody>
      </p:sp>
    </p:spTree>
    <p:extLst>
      <p:ext uri="{BB962C8B-B14F-4D97-AF65-F5344CB8AC3E}">
        <p14:creationId xmlns:p14="http://schemas.microsoft.com/office/powerpoint/2010/main" val="10563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 xmlns:a16="http://schemas.microsoft.com/office/drawing/2014/main"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 xmlns:a16="http://schemas.microsoft.com/office/drawing/2014/main"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D0E637DB-717D-E7D9-94AF-D39387642BB1}"/>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 xmlns:a16="http://schemas.microsoft.com/office/drawing/2014/main" id="{2D4E132B-90F4-58E4-E65C-B7A44E8858F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1B435C1C-2E95-4E32-28AF-F73DA62F8A7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92148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2">
            <a:extLst>
              <a:ext uri="{FF2B5EF4-FFF2-40B4-BE49-F238E27FC236}">
                <a16:creationId xmlns="" xmlns:a16="http://schemas.microsoft.com/office/drawing/2014/main" id="{E0EE4BA5-C1E5-44E1-597E-F12B0664417F}"/>
              </a:ext>
            </a:extLst>
          </p:cNvPr>
          <p:cNvGrpSpPr/>
          <p:nvPr userDrawn="1"/>
        </p:nvGrpSpPr>
        <p:grpSpPr>
          <a:xfrm>
            <a:off x="-1430718" y="2118870"/>
            <a:ext cx="4534660" cy="4237480"/>
            <a:chOff x="0" y="0"/>
            <a:chExt cx="812800" cy="812800"/>
          </a:xfrm>
        </p:grpSpPr>
        <p:sp>
          <p:nvSpPr>
            <p:cNvPr id="9" name="Freeform 3">
              <a:extLst>
                <a:ext uri="{FF2B5EF4-FFF2-40B4-BE49-F238E27FC236}">
                  <a16:creationId xmlns="" xmlns:a16="http://schemas.microsoft.com/office/drawing/2014/main" id="{060D106D-E8AE-910C-6969-18A7332ED3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7A9F"/>
            </a:solidFill>
          </p:spPr>
          <p:txBody>
            <a:bodyPr/>
            <a:lstStyle/>
            <a:p>
              <a:endParaRPr lang="it-IT"/>
            </a:p>
          </p:txBody>
        </p:sp>
        <p:sp>
          <p:nvSpPr>
            <p:cNvPr id="10" name="TextBox 4">
              <a:extLst>
                <a:ext uri="{FF2B5EF4-FFF2-40B4-BE49-F238E27FC236}">
                  <a16:creationId xmlns="" xmlns:a16="http://schemas.microsoft.com/office/drawing/2014/main" id="{D18872E7-9AB4-6136-1402-A95EE6FB6F1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 xmlns:a16="http://schemas.microsoft.com/office/drawing/2014/main"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 xmlns:a16="http://schemas.microsoft.com/office/drawing/2014/main"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 xmlns:a16="http://schemas.microsoft.com/office/drawing/2014/main"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9C8A707D-2013-74E0-564E-A050B9AC7E6F}"/>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 xmlns:a16="http://schemas.microsoft.com/office/drawing/2014/main" id="{C7AFCDA1-5383-D7C3-1F82-4A488ADDC83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83293701-F6BB-7B10-35B0-C680B486EEE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61465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 xmlns:a16="http://schemas.microsoft.com/office/drawing/2014/main"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 xmlns:a16="http://schemas.microsoft.com/office/drawing/2014/main"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t>30/03/2025</a:t>
            </a:fld>
            <a:endParaRPr lang="it-IT"/>
          </a:p>
        </p:txBody>
      </p:sp>
      <p:sp>
        <p:nvSpPr>
          <p:cNvPr id="5" name="Segnaposto piè di pagina 4">
            <a:extLst>
              <a:ext uri="{FF2B5EF4-FFF2-40B4-BE49-F238E27FC236}">
                <a16:creationId xmlns="" xmlns:a16="http://schemas.microsoft.com/office/drawing/2014/main"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 xmlns:a16="http://schemas.microsoft.com/office/drawing/2014/main"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t>‹#›</a:t>
            </a:fld>
            <a:endParaRPr lang="it-IT"/>
          </a:p>
        </p:txBody>
      </p:sp>
      <p:sp>
        <p:nvSpPr>
          <p:cNvPr id="16" name="Freeform 11">
            <a:extLst>
              <a:ext uri="{FF2B5EF4-FFF2-40B4-BE49-F238E27FC236}">
                <a16:creationId xmlns="" xmlns:a16="http://schemas.microsoft.com/office/drawing/2014/main"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p>
        </p:txBody>
      </p:sp>
      <p:sp>
        <p:nvSpPr>
          <p:cNvPr id="18" name="TextBox 15">
            <a:extLst>
              <a:ext uri="{FF2B5EF4-FFF2-40B4-BE49-F238E27FC236}">
                <a16:creationId xmlns="" xmlns:a16="http://schemas.microsoft.com/office/drawing/2014/main"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 xmlns:a16="http://schemas.microsoft.com/office/drawing/2014/main"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 xmlns:a16="http://schemas.microsoft.com/office/drawing/2014/main"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p>
          </p:txBody>
        </p:sp>
        <p:sp>
          <p:nvSpPr>
            <p:cNvPr id="21" name="TextBox 4">
              <a:extLst>
                <a:ext uri="{FF2B5EF4-FFF2-40B4-BE49-F238E27FC236}">
                  <a16:creationId xmlns="" xmlns:a16="http://schemas.microsoft.com/office/drawing/2014/main"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p>
          </p:txBody>
        </p:sp>
      </p:grpSp>
      <p:sp>
        <p:nvSpPr>
          <p:cNvPr id="22" name="Freeform 10">
            <a:extLst>
              <a:ext uri="{FF2B5EF4-FFF2-40B4-BE49-F238E27FC236}">
                <a16:creationId xmlns="" xmlns:a16="http://schemas.microsoft.com/office/drawing/2014/main"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p>
        </p:txBody>
      </p:sp>
    </p:spTree>
    <p:extLst>
      <p:ext uri="{BB962C8B-B14F-4D97-AF65-F5344CB8AC3E}">
        <p14:creationId xmlns:p14="http://schemas.microsoft.com/office/powerpoint/2010/main" val="3126454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xmlns=""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a16="http://schemas.microsoft.com/office/drawing/2014/main" xmlns=""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solidFill>
                <a:prstClr val="black">
                  <a:tint val="82000"/>
                </a:prstClr>
              </a:solidFill>
            </a:endParaRPr>
          </a:p>
        </p:txBody>
      </p:sp>
      <p:sp>
        <p:nvSpPr>
          <p:cNvPr id="6" name="Segnaposto numero diapositiva 5">
            <a:extLst>
              <a:ext uri="{FF2B5EF4-FFF2-40B4-BE49-F238E27FC236}">
                <a16:creationId xmlns:a16="http://schemas.microsoft.com/office/drawing/2014/main" xmlns=""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16" name="Freeform 11">
            <a:extLst>
              <a:ext uri="{FF2B5EF4-FFF2-40B4-BE49-F238E27FC236}">
                <a16:creationId xmlns:a16="http://schemas.microsoft.com/office/drawing/2014/main" xmlns=""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solidFill>
                <a:prstClr val="black"/>
              </a:solidFill>
            </a:endParaRPr>
          </a:p>
        </p:txBody>
      </p:sp>
      <p:sp>
        <p:nvSpPr>
          <p:cNvPr id="18" name="TextBox 15">
            <a:extLst>
              <a:ext uri="{FF2B5EF4-FFF2-40B4-BE49-F238E27FC236}">
                <a16:creationId xmlns:a16="http://schemas.microsoft.com/office/drawing/2014/main" xmlns=""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a16="http://schemas.microsoft.com/office/drawing/2014/main" xmlns=""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a16="http://schemas.microsoft.com/office/drawing/2014/main" xmlns=""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solidFill>
                  <a:prstClr val="black"/>
                </a:solidFill>
              </a:endParaRPr>
            </a:p>
          </p:txBody>
        </p:sp>
        <p:sp>
          <p:nvSpPr>
            <p:cNvPr id="21" name="TextBox 4">
              <a:extLst>
                <a:ext uri="{FF2B5EF4-FFF2-40B4-BE49-F238E27FC236}">
                  <a16:creationId xmlns:a16="http://schemas.microsoft.com/office/drawing/2014/main" xmlns=""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2" name="Freeform 10">
            <a:extLst>
              <a:ext uri="{FF2B5EF4-FFF2-40B4-BE49-F238E27FC236}">
                <a16:creationId xmlns:a16="http://schemas.microsoft.com/office/drawing/2014/main" xmlns=""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solidFill>
                <a:prstClr val="black"/>
              </a:solidFill>
            </a:endParaRPr>
          </a:p>
        </p:txBody>
      </p:sp>
    </p:spTree>
    <p:extLst>
      <p:ext uri="{BB962C8B-B14F-4D97-AF65-F5344CB8AC3E}">
        <p14:creationId xmlns:p14="http://schemas.microsoft.com/office/powerpoint/2010/main" val="256832380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5788581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ole tekstowe 5"/>
          <p:cNvSpPr txBox="1">
            <a:spLocks noChangeArrowheads="1"/>
          </p:cNvSpPr>
          <p:nvPr/>
        </p:nvSpPr>
        <p:spPr bwMode="auto">
          <a:xfrm>
            <a:off x="4787003" y="4916855"/>
            <a:ext cx="5426074" cy="544143"/>
          </a:xfrm>
          <a:prstGeom prst="rect">
            <a:avLst/>
          </a:prstGeom>
          <a:noFill/>
          <a:ln w="9525">
            <a:noFill/>
            <a:miter lim="800000"/>
            <a:headEnd/>
            <a:tailEnd/>
          </a:ln>
        </p:spPr>
        <p:txBody>
          <a:bodyPr rot="0" vert="horz" wrap="square" lIns="91440" tIns="45720" rIns="91440" bIns="45720" anchor="t" anchorCtr="0">
            <a:noAutofit/>
          </a:bodyPr>
          <a:lstStyle/>
          <a:p>
            <a:pPr algn="ctr">
              <a:lnSpc>
                <a:spcPts val="1100"/>
              </a:lnSpc>
              <a:spcAft>
                <a:spcPts val="400"/>
              </a:spcAft>
            </a:pP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Co-funded by the European Union. Views and opinions expressed are however those of the author(s) only and do not necessarily reflect those of the European Union or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Fundacja</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Rozwoju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Systemu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Edukacji</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Neither the European Union nor the granting authority can be held responsible for them.</a:t>
            </a:r>
            <a:endParaRPr lang="pl-PL" sz="11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Pole tekstowe 2"/>
          <p:cNvSpPr txBox="1">
            <a:spLocks noChangeArrowheads="1"/>
          </p:cNvSpPr>
          <p:nvPr/>
        </p:nvSpPr>
        <p:spPr bwMode="auto">
          <a:xfrm>
            <a:off x="3396201" y="2295231"/>
            <a:ext cx="7649944" cy="1723390"/>
          </a:xfrm>
          <a:prstGeom prst="rect">
            <a:avLst/>
          </a:prstGeom>
          <a:noFill/>
          <a:ln w="9525">
            <a:noFill/>
            <a:miter lim="800000"/>
            <a:headEnd/>
            <a:tailEnd/>
          </a:ln>
        </p:spPr>
        <p:txBody>
          <a:bodyPr rot="0" vert="horz" wrap="square" lIns="91440" tIns="45720" rIns="91440" bIns="45720" anchor="t" anchorCtr="0">
            <a:noAutofit/>
          </a:bodyPr>
          <a:lstStyle/>
          <a:p>
            <a:pPr algn="ctr">
              <a:lnSpc>
                <a:spcPts val="5500"/>
              </a:lnSpc>
              <a:spcAft>
                <a:spcPts val="600"/>
              </a:spcAft>
            </a:pPr>
            <a:r>
              <a:rPr lang="pl-PL" sz="50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MODULE </a:t>
            </a:r>
            <a:r>
              <a:rPr lang="pl-PL" sz="50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1:</a:t>
            </a:r>
            <a:br>
              <a:rPr lang="pl-PL" sz="50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br>
            <a:r>
              <a:rPr lang="pl-PL" sz="50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LEARNING THEORIES </a:t>
            </a:r>
            <a:endParaRPr lang="pl-PL" sz="1100" dirty="0">
              <a:solidFill>
                <a:srgbClr val="33BAE4"/>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ts val="2800"/>
              </a:lnSpc>
            </a:pPr>
            <a:r>
              <a:rPr lang="en-US" sz="2800" dirty="0">
                <a:solidFill>
                  <a:srgbClr val="33BAE4"/>
                </a:solidFill>
                <a:latin typeface="Century Gothic" panose="020B0502020202020204" pitchFamily="34" charset="0"/>
                <a:ea typeface="Calibri" panose="020F0502020204030204" pitchFamily="34" charset="0"/>
                <a:cs typeface="Calibri" panose="020F0502020204030204" pitchFamily="34" charset="0"/>
              </a:rPr>
              <a:t>Lesson 1.3.1: Affective </a:t>
            </a:r>
            <a:endParaRPr lang="pl-PL"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endParaRPr>
          </a:p>
          <a:p>
            <a:pPr algn="ctr">
              <a:lnSpc>
                <a:spcPts val="2800"/>
              </a:lnSpc>
            </a:pPr>
            <a:r>
              <a:rPr lang="en-US"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Learning </a:t>
            </a:r>
            <a:r>
              <a:rPr lang="en-US" sz="2800" dirty="0">
                <a:solidFill>
                  <a:srgbClr val="33BAE4"/>
                </a:solidFill>
                <a:latin typeface="Century Gothic" panose="020B0502020202020204" pitchFamily="34" charset="0"/>
                <a:ea typeface="Calibri" panose="020F0502020204030204" pitchFamily="34" charset="0"/>
                <a:cs typeface="Calibri" panose="020F0502020204030204" pitchFamily="34" charset="0"/>
              </a:rPr>
              <a:t>Theory</a:t>
            </a:r>
          </a:p>
        </p:txBody>
      </p:sp>
      <p:sp>
        <p:nvSpPr>
          <p:cNvPr id="8" name="Pole tekstowe 3"/>
          <p:cNvSpPr txBox="1">
            <a:spLocks noChangeArrowheads="1"/>
          </p:cNvSpPr>
          <p:nvPr/>
        </p:nvSpPr>
        <p:spPr bwMode="auto">
          <a:xfrm>
            <a:off x="3953935" y="958324"/>
            <a:ext cx="7092210" cy="675743"/>
          </a:xfrm>
          <a:prstGeom prst="rect">
            <a:avLst/>
          </a:prstGeom>
          <a:noFill/>
          <a:ln w="9525">
            <a:noFill/>
            <a:miter lim="800000"/>
            <a:headEnd/>
            <a:tailEnd/>
          </a:ln>
        </p:spPr>
        <p:txBody>
          <a:bodyPr rot="0" vert="horz" wrap="square" lIns="91440" tIns="45720" rIns="91440" bIns="45720" anchor="t" anchorCtr="0">
            <a:noAutofit/>
          </a:bodyPr>
          <a:lstStyle/>
          <a:p>
            <a:pPr algn="ctr"/>
            <a:r>
              <a:rPr lang="pl-PL" b="1" dirty="0" err="1">
                <a:solidFill>
                  <a:srgbClr val="2F5496"/>
                </a:solidFill>
                <a:latin typeface="Century Gothic" panose="020B0502020202020204" pitchFamily="34" charset="0"/>
              </a:rPr>
              <a:t>RbtsInMath</a:t>
            </a:r>
            <a:r>
              <a:rPr lang="pl-PL" b="1" dirty="0">
                <a:solidFill>
                  <a:srgbClr val="2F5496"/>
                </a:solidFill>
                <a:latin typeface="Century Gothic" panose="020B0502020202020204" pitchFamily="34" charset="0"/>
              </a:rPr>
              <a:t>: Developing </a:t>
            </a:r>
            <a:r>
              <a:rPr lang="pl-PL" b="1" dirty="0" err="1">
                <a:solidFill>
                  <a:srgbClr val="2F5496"/>
                </a:solidFill>
                <a:latin typeface="Century Gothic" panose="020B0502020202020204" pitchFamily="34" charset="0"/>
              </a:rPr>
              <a:t>Mathematics</a:t>
            </a:r>
            <a:r>
              <a:rPr lang="pl-PL" b="1" dirty="0">
                <a:solidFill>
                  <a:srgbClr val="2F5496"/>
                </a:solidFill>
                <a:latin typeface="Century Gothic" panose="020B0502020202020204" pitchFamily="34" charset="0"/>
              </a:rPr>
              <a:t> </a:t>
            </a:r>
            <a:r>
              <a:rPr lang="pl-PL" b="1" dirty="0" err="1">
                <a:solidFill>
                  <a:srgbClr val="2F5496"/>
                </a:solidFill>
                <a:latin typeface="Century Gothic" panose="020B0502020202020204" pitchFamily="34" charset="0"/>
              </a:rPr>
              <a:t>Achievement</a:t>
            </a:r>
            <a:r>
              <a:rPr lang="pl-PL" b="1" dirty="0">
                <a:solidFill>
                  <a:srgbClr val="2F5496"/>
                </a:solidFill>
                <a:latin typeface="Century Gothic" panose="020B0502020202020204" pitchFamily="34" charset="0"/>
              </a:rPr>
              <a:t> </a:t>
            </a:r>
            <a:br>
              <a:rPr lang="pl-PL" b="1" dirty="0">
                <a:solidFill>
                  <a:srgbClr val="2F5496"/>
                </a:solidFill>
                <a:latin typeface="Century Gothic" panose="020B0502020202020204" pitchFamily="34" charset="0"/>
              </a:rPr>
            </a:br>
            <a:r>
              <a:rPr lang="pl-PL" b="1" dirty="0" err="1">
                <a:solidFill>
                  <a:srgbClr val="2F5496"/>
                </a:solidFill>
                <a:latin typeface="Century Gothic" panose="020B0502020202020204" pitchFamily="34" charset="0"/>
              </a:rPr>
              <a:t>through</a:t>
            </a:r>
            <a:r>
              <a:rPr lang="pl-PL" b="1" dirty="0">
                <a:solidFill>
                  <a:srgbClr val="2F5496"/>
                </a:solidFill>
                <a:latin typeface="Century Gothic" panose="020B0502020202020204" pitchFamily="34" charset="0"/>
              </a:rPr>
              <a:t> Using </a:t>
            </a:r>
            <a:r>
              <a:rPr lang="pl-PL" b="1" dirty="0" err="1">
                <a:solidFill>
                  <a:srgbClr val="2F5496"/>
                </a:solidFill>
                <a:latin typeface="Century Gothic" panose="020B0502020202020204" pitchFamily="34" charset="0"/>
              </a:rPr>
              <a:t>Robotics</a:t>
            </a:r>
            <a:r>
              <a:rPr lang="pl-PL" b="1" dirty="0">
                <a:solidFill>
                  <a:srgbClr val="2F5496"/>
                </a:solidFill>
                <a:latin typeface="Century Gothic" panose="020B0502020202020204" pitchFamily="34" charset="0"/>
              </a:rPr>
              <a:t> Applications in </a:t>
            </a:r>
            <a:r>
              <a:rPr lang="pl-PL" b="1" dirty="0" err="1">
                <a:solidFill>
                  <a:srgbClr val="2F5496"/>
                </a:solidFill>
                <a:latin typeface="Century Gothic" panose="020B0502020202020204" pitchFamily="34" charset="0"/>
              </a:rPr>
              <a:t>Flipped</a:t>
            </a:r>
            <a:r>
              <a:rPr lang="pl-PL" b="1" dirty="0">
                <a:solidFill>
                  <a:srgbClr val="2F5496"/>
                </a:solidFill>
                <a:latin typeface="Century Gothic" panose="020B0502020202020204" pitchFamily="34" charset="0"/>
              </a:rPr>
              <a:t> Learning</a:t>
            </a:r>
            <a:endParaRPr lang="pl-PL" dirty="0">
              <a:solidFill>
                <a:srgbClr val="2F5496"/>
              </a:solidFill>
              <a:latin typeface="Century Gothic" panose="020B0502020202020204" pitchFamily="34" charset="0"/>
            </a:endParaRPr>
          </a:p>
        </p:txBody>
      </p:sp>
      <p:sp>
        <p:nvSpPr>
          <p:cNvPr id="13" name="Pole tekstowe 4"/>
          <p:cNvSpPr txBox="1">
            <a:spLocks noChangeArrowheads="1"/>
          </p:cNvSpPr>
          <p:nvPr/>
        </p:nvSpPr>
        <p:spPr bwMode="auto">
          <a:xfrm>
            <a:off x="5366440" y="1619488"/>
            <a:ext cx="4267200" cy="353060"/>
          </a:xfrm>
          <a:prstGeom prst="rect">
            <a:avLst/>
          </a:prstGeom>
          <a:noFill/>
          <a:ln w="9525">
            <a:noFill/>
            <a:miter lim="800000"/>
            <a:headEnd/>
            <a:tailEnd/>
          </a:ln>
        </p:spPr>
        <p:txBody>
          <a:bodyPr rot="0" vert="horz" wrap="square" lIns="91440" tIns="45720" rIns="91440" bIns="45720" anchor="t" anchorCtr="0">
            <a:noAutofit/>
          </a:bodyPr>
          <a:lstStyle/>
          <a:p>
            <a:pPr algn="ctr">
              <a:lnSpc>
                <a:spcPts val="1800"/>
              </a:lnSpc>
            </a:pPr>
            <a:r>
              <a:rPr lang="pl-PL" sz="1000" dirty="0">
                <a:solidFill>
                  <a:srgbClr val="AEAAAA"/>
                </a:solidFill>
                <a:latin typeface="Century Gothic" panose="020B0502020202020204" pitchFamily="34" charset="0"/>
                <a:ea typeface="Calibri" panose="020F0502020204030204" pitchFamily="34" charset="0"/>
                <a:cs typeface="Calibri" panose="020F0502020204030204" pitchFamily="34" charset="0"/>
              </a:rPr>
              <a:t>2022-1-PL01-KA220-HED-000089820</a:t>
            </a:r>
            <a:endParaRPr lang="pl-PL" sz="11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6975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2AA84"/>
            </a:gs>
            <a:gs pos="74000">
              <a:srgbClr val="FFE265"/>
            </a:gs>
            <a:gs pos="83000">
              <a:srgbClr val="FFE265"/>
            </a:gs>
            <a:gs pos="100000">
              <a:srgbClr val="F2AA84"/>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2E38A71-3462-0A20-D508-0DA4A1923873}"/>
              </a:ext>
            </a:extLst>
          </p:cNvPr>
          <p:cNvSpPr>
            <a:spLocks noGrp="1"/>
          </p:cNvSpPr>
          <p:nvPr>
            <p:ph type="title"/>
          </p:nvPr>
        </p:nvSpPr>
        <p:spPr>
          <a:xfrm>
            <a:off x="1515599" y="2207304"/>
            <a:ext cx="9160802" cy="2443393"/>
          </a:xfrm>
        </p:spPr>
        <p:txBody>
          <a:bodyPr>
            <a:normAutofit/>
          </a:bodyPr>
          <a:lstStyle/>
          <a:p>
            <a:pPr algn="ctr"/>
            <a:r>
              <a:rPr lang="pl-PL" sz="6600" dirty="0" err="1"/>
              <a:t>Thank</a:t>
            </a:r>
            <a:r>
              <a:rPr lang="pl-PL" sz="6600" dirty="0"/>
              <a:t> </a:t>
            </a:r>
            <a:r>
              <a:rPr lang="pl-PL" sz="6600" dirty="0" err="1"/>
              <a:t>you</a:t>
            </a:r>
            <a:r>
              <a:rPr lang="pl-PL" sz="6600" dirty="0"/>
              <a:t> for </a:t>
            </a:r>
            <a:r>
              <a:rPr lang="pl-PL" sz="6600" dirty="0" err="1"/>
              <a:t>your</a:t>
            </a:r>
            <a:r>
              <a:rPr lang="pl-PL" sz="6600" dirty="0"/>
              <a:t> </a:t>
            </a:r>
            <a:r>
              <a:rPr lang="pl-PL" sz="6600" dirty="0" err="1"/>
              <a:t>attention</a:t>
            </a:r>
            <a:r>
              <a:rPr lang="pl-PL" sz="6600" dirty="0"/>
              <a:t>!</a:t>
            </a:r>
          </a:p>
        </p:txBody>
      </p:sp>
      <p:sp>
        <p:nvSpPr>
          <p:cNvPr id="4" name="Symbol zastępczy tekstu 3">
            <a:extLst>
              <a:ext uri="{FF2B5EF4-FFF2-40B4-BE49-F238E27FC236}">
                <a16:creationId xmlns:a16="http://schemas.microsoft.com/office/drawing/2014/main" xmlns="" id="{4A97BBBF-02BC-EFFD-F2ED-6F26B4AC10D4}"/>
              </a:ext>
            </a:extLst>
          </p:cNvPr>
          <p:cNvSpPr>
            <a:spLocks noGrp="1"/>
          </p:cNvSpPr>
          <p:nvPr>
            <p:ph type="body" sz="half" idx="2"/>
          </p:nvPr>
        </p:nvSpPr>
        <p:spPr>
          <a:xfrm flipV="1">
            <a:off x="11173491" y="6893301"/>
            <a:ext cx="1018509" cy="138539"/>
          </a:xfrm>
        </p:spPr>
        <p:txBody>
          <a:bodyPr>
            <a:normAutofit fontScale="25000" lnSpcReduction="20000"/>
          </a:bodyPr>
          <a:lstStyle/>
          <a:p>
            <a:endParaRPr lang="pl-PL"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0EFEA102-B15A-4039-6756-FC13862D3F12}"/>
              </a:ext>
            </a:extLst>
          </p:cNvPr>
          <p:cNvPicPr>
            <a:picLocks noChangeAspect="1"/>
          </p:cNvPicPr>
          <p:nvPr/>
        </p:nvPicPr>
        <p:blipFill>
          <a:blip r:embed="rId2"/>
          <a:stretch>
            <a:fillRect/>
          </a:stretch>
        </p:blipFill>
        <p:spPr>
          <a:xfrm>
            <a:off x="109728" y="5959679"/>
            <a:ext cx="2684206" cy="598880"/>
          </a:xfrm>
          <a:prstGeom prst="rect">
            <a:avLst/>
          </a:prstGeom>
        </p:spPr>
      </p:pic>
      <p:sp>
        <p:nvSpPr>
          <p:cNvPr id="6" name="pole tekstowe 5">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2913604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ole tekstowe 2"/>
          <p:cNvSpPr txBox="1">
            <a:spLocks noChangeArrowheads="1"/>
          </p:cNvSpPr>
          <p:nvPr/>
        </p:nvSpPr>
        <p:spPr bwMode="auto">
          <a:xfrm>
            <a:off x="3431645" y="4569354"/>
            <a:ext cx="7597775" cy="1010179"/>
          </a:xfrm>
          <a:prstGeom prst="rect">
            <a:avLst/>
          </a:prstGeom>
          <a:noFill/>
          <a:ln w="9525">
            <a:noFill/>
            <a:miter lim="800000"/>
            <a:headEnd/>
            <a:tailEnd/>
          </a:ln>
        </p:spPr>
        <p:txBody>
          <a:bodyPr rot="0" vert="horz" wrap="square" lIns="91440" tIns="45720" rIns="91440" bIns="45720" anchor="t" anchorCtr="0">
            <a:noAutofit/>
          </a:bodyPr>
          <a:lstStyle/>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This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may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copied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reproduced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or</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modified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according</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to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above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rules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In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addition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acknowledgement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authors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and </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applicable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portions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copyright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notice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must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clearly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referenced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rights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reserved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 Copyright 2023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RbtsInMath</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3962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E5A854C-A9B7-E9CB-FBD7-F2A6A18E491E}"/>
              </a:ext>
            </a:extLst>
          </p:cNvPr>
          <p:cNvSpPr>
            <a:spLocks noGrp="1"/>
          </p:cNvSpPr>
          <p:nvPr>
            <p:ph type="ctrTitle"/>
          </p:nvPr>
        </p:nvSpPr>
        <p:spPr>
          <a:xfrm>
            <a:off x="1130460" y="1130995"/>
            <a:ext cx="9144000" cy="2387600"/>
          </a:xfrm>
        </p:spPr>
        <p:txBody>
          <a:bodyPr>
            <a:normAutofit/>
          </a:bodyPr>
          <a:lstStyle/>
          <a:p>
            <a:r>
              <a:rPr lang="pl-PL" sz="6500" dirty="0"/>
              <a:t>MODULE </a:t>
            </a:r>
            <a:r>
              <a:rPr lang="tr-TR" sz="6500" dirty="0"/>
              <a:t>1</a:t>
            </a:r>
            <a:r>
              <a:rPr lang="pl-PL" sz="6500" dirty="0"/>
              <a:t>:</a:t>
            </a:r>
            <a:br>
              <a:rPr lang="pl-PL" sz="6500" dirty="0"/>
            </a:br>
            <a:r>
              <a:rPr lang="pl-PL" sz="6500" dirty="0"/>
              <a:t>LEARNING THEORIES</a:t>
            </a:r>
            <a:endParaRPr lang="it-IT" sz="6500" dirty="0"/>
          </a:p>
        </p:txBody>
      </p:sp>
      <p:sp>
        <p:nvSpPr>
          <p:cNvPr id="3" name="Sottotitolo 2">
            <a:extLst>
              <a:ext uri="{FF2B5EF4-FFF2-40B4-BE49-F238E27FC236}">
                <a16:creationId xmlns="" xmlns:a16="http://schemas.microsoft.com/office/drawing/2014/main" id="{4BF419EC-A92B-82BC-8935-719F412E0FEF}"/>
              </a:ext>
            </a:extLst>
          </p:cNvPr>
          <p:cNvSpPr>
            <a:spLocks noGrp="1"/>
          </p:cNvSpPr>
          <p:nvPr>
            <p:ph type="subTitle" idx="1"/>
          </p:nvPr>
        </p:nvSpPr>
        <p:spPr>
          <a:xfrm>
            <a:off x="1130460" y="3920041"/>
            <a:ext cx="9144000" cy="1246319"/>
          </a:xfrm>
        </p:spPr>
        <p:txBody>
          <a:bodyPr>
            <a:normAutofit/>
          </a:bodyPr>
          <a:lstStyle/>
          <a:p>
            <a:r>
              <a:rPr lang="en-US" sz="4000" dirty="0"/>
              <a:t>Lesson 1.</a:t>
            </a:r>
            <a:r>
              <a:rPr lang="tr-TR" sz="4000" dirty="0"/>
              <a:t>3.1</a:t>
            </a:r>
            <a:r>
              <a:rPr lang="en-US" sz="4000" dirty="0"/>
              <a:t>: Affective Learning </a:t>
            </a:r>
            <a:r>
              <a:rPr lang="en-US" sz="4000" dirty="0" smtClean="0"/>
              <a:t>Theory</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A82AA6E2-FAEE-D645-5167-CB188730678D}"/>
              </a:ext>
            </a:extLst>
          </p:cNvPr>
          <p:cNvPicPr>
            <a:picLocks noChangeAspect="1"/>
          </p:cNvPicPr>
          <p:nvPr/>
        </p:nvPicPr>
        <p:blipFill>
          <a:blip r:embed="rId2"/>
          <a:stretch>
            <a:fillRect/>
          </a:stretch>
        </p:blipFill>
        <p:spPr>
          <a:xfrm>
            <a:off x="0" y="6259120"/>
            <a:ext cx="2684206" cy="598880"/>
          </a:xfrm>
          <a:prstGeom prst="rect">
            <a:avLst/>
          </a:prstGeom>
        </p:spPr>
      </p:pic>
      <p:sp>
        <p:nvSpPr>
          <p:cNvPr id="6" name="Prostokąt 5"/>
          <p:cNvSpPr/>
          <p:nvPr/>
        </p:nvSpPr>
        <p:spPr>
          <a:xfrm>
            <a:off x="5200157" y="5588096"/>
            <a:ext cx="1992853" cy="400110"/>
          </a:xfrm>
          <a:prstGeom prst="rect">
            <a:avLst/>
          </a:prstGeom>
        </p:spPr>
        <p:txBody>
          <a:bodyPr wrap="none">
            <a:spAutoFit/>
          </a:bodyPr>
          <a:lstStyle/>
          <a:p>
            <a:r>
              <a:rPr lang="pl-PL" sz="2000" i="1" dirty="0"/>
              <a:t> </a:t>
            </a:r>
            <a:r>
              <a:rPr lang="pl-PL" i="1" dirty="0" err="1"/>
              <a:t>Prepared</a:t>
            </a:r>
            <a:r>
              <a:rPr lang="pl-PL" i="1" dirty="0"/>
              <a:t> by:</a:t>
            </a:r>
            <a:endParaRPr lang="pl-PL" dirty="0"/>
          </a:p>
        </p:txBody>
      </p:sp>
      <p:sp>
        <p:nvSpPr>
          <p:cNvPr id="7" name="Prostokąt 6"/>
          <p:cNvSpPr/>
          <p:nvPr/>
        </p:nvSpPr>
        <p:spPr>
          <a:xfrm>
            <a:off x="3252485" y="6332382"/>
            <a:ext cx="5181737" cy="400110"/>
          </a:xfrm>
          <a:prstGeom prst="rect">
            <a:avLst/>
          </a:prstGeom>
        </p:spPr>
        <p:txBody>
          <a:bodyPr wrap="square">
            <a:spAutoFit/>
          </a:bodyPr>
          <a:lstStyle/>
          <a:p>
            <a:r>
              <a:rPr lang="en-US" sz="1000" i="1" dirty="0" smtClean="0"/>
              <a:t>All </a:t>
            </a:r>
            <a:r>
              <a:rPr lang="en-US" sz="1000" i="1" dirty="0"/>
              <a:t>the pictures and photographs used in this publication are royalty-free, chosen </a:t>
            </a:r>
            <a:r>
              <a:rPr lang="en-US" sz="1000" i="1" dirty="0" smtClean="0"/>
              <a:t>from</a:t>
            </a:r>
            <a:r>
              <a:rPr lang="pl-PL" sz="1000" i="1" dirty="0" smtClean="0"/>
              <a:t> open </a:t>
            </a:r>
            <a:r>
              <a:rPr lang="pl-PL" sz="1000" i="1" dirty="0" err="1" smtClean="0"/>
              <a:t>sources</a:t>
            </a:r>
            <a:r>
              <a:rPr lang="pl-PL" sz="1000" i="1" dirty="0"/>
              <a:t>.</a:t>
            </a:r>
            <a:endParaRPr lang="pl-PL" sz="1000" dirty="0"/>
          </a:p>
        </p:txBody>
      </p:sp>
      <p:pic>
        <p:nvPicPr>
          <p:cNvPr id="8" name="Resim 8" descr="amblem, simge, sembol, metin, logo içeren bir resim&#10;&#10;Açıklama otomatik olarak oluşturuldu">
            <a:extLst>
              <a:ext uri="{FF2B5EF4-FFF2-40B4-BE49-F238E27FC236}">
                <a16:creationId xmlns:a16="http://schemas.microsoft.com/office/drawing/2014/main" xmlns="" id="{E7FCB89F-872E-EB4D-9C80-29ECA1A2B977}"/>
              </a:ext>
            </a:extLst>
          </p:cNvPr>
          <p:cNvPicPr>
            <a:picLocks noChangeAspect="1"/>
          </p:cNvPicPr>
          <p:nvPr/>
        </p:nvPicPr>
        <p:blipFill>
          <a:blip r:embed="rId3"/>
          <a:stretch>
            <a:fillRect/>
          </a:stretch>
        </p:blipFill>
        <p:spPr>
          <a:xfrm>
            <a:off x="8073549" y="4845023"/>
            <a:ext cx="1194751" cy="11947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6744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 1.3.1: Affective Learning Theory</a:t>
            </a:r>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5771482" y="2124340"/>
            <a:ext cx="5713784" cy="4130274"/>
          </a:xfrm>
        </p:spPr>
        <p:txBody>
          <a:bodyPr>
            <a:normAutofit fontScale="55000" lnSpcReduction="20000"/>
          </a:bodyPr>
          <a:lstStyle/>
          <a:p>
            <a:pPr algn="just">
              <a:lnSpc>
                <a:spcPct val="120000"/>
              </a:lnSpc>
            </a:pPr>
            <a:r>
              <a:rPr lang="en-US" dirty="0"/>
              <a:t>Teacher candidates are divided into groups of 3 or 6 individuals each. Three different expertise groups are formed to work within the class. The first expertise group focuses on affective, the second on social, and the third on brain-based learning theories. One or two candidates from each group are assigned to these expertise groups. In the expertise groups, candidates from different groups collaborate on and specialize in the topic of their respective expertise group.</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4" name="Freeform 13">
            <a:extLst>
              <a:ext uri="{FF2B5EF4-FFF2-40B4-BE49-F238E27FC236}">
                <a16:creationId xmlns="" xmlns:a16="http://schemas.microsoft.com/office/drawing/2014/main" id="{F2351A74-FB5F-F95E-AF29-3111F6322C1F}"/>
              </a:ext>
            </a:extLst>
          </p:cNvPr>
          <p:cNvSpPr>
            <a:spLocks noChangeAspect="1"/>
          </p:cNvSpPr>
          <p:nvPr/>
        </p:nvSpPr>
        <p:spPr>
          <a:xfrm>
            <a:off x="967225" y="2159993"/>
            <a:ext cx="4347492" cy="3547470"/>
          </a:xfrm>
          <a:custGeom>
            <a:avLst/>
            <a:gdLst/>
            <a:ahLst/>
            <a:cxnLst/>
            <a:rect l="l" t="t" r="r" b="b"/>
            <a:pathLst>
              <a:path w="2754608" h="2247707">
                <a:moveTo>
                  <a:pt x="0" y="0"/>
                </a:moveTo>
                <a:lnTo>
                  <a:pt x="2754608" y="0"/>
                </a:lnTo>
                <a:lnTo>
                  <a:pt x="2754608" y="2247707"/>
                </a:lnTo>
                <a:lnTo>
                  <a:pt x="0" y="2247707"/>
                </a:lnTo>
                <a:lnTo>
                  <a:pt x="0" y="0"/>
                </a:lnTo>
                <a:close/>
              </a:path>
            </a:pathLst>
          </a:custGeom>
          <a:blipFill>
            <a:blip r:embed="rId3"/>
            <a:stretch>
              <a:fillRect/>
            </a:stretch>
          </a:blipFill>
        </p:spPr>
        <p:txBody>
          <a:bodyPr/>
          <a:lstStyle/>
          <a:p>
            <a:endParaRPr lang="tr-TR"/>
          </a:p>
        </p:txBody>
      </p:sp>
      <p:sp>
        <p:nvSpPr>
          <p:cNvPr id="7" name="pole tekstowe 6">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10380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 1.3.1: Affective Learning Theory</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6096000" y="2049462"/>
            <a:ext cx="5259388" cy="4205152"/>
          </a:xfrm>
        </p:spPr>
        <p:txBody>
          <a:bodyPr>
            <a:normAutofit fontScale="85000" lnSpcReduction="10000"/>
          </a:bodyPr>
          <a:lstStyle/>
          <a:p>
            <a:pPr algn="just">
              <a:lnSpc>
                <a:spcPct val="100000"/>
              </a:lnSpc>
            </a:pPr>
            <a:r>
              <a:rPr lang="en-US" sz="2400" dirty="0"/>
              <a:t>After the work of the expertise groups is completed, each member returns to their originally formed group.</a:t>
            </a:r>
          </a:p>
          <a:p>
            <a:pPr algn="just">
              <a:lnSpc>
                <a:spcPct val="100000"/>
              </a:lnSpc>
            </a:pPr>
            <a:r>
              <a:rPr lang="en-US" sz="2400" dirty="0"/>
              <a:t>Initially, each heterogeneous group has at least one expert in each of the three subjects. Each expert explains their topic to the other group members and facilitates their learning. Thus, at the end of this process, each group has learned all three subjects.</a:t>
            </a:r>
          </a:p>
          <a:p>
            <a:pPr algn="just">
              <a:lnSpc>
                <a:spcPct val="100000"/>
              </a:lnSpc>
            </a:pPr>
            <a:endParaRPr lang="en-US" sz="2400" dirty="0"/>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8" name="Freeform 13">
            <a:extLst>
              <a:ext uri="{FF2B5EF4-FFF2-40B4-BE49-F238E27FC236}">
                <a16:creationId xmlns="" xmlns:a16="http://schemas.microsoft.com/office/drawing/2014/main" id="{7684B29C-89E6-293B-93A5-06C0FE93E936}"/>
              </a:ext>
            </a:extLst>
          </p:cNvPr>
          <p:cNvSpPr>
            <a:spLocks noChangeAspect="1"/>
          </p:cNvSpPr>
          <p:nvPr/>
        </p:nvSpPr>
        <p:spPr>
          <a:xfrm>
            <a:off x="986100" y="2170042"/>
            <a:ext cx="4707671" cy="3135487"/>
          </a:xfrm>
          <a:custGeom>
            <a:avLst/>
            <a:gdLst/>
            <a:ahLst/>
            <a:cxnLst/>
            <a:rect l="l" t="t" r="r" b="b"/>
            <a:pathLst>
              <a:path w="3182938" h="2119957">
                <a:moveTo>
                  <a:pt x="0" y="0"/>
                </a:moveTo>
                <a:lnTo>
                  <a:pt x="3182939" y="0"/>
                </a:lnTo>
                <a:lnTo>
                  <a:pt x="3182939" y="2119957"/>
                </a:lnTo>
                <a:lnTo>
                  <a:pt x="0" y="2119957"/>
                </a:lnTo>
                <a:lnTo>
                  <a:pt x="0" y="0"/>
                </a:lnTo>
                <a:close/>
              </a:path>
            </a:pathLst>
          </a:custGeom>
          <a:blipFill>
            <a:blip r:embed="rId3"/>
            <a:stretch>
              <a:fillRect/>
            </a:stretch>
          </a:blipFill>
        </p:spPr>
        <p:txBody>
          <a:bodyPr/>
          <a:lstStyle/>
          <a:p>
            <a:endParaRPr lang="tr-TR"/>
          </a:p>
        </p:txBody>
      </p:sp>
      <p:sp>
        <p:nvSpPr>
          <p:cNvPr id="9" name="pole tekstowe 8">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2705227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 1.3.1: Affective Learning Theory</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865298" y="2085448"/>
            <a:ext cx="5259388" cy="3813234"/>
          </a:xfrm>
        </p:spPr>
        <p:txBody>
          <a:bodyPr>
            <a:normAutofit fontScale="70000" lnSpcReduction="20000"/>
          </a:bodyPr>
          <a:lstStyle/>
          <a:p>
            <a:pPr algn="just">
              <a:lnSpc>
                <a:spcPct val="100000"/>
              </a:lnSpc>
            </a:pPr>
            <a:r>
              <a:rPr lang="en-US" sz="2800" dirty="0">
                <a:solidFill>
                  <a:srgbClr val="000000"/>
                </a:solidFill>
                <a:latin typeface="+mj-lt"/>
                <a:ea typeface="More Sugar Thin"/>
                <a:cs typeface="More Sugar Thin"/>
                <a:sym typeface="More Sugar Thin"/>
              </a:rPr>
              <a:t>Emotional Learning theory is more concerned with the consequences than the nature of learning. It gives importance to mental and affective development and change, starting from the need to consider the affective aspect, which is not only sufficient in the cognitive field, and to look at learning from an affective perspective in order to raise individuals equipped with affective learning theory. . </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4" name="Freeform 13">
            <a:extLst>
              <a:ext uri="{FF2B5EF4-FFF2-40B4-BE49-F238E27FC236}">
                <a16:creationId xmlns="" xmlns:a16="http://schemas.microsoft.com/office/drawing/2014/main" id="{7CF420A4-6304-239B-9B48-67E31181FB04}"/>
              </a:ext>
            </a:extLst>
          </p:cNvPr>
          <p:cNvSpPr>
            <a:spLocks noChangeAspect="1"/>
          </p:cNvSpPr>
          <p:nvPr/>
        </p:nvSpPr>
        <p:spPr>
          <a:xfrm>
            <a:off x="6740335" y="2085448"/>
            <a:ext cx="4925204" cy="3280372"/>
          </a:xfrm>
          <a:custGeom>
            <a:avLst/>
            <a:gdLst/>
            <a:ahLst/>
            <a:cxnLst/>
            <a:rect l="l" t="t" r="r" b="b"/>
            <a:pathLst>
              <a:path w="3182938" h="2119957">
                <a:moveTo>
                  <a:pt x="0" y="0"/>
                </a:moveTo>
                <a:lnTo>
                  <a:pt x="3182939" y="0"/>
                </a:lnTo>
                <a:lnTo>
                  <a:pt x="3182939" y="2119957"/>
                </a:lnTo>
                <a:lnTo>
                  <a:pt x="0" y="2119957"/>
                </a:lnTo>
                <a:lnTo>
                  <a:pt x="0" y="0"/>
                </a:lnTo>
                <a:close/>
              </a:path>
            </a:pathLst>
          </a:custGeom>
          <a:blipFill>
            <a:blip r:embed="rId3"/>
            <a:stretch>
              <a:fillRect/>
            </a:stretch>
          </a:blipFill>
        </p:spPr>
        <p:txBody>
          <a:bodyPr/>
          <a:lstStyle/>
          <a:p>
            <a:endParaRPr lang="tr-TR"/>
          </a:p>
        </p:txBody>
      </p:sp>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20347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 1.3.1: Affective Learning Theory</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6096000" y="2049462"/>
            <a:ext cx="5259388" cy="4205152"/>
          </a:xfrm>
        </p:spPr>
        <p:txBody>
          <a:bodyPr>
            <a:normAutofit/>
          </a:bodyPr>
          <a:lstStyle/>
          <a:p>
            <a:pPr algn="just">
              <a:lnSpc>
                <a:spcPct val="100000"/>
              </a:lnSpc>
            </a:pPr>
            <a:r>
              <a:rPr lang="en-US" sz="2400" dirty="0"/>
              <a:t>For these developments and changes, the concepts of healthy self, self-actualization and full functionality are emphasized along with values and moral development (</a:t>
            </a:r>
            <a:r>
              <a:rPr lang="en-US" sz="2400" dirty="0" err="1"/>
              <a:t>Akkaya</a:t>
            </a:r>
            <a:r>
              <a:rPr lang="en-US" sz="2400" dirty="0"/>
              <a:t>, 2015; </a:t>
            </a:r>
            <a:r>
              <a:rPr lang="en-US" sz="2400" dirty="0" err="1"/>
              <a:t>Akman</a:t>
            </a:r>
            <a:r>
              <a:rPr lang="en-US" sz="2400" dirty="0"/>
              <a:t>, 2018)</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4" name="Freeform 13">
            <a:extLst>
              <a:ext uri="{FF2B5EF4-FFF2-40B4-BE49-F238E27FC236}">
                <a16:creationId xmlns="" xmlns:a16="http://schemas.microsoft.com/office/drawing/2014/main" id="{CB058A18-2E19-F380-52DE-0A93F942C458}"/>
              </a:ext>
            </a:extLst>
          </p:cNvPr>
          <p:cNvSpPr>
            <a:spLocks noChangeAspect="1"/>
          </p:cNvSpPr>
          <p:nvPr/>
        </p:nvSpPr>
        <p:spPr>
          <a:xfrm>
            <a:off x="1009661" y="2162710"/>
            <a:ext cx="4597987" cy="3062433"/>
          </a:xfrm>
          <a:custGeom>
            <a:avLst/>
            <a:gdLst/>
            <a:ahLst/>
            <a:cxnLst/>
            <a:rect l="l" t="t" r="r" b="b"/>
            <a:pathLst>
              <a:path w="3182938" h="2119957">
                <a:moveTo>
                  <a:pt x="0" y="0"/>
                </a:moveTo>
                <a:lnTo>
                  <a:pt x="3182939" y="0"/>
                </a:lnTo>
                <a:lnTo>
                  <a:pt x="3182939" y="2119957"/>
                </a:lnTo>
                <a:lnTo>
                  <a:pt x="0" y="2119957"/>
                </a:lnTo>
                <a:lnTo>
                  <a:pt x="0" y="0"/>
                </a:lnTo>
                <a:close/>
              </a:path>
            </a:pathLst>
          </a:custGeom>
          <a:blipFill>
            <a:blip r:embed="rId3"/>
            <a:stretch>
              <a:fillRect/>
            </a:stretch>
          </a:blipFill>
        </p:spPr>
        <p:txBody>
          <a:bodyPr/>
          <a:lstStyle/>
          <a:p>
            <a:endParaRPr lang="tr-TR"/>
          </a:p>
        </p:txBody>
      </p:sp>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767950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 1.3.1: Affective Learning Theory</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4398265" y="2049462"/>
            <a:ext cx="6957124" cy="3802698"/>
          </a:xfrm>
        </p:spPr>
        <p:txBody>
          <a:bodyPr>
            <a:normAutofit fontScale="85000" lnSpcReduction="20000"/>
          </a:bodyPr>
          <a:lstStyle/>
          <a:p>
            <a:pPr marL="0" indent="0" algn="just">
              <a:lnSpc>
                <a:spcPct val="100000"/>
              </a:lnSpc>
              <a:buNone/>
            </a:pPr>
            <a:r>
              <a:rPr lang="en-US" sz="2400" dirty="0"/>
              <a:t>To summarize:</a:t>
            </a:r>
          </a:p>
          <a:p>
            <a:pPr algn="just">
              <a:lnSpc>
                <a:spcPct val="100000"/>
              </a:lnSpc>
            </a:pPr>
            <a:r>
              <a:rPr lang="en-US" sz="2400" dirty="0"/>
              <a:t>Education should help the student to be self-confident, to believe in his competence, to have high academic expectations.</a:t>
            </a:r>
          </a:p>
          <a:p>
            <a:pPr algn="just">
              <a:lnSpc>
                <a:spcPct val="100000"/>
              </a:lnSpc>
            </a:pPr>
            <a:r>
              <a:rPr lang="en-US" sz="2400" dirty="0"/>
              <a:t>All four dimensions of self-concept: academic, social, emotional and physical should be taken into account.</a:t>
            </a:r>
          </a:p>
          <a:p>
            <a:pPr algn="just">
              <a:lnSpc>
                <a:spcPct val="100000"/>
              </a:lnSpc>
            </a:pPr>
            <a:r>
              <a:rPr lang="en-US" sz="2400" dirty="0"/>
              <a:t>The school should not give the child the feeling of failure. Because those who fail in school have low self-esteem. A sense of achievement must be satisfied, achievements must be appreciated.</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8" name="Freeform 13">
            <a:extLst>
              <a:ext uri="{FF2B5EF4-FFF2-40B4-BE49-F238E27FC236}">
                <a16:creationId xmlns="" xmlns:a16="http://schemas.microsoft.com/office/drawing/2014/main" id="{007F6175-7E5C-DB8D-0D5F-A57CF1844141}"/>
              </a:ext>
            </a:extLst>
          </p:cNvPr>
          <p:cNvSpPr>
            <a:spLocks noChangeAspect="1"/>
          </p:cNvSpPr>
          <p:nvPr/>
        </p:nvSpPr>
        <p:spPr>
          <a:xfrm>
            <a:off x="682260" y="2060195"/>
            <a:ext cx="3480834" cy="3480834"/>
          </a:xfrm>
          <a:custGeom>
            <a:avLst/>
            <a:gdLst/>
            <a:ahLst/>
            <a:cxnLst/>
            <a:rect l="l" t="t" r="r" b="b"/>
            <a:pathLst>
              <a:path w="2277299" h="2277299">
                <a:moveTo>
                  <a:pt x="0" y="0"/>
                </a:moveTo>
                <a:lnTo>
                  <a:pt x="2277299" y="0"/>
                </a:lnTo>
                <a:lnTo>
                  <a:pt x="2277299" y="2277299"/>
                </a:lnTo>
                <a:lnTo>
                  <a:pt x="0" y="2277299"/>
                </a:lnTo>
                <a:lnTo>
                  <a:pt x="0" y="0"/>
                </a:lnTo>
                <a:close/>
              </a:path>
            </a:pathLst>
          </a:custGeom>
          <a:blipFill>
            <a:blip r:embed="rId3"/>
            <a:stretch>
              <a:fillRect/>
            </a:stretch>
          </a:blipFill>
        </p:spPr>
        <p:txBody>
          <a:bodyPr/>
          <a:lstStyle/>
          <a:p>
            <a:endParaRPr lang="tr-TR"/>
          </a:p>
        </p:txBody>
      </p:sp>
      <p:sp>
        <p:nvSpPr>
          <p:cNvPr id="9" name="pole tekstowe 8">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419214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 1.3.1: Affective Learning Theory</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511277" y="1908785"/>
            <a:ext cx="5869426" cy="4205152"/>
          </a:xfrm>
        </p:spPr>
        <p:txBody>
          <a:bodyPr>
            <a:normAutofit fontScale="77500" lnSpcReduction="20000"/>
          </a:bodyPr>
          <a:lstStyle/>
          <a:p>
            <a:pPr algn="just">
              <a:lnSpc>
                <a:spcPct val="110000"/>
              </a:lnSpc>
            </a:pPr>
            <a:r>
              <a:rPr lang="en-US" sz="2800" dirty="0">
                <a:solidFill>
                  <a:srgbClr val="000000"/>
                </a:solidFill>
                <a:latin typeface="+mj-lt"/>
                <a:ea typeface="More Sugar Thin"/>
                <a:cs typeface="More Sugar Thin"/>
                <a:sym typeface="More Sugar Thin"/>
              </a:rPr>
              <a:t>The unsuccessful student should not be emotionally charged, and should not bring aggression to the child's personality.</a:t>
            </a:r>
          </a:p>
          <a:p>
            <a:pPr algn="just">
              <a:lnSpc>
                <a:spcPct val="110000"/>
              </a:lnSpc>
            </a:pPr>
            <a:r>
              <a:rPr lang="en-US" sz="2800" dirty="0">
                <a:solidFill>
                  <a:srgbClr val="000000"/>
                </a:solidFill>
                <a:latin typeface="+mj-lt"/>
                <a:ea typeface="More Sugar Thin"/>
                <a:cs typeface="More Sugar Thin"/>
                <a:sym typeface="More Sugar Thin"/>
              </a:rPr>
              <a:t>The self is the mirror of the individual. The individual's perceptions of how he is seen by others and his thoughts form the basis for forming his own self. For this reason, nicknames, labels or ill-treatment of individuals should not be allowed.</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4" name="Freeform 13">
            <a:extLst>
              <a:ext uri="{FF2B5EF4-FFF2-40B4-BE49-F238E27FC236}">
                <a16:creationId xmlns="" xmlns:a16="http://schemas.microsoft.com/office/drawing/2014/main" id="{0D3DFA6B-416E-1988-3A86-DB7F81C21922}"/>
              </a:ext>
            </a:extLst>
          </p:cNvPr>
          <p:cNvSpPr>
            <a:spLocks noChangeAspect="1"/>
          </p:cNvSpPr>
          <p:nvPr/>
        </p:nvSpPr>
        <p:spPr>
          <a:xfrm>
            <a:off x="6857409" y="1985862"/>
            <a:ext cx="3602925" cy="3602925"/>
          </a:xfrm>
          <a:custGeom>
            <a:avLst/>
            <a:gdLst/>
            <a:ahLst/>
            <a:cxnLst/>
            <a:rect l="l" t="t" r="r" b="b"/>
            <a:pathLst>
              <a:path w="2459705" h="2459705">
                <a:moveTo>
                  <a:pt x="0" y="0"/>
                </a:moveTo>
                <a:lnTo>
                  <a:pt x="2459704" y="0"/>
                </a:lnTo>
                <a:lnTo>
                  <a:pt x="2459704" y="2459705"/>
                </a:lnTo>
                <a:lnTo>
                  <a:pt x="0" y="2459705"/>
                </a:lnTo>
                <a:lnTo>
                  <a:pt x="0" y="0"/>
                </a:lnTo>
                <a:close/>
              </a:path>
            </a:pathLst>
          </a:custGeom>
          <a:blipFill>
            <a:blip r:embed="rId3"/>
            <a:stretch>
              <a:fillRect/>
            </a:stretch>
          </a:blipFill>
        </p:spPr>
        <p:txBody>
          <a:bodyPr/>
          <a:lstStyle/>
          <a:p>
            <a:endParaRPr lang="tr-TR"/>
          </a:p>
        </p:txBody>
      </p:sp>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71008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6" name="Tytuł 5">
            <a:extLst>
              <a:ext uri="{FF2B5EF4-FFF2-40B4-BE49-F238E27FC236}">
                <a16:creationId xmlns="" xmlns:a16="http://schemas.microsoft.com/office/drawing/2014/main" id="{234AFC11-FB4B-2836-BA9B-9E9900CEF916}"/>
              </a:ext>
            </a:extLst>
          </p:cNvPr>
          <p:cNvSpPr>
            <a:spLocks noGrp="1"/>
          </p:cNvSpPr>
          <p:nvPr>
            <p:ph type="title"/>
          </p:nvPr>
        </p:nvSpPr>
        <p:spPr>
          <a:xfrm>
            <a:off x="1173480" y="365125"/>
            <a:ext cx="8718702" cy="1325563"/>
          </a:xfrm>
        </p:spPr>
        <p:txBody>
          <a:bodyPr/>
          <a:lstStyle/>
          <a:p>
            <a:pPr algn="ctr"/>
            <a:r>
              <a:rPr lang="pl-PL" dirty="0" err="1"/>
              <a:t>Conclusion</a:t>
            </a:r>
            <a:endParaRPr lang="pl-PL" dirty="0"/>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7" name="pole tekstowe 6">
            <a:extLst>
              <a:ext uri="{FF2B5EF4-FFF2-40B4-BE49-F238E27FC236}">
                <a16:creationId xmlns="" xmlns:a16="http://schemas.microsoft.com/office/drawing/2014/main" id="{A561396E-4252-E7C8-3417-5222698D59D6}"/>
              </a:ext>
            </a:extLst>
          </p:cNvPr>
          <p:cNvSpPr txBox="1"/>
          <p:nvPr/>
        </p:nvSpPr>
        <p:spPr>
          <a:xfrm>
            <a:off x="932688" y="1784775"/>
            <a:ext cx="10806355" cy="4093428"/>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Emotional Learning Theory prioritizes mental and affective development, emphasizing the importance of self-confidence, competence, and high expectations in students. </a:t>
            </a:r>
            <a:endParaRPr lang="tr-TR" sz="2000" dirty="0"/>
          </a:p>
          <a:p>
            <a:pPr marL="342900" indent="-342900" algn="just">
              <a:buFont typeface="Arial" panose="020B0604020202020204" pitchFamily="34" charset="0"/>
              <a:buChar char="•"/>
            </a:pPr>
            <a:endParaRPr lang="tr-TR" sz="2000" dirty="0"/>
          </a:p>
          <a:p>
            <a:pPr marL="342900" indent="-342900" algn="just">
              <a:buFont typeface="Arial" panose="020B0604020202020204" pitchFamily="34" charset="0"/>
              <a:buChar char="•"/>
            </a:pPr>
            <a:r>
              <a:rPr lang="en-US" sz="2000" dirty="0"/>
              <a:t>It advocates for considering all dimensions of self-concept—academic, social, emotional, and physical. </a:t>
            </a:r>
            <a:endParaRPr lang="tr-TR" sz="2000" dirty="0"/>
          </a:p>
          <a:p>
            <a:pPr marL="342900" indent="-342900" algn="just">
              <a:buFont typeface="Arial" panose="020B0604020202020204" pitchFamily="34" charset="0"/>
              <a:buChar char="•"/>
            </a:pPr>
            <a:endParaRPr lang="tr-TR" sz="2000" dirty="0"/>
          </a:p>
          <a:p>
            <a:pPr marL="342900" indent="-342900" algn="just">
              <a:buFont typeface="Arial" panose="020B0604020202020204" pitchFamily="34" charset="0"/>
              <a:buChar char="•"/>
            </a:pPr>
            <a:r>
              <a:rPr lang="en-US" sz="2000" dirty="0"/>
              <a:t>Schools should foster a sense of achievement and avoid actions that harm self-esteem. </a:t>
            </a:r>
            <a:endParaRPr lang="tr-TR" sz="2000" dirty="0"/>
          </a:p>
          <a:p>
            <a:pPr marL="342900" indent="-342900" algn="just">
              <a:buFont typeface="Arial" panose="020B0604020202020204" pitchFamily="34" charset="0"/>
              <a:buChar char="•"/>
            </a:pPr>
            <a:endParaRPr lang="tr-TR" sz="2000" dirty="0"/>
          </a:p>
          <a:p>
            <a:pPr marL="342900" indent="-342900" algn="just">
              <a:buFont typeface="Arial" panose="020B0604020202020204" pitchFamily="34" charset="0"/>
              <a:buChar char="•"/>
            </a:pPr>
            <a:r>
              <a:rPr lang="en-US" sz="2000" dirty="0"/>
              <a:t>Positive role models and parental examples are crucial for developing a healthy self-concept, ensuring students grow with values and moral development.</a:t>
            </a:r>
          </a:p>
        </p:txBody>
      </p:sp>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50879443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ppt/theme/theme3.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62dbaf1-38a1-43f9-a7da-3022da85cc5e}" enabled="0" method="" siteId="{262dbaf1-38a1-43f9-a7da-3022da85cc5e}" removed="1"/>
</clbl:labelList>
</file>

<file path=docProps/app.xml><?xml version="1.0" encoding="utf-8"?>
<Properties xmlns="http://schemas.openxmlformats.org/officeDocument/2006/extended-properties" xmlns:vt="http://schemas.openxmlformats.org/officeDocument/2006/docPropsVTypes">
  <Template>Rbts Layout Presentazione standard1</Template>
  <TotalTime>183</TotalTime>
  <Words>1041</Words>
  <Application>Microsoft Office PowerPoint</Application>
  <PresentationFormat>Panoramiczny</PresentationFormat>
  <Paragraphs>46</Paragraphs>
  <Slides>11</Slides>
  <Notes>0</Notes>
  <HiddenSlides>0</HiddenSlides>
  <MMClips>0</MMClips>
  <ScaleCrop>false</ScaleCrop>
  <HeadingPairs>
    <vt:vector size="6" baseType="variant">
      <vt:variant>
        <vt:lpstr>Używane czcionki</vt:lpstr>
      </vt:variant>
      <vt:variant>
        <vt:i4>10</vt:i4>
      </vt:variant>
      <vt:variant>
        <vt:lpstr>Motyw</vt:lpstr>
      </vt:variant>
      <vt:variant>
        <vt:i4>3</vt:i4>
      </vt:variant>
      <vt:variant>
        <vt:lpstr>Tytuły slajdów</vt:lpstr>
      </vt:variant>
      <vt:variant>
        <vt:i4>11</vt:i4>
      </vt:variant>
    </vt:vector>
  </HeadingPairs>
  <TitlesOfParts>
    <vt:vector size="24" baseType="lpstr">
      <vt:lpstr>Aptos</vt:lpstr>
      <vt:lpstr>Aptos Display</vt:lpstr>
      <vt:lpstr>Arial</vt:lpstr>
      <vt:lpstr>Calibri</vt:lpstr>
      <vt:lpstr>Calibri Light</vt:lpstr>
      <vt:lpstr>Century Gothic</vt:lpstr>
      <vt:lpstr>Inter Bold</vt:lpstr>
      <vt:lpstr>More Sugar Thin</vt:lpstr>
      <vt:lpstr>Poppins</vt:lpstr>
      <vt:lpstr>Times New Roman</vt:lpstr>
      <vt:lpstr>Tema di Office</vt:lpstr>
      <vt:lpstr>1_Tema di Office</vt:lpstr>
      <vt:lpstr>Projekt niestandardowy</vt:lpstr>
      <vt:lpstr>Prezentacja programu PowerPoint</vt:lpstr>
      <vt:lpstr>MODULE 1: LEARNING THEORIES</vt:lpstr>
      <vt:lpstr>Lesson 1.3.1: Affective Learning Theory</vt:lpstr>
      <vt:lpstr>Lesson 1.3.1: Affective Learning Theory</vt:lpstr>
      <vt:lpstr>Lesson 1.3.1: Affective Learning Theory</vt:lpstr>
      <vt:lpstr>Lesson 1.3.1: Affective Learning Theory</vt:lpstr>
      <vt:lpstr>Lesson 1.3.1: Affective Learning Theory</vt:lpstr>
      <vt:lpstr>Lesson 1.3.1: Affective Learning Theory</vt:lpstr>
      <vt:lpstr>Conclusion</vt:lpstr>
      <vt:lpstr>Thank you for your attention!</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Witulska Klaudia</dc:creator>
  <cp:lastModifiedBy>Ania</cp:lastModifiedBy>
  <cp:revision>14</cp:revision>
  <dcterms:created xsi:type="dcterms:W3CDTF">2024-08-05T10:37:09Z</dcterms:created>
  <dcterms:modified xsi:type="dcterms:W3CDTF">2025-03-30T18:21:06Z</dcterms:modified>
</cp:coreProperties>
</file>