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sldIdLst>
    <p:sldId id="268" r:id="rId3"/>
    <p:sldId id="256" r:id="rId4"/>
    <p:sldId id="258" r:id="rId5"/>
    <p:sldId id="263" r:id="rId6"/>
    <p:sldId id="264" r:id="rId7"/>
    <p:sldId id="265" r:id="rId8"/>
    <p:sldId id="259" r:id="rId9"/>
    <p:sldId id="266" r:id="rId10"/>
    <p:sldId id="267"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9471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7587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30554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92824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87290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130174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1388769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1550228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005904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6616976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 xmlns:a16="http://schemas.microsoft.com/office/drawing/2014/main"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 xmlns:a16="http://schemas.microsoft.com/office/drawing/2014/main"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 xmlns:a16="http://schemas.microsoft.com/office/drawing/2014/main"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29059940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396201" y="2295231"/>
            <a:ext cx="7649944" cy="1723390"/>
          </a:xfrm>
          <a:prstGeom prst="rect">
            <a:avLst/>
          </a:prstGeom>
          <a:noFill/>
          <a:ln w="9525">
            <a:noFill/>
            <a:miter lim="800000"/>
            <a:headEnd/>
            <a:tailEnd/>
          </a:ln>
        </p:spPr>
        <p:txBody>
          <a:bodyPr rot="0" vert="horz" wrap="square" lIns="91440" tIns="45720" rIns="91440" bIns="45720" anchor="t" anchorCtr="0">
            <a:noAutofit/>
          </a:bodyPr>
          <a:lstStyle/>
          <a:p>
            <a:pPr algn="ctr">
              <a:lnSpc>
                <a:spcPts val="5500"/>
              </a:lnSpc>
              <a:spcAft>
                <a:spcPts val="600"/>
              </a:spcAft>
            </a:pPr>
            <a:r>
              <a:rPr lang="pl-PL" sz="50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a:t>
            </a: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1:</a:t>
            </a:r>
            <a:b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LEARNING THEORIES </a:t>
            </a:r>
            <a:endParaRPr lang="pl-PL" sz="1100" dirty="0">
              <a:solidFill>
                <a:srgbClr val="33BAE4"/>
              </a:solidFill>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ts val="2800"/>
              </a:lnSpc>
              <a:spcAft>
                <a:spcPts val="0"/>
              </a:spcAft>
            </a:pP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Lesson 1.3.2: Social </a:t>
            </a:r>
            <a:endPar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endParaRPr>
          </a:p>
          <a:p>
            <a:pPr algn="ctr">
              <a:lnSpc>
                <a:spcPts val="2800"/>
              </a:lnSpc>
              <a:spcAft>
                <a:spcPts val="0"/>
              </a:spcAft>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Learning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Theory</a:t>
            </a: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spcAft>
                <a:spcPts val="0"/>
              </a:spcAft>
            </a:pPr>
            <a:r>
              <a:rPr lang="pl-PL" sz="1000" dirty="0">
                <a:solidFill>
                  <a:srgbClr val="AEAAAA"/>
                </a:solidFill>
                <a:effectLst/>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28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130995"/>
            <a:ext cx="9144000" cy="2387600"/>
          </a:xfrm>
        </p:spPr>
        <p:txBody>
          <a:bodyPr>
            <a:normAutofit/>
          </a:bodyPr>
          <a:lstStyle/>
          <a:p>
            <a:r>
              <a:rPr lang="pl-PL" sz="6500" dirty="0"/>
              <a:t>MODULE </a:t>
            </a:r>
            <a:r>
              <a:rPr lang="tr-TR" sz="6500" dirty="0"/>
              <a:t>1</a:t>
            </a:r>
            <a:r>
              <a:rPr lang="pl-PL" sz="6500" dirty="0"/>
              <a:t>:</a:t>
            </a:r>
            <a:br>
              <a:rPr lang="pl-PL" sz="6500" dirty="0"/>
            </a:br>
            <a:r>
              <a:rPr lang="pl-PL" sz="6500" dirty="0"/>
              <a:t>LEARNING THEORIES</a:t>
            </a:r>
            <a:endParaRPr lang="it-IT" sz="65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755449"/>
            <a:ext cx="9144000" cy="1209743"/>
          </a:xfrm>
        </p:spPr>
        <p:txBody>
          <a:bodyPr>
            <a:normAutofit/>
          </a:bodyPr>
          <a:lstStyle/>
          <a:p>
            <a:r>
              <a:rPr lang="en-US" sz="4000" dirty="0"/>
              <a:t>Lesson 1.</a:t>
            </a:r>
            <a:r>
              <a:rPr lang="tr-TR" sz="4000" dirty="0"/>
              <a:t>3.2</a:t>
            </a:r>
            <a:r>
              <a:rPr lang="en-US" sz="4000" dirty="0"/>
              <a:t>: Social Learning </a:t>
            </a:r>
            <a:r>
              <a:rPr lang="en-US" sz="4000" dirty="0" smtClean="0"/>
              <a:t>Theory</a:t>
            </a:r>
            <a:endParaRPr lang="pl-PL" sz="40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Resim 8" descr="amblem, simge, sembol, metin, logo içeren bir resim&#10;&#10;Açıklama otomatik olarak oluşturuldu">
            <a:extLst>
              <a:ext uri="{FF2B5EF4-FFF2-40B4-BE49-F238E27FC236}">
                <a16:creationId xmlns="" xmlns:a16="http://schemas.microsoft.com/office/drawing/2014/main" id="{E7FCB89F-872E-EB4D-9C80-29ECA1A2B977}"/>
              </a:ext>
            </a:extLst>
          </p:cNvPr>
          <p:cNvPicPr>
            <a:picLocks noChangeAspect="1"/>
          </p:cNvPicPr>
          <p:nvPr/>
        </p:nvPicPr>
        <p:blipFill>
          <a:blip r:embed="rId3"/>
          <a:stretch>
            <a:fillRect/>
          </a:stretch>
        </p:blipFill>
        <p:spPr>
          <a:xfrm>
            <a:off x="7501160" y="5064369"/>
            <a:ext cx="1194751" cy="1194751"/>
          </a:xfrm>
          <a:prstGeom prst="rect">
            <a:avLst/>
          </a:prstGeom>
          <a:ln>
            <a:noFill/>
          </a:ln>
          <a:effectLst>
            <a:outerShdw blurRad="292100" dist="139700" dir="2700000" algn="tl" rotWithShape="0">
              <a:srgbClr val="333333">
                <a:alpha val="65000"/>
              </a:srgbClr>
            </a:outerShdw>
          </a:effectLst>
        </p:spPr>
      </p:pic>
      <p:sp>
        <p:nvSpPr>
          <p:cNvPr id="6" name="Prostokąt 5"/>
          <p:cNvSpPr/>
          <p:nvPr/>
        </p:nvSpPr>
        <p:spPr>
          <a:xfrm>
            <a:off x="5200157" y="5588096"/>
            <a:ext cx="1992853" cy="400110"/>
          </a:xfrm>
          <a:prstGeom prst="rect">
            <a:avLst/>
          </a:prstGeom>
        </p:spPr>
        <p:txBody>
          <a:bodyPr wrap="none">
            <a:spAutoFit/>
          </a:bodyPr>
          <a:lstStyle/>
          <a:p>
            <a:r>
              <a:rPr lang="pl-PL" sz="2000" i="1" dirty="0"/>
              <a:t> </a:t>
            </a:r>
            <a:r>
              <a:rPr lang="pl-PL" i="1" dirty="0" err="1"/>
              <a:t>Prepared</a:t>
            </a:r>
            <a:r>
              <a:rPr lang="pl-PL" i="1" dirty="0"/>
              <a:t> by:</a:t>
            </a:r>
            <a:endParaRPr lang="pl-PL" dirty="0"/>
          </a:p>
        </p:txBody>
      </p:sp>
      <p:sp>
        <p:nvSpPr>
          <p:cNvPr id="7" name="Prostokąt 6"/>
          <p:cNvSpPr/>
          <p:nvPr/>
        </p:nvSpPr>
        <p:spPr>
          <a:xfrm>
            <a:off x="3252485" y="6332382"/>
            <a:ext cx="5181737" cy="400110"/>
          </a:xfrm>
          <a:prstGeom prst="rect">
            <a:avLst/>
          </a:prstGeom>
        </p:spPr>
        <p:txBody>
          <a:bodyPr wrap="square">
            <a:spAutoFit/>
          </a:bodyPr>
          <a:lstStyle/>
          <a:p>
            <a:r>
              <a:rPr lang="en-US" sz="1000" i="1" dirty="0" smtClean="0"/>
              <a:t>All </a:t>
            </a:r>
            <a:r>
              <a:rPr lang="en-US" sz="1000" i="1" dirty="0"/>
              <a:t>the pictures and photographs used in this publication are royalty-free, chosen </a:t>
            </a:r>
            <a:r>
              <a:rPr lang="en-US" sz="1000" i="1" dirty="0" smtClean="0"/>
              <a:t>from</a:t>
            </a:r>
            <a:r>
              <a:rPr lang="pl-PL" sz="1000" i="1" dirty="0" smtClean="0"/>
              <a:t> open </a:t>
            </a:r>
            <a:r>
              <a:rPr lang="pl-PL" sz="1000" i="1" dirty="0" err="1" smtClean="0"/>
              <a:t>sources</a:t>
            </a:r>
            <a:r>
              <a:rPr lang="pl-PL" sz="1000" i="1" dirty="0"/>
              <a:t>.</a:t>
            </a:r>
            <a:endParaRPr lang="pl-PL" sz="1000" dirty="0"/>
          </a:p>
        </p:txBody>
      </p:sp>
    </p:spTree>
    <p:extLst>
      <p:ext uri="{BB962C8B-B14F-4D97-AF65-F5344CB8AC3E}">
        <p14:creationId xmlns:p14="http://schemas.microsoft.com/office/powerpoint/2010/main" val="404674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1.3.2: Social Learning Theory</a:t>
            </a:r>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3977641" y="2124340"/>
            <a:ext cx="7507626" cy="4130274"/>
          </a:xfrm>
        </p:spPr>
        <p:txBody>
          <a:bodyPr>
            <a:normAutofit/>
          </a:bodyPr>
          <a:lstStyle/>
          <a:p>
            <a:pPr algn="just">
              <a:lnSpc>
                <a:spcPct val="120000"/>
              </a:lnSpc>
            </a:pPr>
            <a:r>
              <a:rPr lang="en-US" sz="2600" dirty="0"/>
              <a:t>Bandura is one of the leading advocates of social learning theory and states that individuals observe other people in the environment and show behaviors that are beneficial to them (Bandura, 1991).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Freeform 13">
            <a:extLst>
              <a:ext uri="{FF2B5EF4-FFF2-40B4-BE49-F238E27FC236}">
                <a16:creationId xmlns="" xmlns:a16="http://schemas.microsoft.com/office/drawing/2014/main" id="{D5B69B81-AF01-1A0F-E95A-C672F8114FE0}"/>
              </a:ext>
            </a:extLst>
          </p:cNvPr>
          <p:cNvSpPr/>
          <p:nvPr/>
        </p:nvSpPr>
        <p:spPr>
          <a:xfrm>
            <a:off x="890684" y="2237585"/>
            <a:ext cx="2763214" cy="3348038"/>
          </a:xfrm>
          <a:custGeom>
            <a:avLst/>
            <a:gdLst/>
            <a:ahLst/>
            <a:cxnLst/>
            <a:rect l="l" t="t" r="r" b="b"/>
            <a:pathLst>
              <a:path w="1619404" h="2294316">
                <a:moveTo>
                  <a:pt x="0" y="0"/>
                </a:moveTo>
                <a:lnTo>
                  <a:pt x="1619405" y="0"/>
                </a:lnTo>
                <a:lnTo>
                  <a:pt x="1619405" y="2294316"/>
                </a:lnTo>
                <a:lnTo>
                  <a:pt x="0" y="2294316"/>
                </a:lnTo>
                <a:lnTo>
                  <a:pt x="0" y="0"/>
                </a:lnTo>
                <a:close/>
              </a:path>
            </a:pathLst>
          </a:custGeom>
          <a:blipFill>
            <a:blip r:embed="rId3"/>
            <a:stretch>
              <a:fillRect/>
            </a:stretch>
          </a:blipFill>
        </p:spPr>
        <p:txBody>
          <a:bodyPr/>
          <a:lstStyle/>
          <a:p>
            <a:endParaRPr lang="tr-T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13539" y="5839115"/>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1.3.2: Social Learning Theory</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4205152"/>
          </a:xfrm>
        </p:spPr>
        <p:txBody>
          <a:bodyPr>
            <a:normAutofit fontScale="92500" lnSpcReduction="10000"/>
          </a:bodyPr>
          <a:lstStyle/>
          <a:p>
            <a:pPr algn="just">
              <a:lnSpc>
                <a:spcPct val="100000"/>
              </a:lnSpc>
            </a:pPr>
            <a:r>
              <a:rPr lang="en-US" sz="2400" dirty="0"/>
              <a:t>Bandura developed the concepts of "Learning through Observation" and "Learning through Modeling" (</a:t>
            </a:r>
            <a:r>
              <a:rPr lang="en-US" sz="2400" dirty="0" err="1"/>
              <a:t>Akman</a:t>
            </a:r>
            <a:r>
              <a:rPr lang="en-US" sz="2400" dirty="0"/>
              <a:t>, 2018). </a:t>
            </a:r>
            <a:endParaRPr lang="tr-TR" sz="2400" dirty="0"/>
          </a:p>
          <a:p>
            <a:pPr algn="just">
              <a:lnSpc>
                <a:spcPct val="100000"/>
              </a:lnSpc>
            </a:pPr>
            <a:r>
              <a:rPr lang="en-US" sz="2400" dirty="0"/>
              <a:t>We can explain learning by modeling as imitating the behavior of other individuals. We can explain learning by observation as learning by observing other individuals. </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4" name="Freeform 13">
            <a:extLst>
              <a:ext uri="{FF2B5EF4-FFF2-40B4-BE49-F238E27FC236}">
                <a16:creationId xmlns="" xmlns:a16="http://schemas.microsoft.com/office/drawing/2014/main" id="{25B38219-A660-CF08-A7C1-811166FD4DB9}"/>
              </a:ext>
            </a:extLst>
          </p:cNvPr>
          <p:cNvSpPr/>
          <p:nvPr/>
        </p:nvSpPr>
        <p:spPr>
          <a:xfrm>
            <a:off x="1052762" y="2180091"/>
            <a:ext cx="4544169" cy="3497794"/>
          </a:xfrm>
          <a:custGeom>
            <a:avLst/>
            <a:gdLst/>
            <a:ahLst/>
            <a:cxnLst/>
            <a:rect l="l" t="t" r="r" b="b"/>
            <a:pathLst>
              <a:path w="3136390" h="2254674">
                <a:moveTo>
                  <a:pt x="0" y="0"/>
                </a:moveTo>
                <a:lnTo>
                  <a:pt x="3136390" y="0"/>
                </a:lnTo>
                <a:lnTo>
                  <a:pt x="3136390" y="2254675"/>
                </a:lnTo>
                <a:lnTo>
                  <a:pt x="0" y="2254675"/>
                </a:lnTo>
                <a:lnTo>
                  <a:pt x="0" y="0"/>
                </a:lnTo>
                <a:close/>
              </a:path>
            </a:pathLst>
          </a:custGeom>
          <a:blipFill>
            <a:blip r:embed="rId3"/>
            <a:stretch>
              <a:fillRect/>
            </a:stretch>
          </a:blipFill>
        </p:spPr>
        <p:txBody>
          <a:bodyPr/>
          <a:lstStyle/>
          <a:p>
            <a:endParaRPr lang="tr-TR"/>
          </a:p>
        </p:txBody>
      </p:sp>
      <p:sp>
        <p:nvSpPr>
          <p:cNvPr id="7" name="pole tekstowe 6">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70522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1.3.2: Social Learning Theory</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865297" y="2085448"/>
            <a:ext cx="6017823" cy="3813234"/>
          </a:xfrm>
        </p:spPr>
        <p:txBody>
          <a:bodyPr>
            <a:normAutofit fontScale="92500"/>
          </a:bodyPr>
          <a:lstStyle/>
          <a:p>
            <a:pPr algn="just">
              <a:lnSpc>
                <a:spcPct val="100000"/>
              </a:lnSpc>
            </a:pPr>
            <a:r>
              <a:rPr lang="en-US" sz="2800" dirty="0">
                <a:solidFill>
                  <a:srgbClr val="000000"/>
                </a:solidFill>
                <a:latin typeface="+mj-lt"/>
                <a:ea typeface="More Sugar Thin"/>
                <a:cs typeface="More Sugar Thin"/>
                <a:sym typeface="More Sugar Thin"/>
              </a:rPr>
              <a:t>Social learning focuses on observation, not experience, as in conditioning. </a:t>
            </a:r>
            <a:r>
              <a:rPr lang="en-US" sz="2800" dirty="0" err="1">
                <a:solidFill>
                  <a:srgbClr val="000000"/>
                </a:solidFill>
                <a:latin typeface="+mj-lt"/>
                <a:ea typeface="More Sugar Thin"/>
                <a:cs typeface="More Sugar Thin"/>
                <a:sym typeface="More Sugar Thin"/>
              </a:rPr>
              <a:t>Slavin</a:t>
            </a:r>
            <a:r>
              <a:rPr lang="en-US" sz="2800" dirty="0">
                <a:solidFill>
                  <a:srgbClr val="000000"/>
                </a:solidFill>
                <a:latin typeface="+mj-lt"/>
                <a:ea typeface="More Sugar Thin"/>
                <a:cs typeface="More Sugar Thin"/>
                <a:sym typeface="More Sugar Thin"/>
              </a:rPr>
              <a:t> (2012) in learning by observation; It states that there are stages such as attention, remembering, application and motivation (</a:t>
            </a:r>
            <a:r>
              <a:rPr lang="en-US" sz="2800" dirty="0" err="1">
                <a:solidFill>
                  <a:srgbClr val="000000"/>
                </a:solidFill>
                <a:latin typeface="+mj-lt"/>
                <a:ea typeface="More Sugar Thin"/>
                <a:cs typeface="More Sugar Thin"/>
                <a:sym typeface="More Sugar Thin"/>
              </a:rPr>
              <a:t>Akman</a:t>
            </a:r>
            <a:r>
              <a:rPr lang="en-US" sz="2800" dirty="0">
                <a:solidFill>
                  <a:srgbClr val="000000"/>
                </a:solidFill>
                <a:latin typeface="+mj-lt"/>
                <a:ea typeface="More Sugar Thin"/>
                <a:cs typeface="More Sugar Thin"/>
                <a:sym typeface="More Sugar Thin"/>
              </a:rPr>
              <a:t>, 2018).</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Freeform 13">
            <a:extLst>
              <a:ext uri="{FF2B5EF4-FFF2-40B4-BE49-F238E27FC236}">
                <a16:creationId xmlns="" xmlns:a16="http://schemas.microsoft.com/office/drawing/2014/main" id="{EDF06D98-9C39-FB9A-20EA-EAF2FE8D614D}"/>
              </a:ext>
            </a:extLst>
          </p:cNvPr>
          <p:cNvSpPr/>
          <p:nvPr/>
        </p:nvSpPr>
        <p:spPr>
          <a:xfrm>
            <a:off x="7571682" y="2197508"/>
            <a:ext cx="3755021" cy="3359231"/>
          </a:xfrm>
          <a:custGeom>
            <a:avLst/>
            <a:gdLst/>
            <a:ahLst/>
            <a:cxnLst/>
            <a:rect l="l" t="t" r="r" b="b"/>
            <a:pathLst>
              <a:path w="2402694" h="2402694">
                <a:moveTo>
                  <a:pt x="0" y="0"/>
                </a:moveTo>
                <a:lnTo>
                  <a:pt x="2402694" y="0"/>
                </a:lnTo>
                <a:lnTo>
                  <a:pt x="2402694" y="2402694"/>
                </a:lnTo>
                <a:lnTo>
                  <a:pt x="0" y="2402694"/>
                </a:lnTo>
                <a:lnTo>
                  <a:pt x="0" y="0"/>
                </a:lnTo>
                <a:close/>
              </a:path>
            </a:pathLst>
          </a:custGeom>
          <a:blipFill>
            <a:blip r:embed="rId3"/>
            <a:stretch>
              <a:fillRect/>
            </a:stretch>
          </a:blipFill>
        </p:spPr>
        <p:txBody>
          <a:bodyPr/>
          <a:lstStyle/>
          <a:p>
            <a:endParaRPr lang="tr-T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2034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fontScale="90000"/>
          </a:bodyPr>
          <a:lstStyle/>
          <a:p>
            <a:pPr algn="ctr"/>
            <a:r>
              <a:rPr lang="en-US" sz="4400" dirty="0"/>
              <a:t>Lesson 1.3.2: Social Learning Theory</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4782311" y="2049462"/>
            <a:ext cx="6883227" cy="4205152"/>
          </a:xfrm>
        </p:spPr>
        <p:txBody>
          <a:bodyPr>
            <a:noAutofit/>
          </a:bodyPr>
          <a:lstStyle/>
          <a:p>
            <a:pPr>
              <a:lnSpc>
                <a:spcPct val="110000"/>
              </a:lnSpc>
            </a:pPr>
            <a:r>
              <a:rPr lang="en-US" sz="2000" dirty="0"/>
              <a:t>Social learning theory does not mean learning only by observation and repetition of behavior with reinforcement. Observation also has the function of informing the individual. Behaviors taken as a model, which is an important element in the social learning process, can be preserved and changed. Observed behaviors encoded in the memory of the individual can be recalled when necessary (</a:t>
            </a:r>
            <a:r>
              <a:rPr lang="en-US" sz="2000" dirty="0" err="1"/>
              <a:t>Gürel</a:t>
            </a:r>
            <a:r>
              <a:rPr lang="en-US" sz="2000" dirty="0"/>
              <a:t>, 2014; cited in Bal, 2020).</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Freeform 13">
            <a:extLst>
              <a:ext uri="{FF2B5EF4-FFF2-40B4-BE49-F238E27FC236}">
                <a16:creationId xmlns="" xmlns:a16="http://schemas.microsoft.com/office/drawing/2014/main" id="{BA7383FB-62F9-897A-B84D-CE0D8AF4C0D1}"/>
              </a:ext>
            </a:extLst>
          </p:cNvPr>
          <p:cNvSpPr/>
          <p:nvPr/>
        </p:nvSpPr>
        <p:spPr>
          <a:xfrm>
            <a:off x="711167" y="2049462"/>
            <a:ext cx="3722266" cy="3496990"/>
          </a:xfrm>
          <a:custGeom>
            <a:avLst/>
            <a:gdLst/>
            <a:ahLst/>
            <a:cxnLst/>
            <a:rect l="l" t="t" r="r" b="b"/>
            <a:pathLst>
              <a:path w="2318233" h="2350841">
                <a:moveTo>
                  <a:pt x="0" y="0"/>
                </a:moveTo>
                <a:lnTo>
                  <a:pt x="2318233" y="0"/>
                </a:lnTo>
                <a:lnTo>
                  <a:pt x="2318233" y="2350841"/>
                </a:lnTo>
                <a:lnTo>
                  <a:pt x="0" y="2350841"/>
                </a:lnTo>
                <a:lnTo>
                  <a:pt x="0" y="0"/>
                </a:lnTo>
                <a:close/>
              </a:path>
            </a:pathLst>
          </a:custGeom>
          <a:blipFill>
            <a:blip r:embed="rId3"/>
            <a:stretch>
              <a:fillRect r="-1406"/>
            </a:stretch>
          </a:blipFill>
        </p:spPr>
        <p:txBody>
          <a:bodyPr/>
          <a:lstStyle/>
          <a:p>
            <a:endParaRPr lang="tr-TR"/>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7679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 xmlns:a16="http://schemas.microsoft.com/office/drawing/2014/main" id="{234AFC11-FB4B-2836-BA9B-9E9900CEF916}"/>
              </a:ext>
            </a:extLst>
          </p:cNvPr>
          <p:cNvSpPr>
            <a:spLocks noGrp="1"/>
          </p:cNvSpPr>
          <p:nvPr>
            <p:ph type="title"/>
          </p:nvPr>
        </p:nvSpPr>
        <p:spPr>
          <a:xfrm>
            <a:off x="1173480" y="365125"/>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 xmlns:a16="http://schemas.microsoft.com/office/drawing/2014/main" id="{A561396E-4252-E7C8-3417-5222698D59D6}"/>
              </a:ext>
            </a:extLst>
          </p:cNvPr>
          <p:cNvSpPr txBox="1"/>
          <p:nvPr/>
        </p:nvSpPr>
        <p:spPr>
          <a:xfrm>
            <a:off x="615374" y="1966750"/>
            <a:ext cx="11088945"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Bandura's social learning theory emphasizes learning through observation and modeling, where individuals imitate behaviors seen in their environment. </a:t>
            </a:r>
            <a:endParaRPr lang="tr-TR" sz="2000" dirty="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en-US" sz="2000" dirty="0"/>
              <a:t>Unlike conditioning, this theory focuses on stages such as attention, remembering, application, and motivation. </a:t>
            </a:r>
            <a:endParaRPr lang="tr-TR" sz="2000" dirty="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en-US" sz="2000" dirty="0"/>
              <a:t>Social learning extends beyond mere observation and repetition, as it also informs the individual. </a:t>
            </a:r>
            <a:endParaRPr lang="tr-TR" sz="2000" dirty="0"/>
          </a:p>
          <a:p>
            <a:pPr marL="342900" indent="-342900" algn="just">
              <a:buFont typeface="Arial" panose="020B0604020202020204" pitchFamily="34" charset="0"/>
              <a:buChar char="•"/>
            </a:pPr>
            <a:endParaRPr lang="tr-TR" sz="2000" dirty="0"/>
          </a:p>
          <a:p>
            <a:pPr marL="342900" indent="-342900" algn="just">
              <a:buFont typeface="Arial" panose="020B0604020202020204" pitchFamily="34" charset="0"/>
              <a:buChar char="•"/>
            </a:pPr>
            <a:r>
              <a:rPr lang="en-US" sz="2000" dirty="0"/>
              <a:t>Behaviors observed and encoded in memory can be recalled and modified as needed, highlighting the dynamic nature of social learning.</a:t>
            </a:r>
          </a:p>
        </p:txBody>
      </p:sp>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0879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11" name="pole tekstowe 10">
            <a:extLst>
              <a:ext uri="{FF2B5EF4-FFF2-40B4-BE49-F238E27FC236}">
                <a16:creationId xmlns:a16="http://schemas.microsoft.com/office/drawing/2014/main" xmlns="" id="{63E34BC7-6956-A4DA-1DCC-9D85A5B1EAB2}"/>
              </a:ext>
            </a:extLst>
          </p:cNvPr>
          <p:cNvSpPr txBox="1"/>
          <p:nvPr/>
        </p:nvSpPr>
        <p:spPr>
          <a:xfrm>
            <a:off x="3158177" y="5843621"/>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a:t>
            </a:r>
            <a:r>
              <a:rPr lang="en-US" sz="1200" dirty="0" err="1">
                <a:solidFill>
                  <a:prstClr val="black"/>
                </a:solidFill>
              </a:rPr>
              <a:t>them.</a:t>
            </a:r>
            <a:r>
              <a:rPr lang="en-US" sz="1200" dirty="0" err="1" smtClean="0">
                <a:solidFill>
                  <a:srgbClr val="000000"/>
                </a:solidFill>
                <a:ea typeface="Times New Roman" panose="02020603050405020304" pitchFamily="18" charset="0"/>
                <a:cs typeface="Times New Roman" panose="02020603050405020304" pitchFamily="18" charset="0"/>
              </a:rPr>
              <a:t>Project</a:t>
            </a:r>
            <a:r>
              <a:rPr lang="en-US" sz="1200" dirty="0" smtClean="0">
                <a:solidFill>
                  <a:srgbClr val="000000"/>
                </a:solidFill>
                <a:ea typeface="Times New Roman" panose="02020603050405020304" pitchFamily="18" charset="0"/>
                <a:cs typeface="Times New Roman" panose="02020603050405020304" pitchFamily="18" charset="0"/>
              </a:rPr>
              <a: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311589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28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185</TotalTime>
  <Words>727</Words>
  <Application>Microsoft Office PowerPoint</Application>
  <PresentationFormat>Panoramiczny</PresentationFormat>
  <Paragraphs>36</Paragraphs>
  <Slides>9</Slides>
  <Notes>0</Notes>
  <HiddenSlides>0</HiddenSlides>
  <MMClips>0</MMClips>
  <ScaleCrop>false</ScaleCrop>
  <HeadingPairs>
    <vt:vector size="6" baseType="variant">
      <vt:variant>
        <vt:lpstr>Używane czcionki</vt:lpstr>
      </vt:variant>
      <vt:variant>
        <vt:i4>9</vt:i4>
      </vt:variant>
      <vt:variant>
        <vt:lpstr>Motyw</vt:lpstr>
      </vt:variant>
      <vt:variant>
        <vt:i4>2</vt:i4>
      </vt:variant>
      <vt:variant>
        <vt:lpstr>Tytuły slajdów</vt:lpstr>
      </vt:variant>
      <vt:variant>
        <vt:i4>9</vt:i4>
      </vt:variant>
    </vt:vector>
  </HeadingPairs>
  <TitlesOfParts>
    <vt:vector size="20" baseType="lpstr">
      <vt:lpstr>Aptos</vt:lpstr>
      <vt:lpstr>Aptos Display</vt:lpstr>
      <vt:lpstr>Arial</vt:lpstr>
      <vt:lpstr>Calibri</vt:lpstr>
      <vt:lpstr>Century Gothic</vt:lpstr>
      <vt:lpstr>Inter Bold</vt:lpstr>
      <vt:lpstr>More Sugar Thin</vt:lpstr>
      <vt:lpstr>Poppins</vt:lpstr>
      <vt:lpstr>Times New Roman</vt:lpstr>
      <vt:lpstr>Tema di Office</vt:lpstr>
      <vt:lpstr>1_Tema di Office</vt:lpstr>
      <vt:lpstr>Prezentacja programu PowerPoint</vt:lpstr>
      <vt:lpstr>MODULE 1: LEARNING THEORIES</vt:lpstr>
      <vt:lpstr>Lesson 1.3.2: Social Learning Theory</vt:lpstr>
      <vt:lpstr>Lesson 1.3.2: Social Learning Theory</vt:lpstr>
      <vt:lpstr>Lesson 1.3.2: Social Learning Theory</vt:lpstr>
      <vt:lpstr>Lesson 1.3.2: Social Learning Theory</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16</cp:revision>
  <dcterms:created xsi:type="dcterms:W3CDTF">2024-08-05T10:37:09Z</dcterms:created>
  <dcterms:modified xsi:type="dcterms:W3CDTF">2025-03-30T18:22:06Z</dcterms:modified>
</cp:coreProperties>
</file>