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70" r:id="rId3"/>
  </p:sldMasterIdLst>
  <p:sldIdLst>
    <p:sldId id="265" r:id="rId4"/>
    <p:sldId id="256" r:id="rId5"/>
    <p:sldId id="258" r:id="rId6"/>
    <p:sldId id="263" r:id="rId7"/>
    <p:sldId id="264" r:id="rId8"/>
    <p:sldId id="259" r:id="rId9"/>
    <p:sldId id="266" r:id="rId10"/>
    <p:sldId id="267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65"/>
    <a:srgbClr val="F2AA84"/>
    <a:srgbClr val="FF9900"/>
    <a:srgbClr val="E0DB7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4" autoAdjust="0"/>
    <p:restoredTop sz="9471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xmlns="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/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849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4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91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98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35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63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09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3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65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28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7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xmlns="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598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93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xmlns="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6672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xmlns="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594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96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48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95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2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40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37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53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01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2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56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8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4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xmlns="" id="{E0EE4BA5-C1E5-44E1-597E-F12B0664417F}"/>
              </a:ext>
            </a:extLst>
          </p:cNvPr>
          <p:cNvGrpSpPr/>
          <p:nvPr userDrawn="1"/>
        </p:nvGrpSpPr>
        <p:grpSpPr>
          <a:xfrm>
            <a:off x="-1430718" y="2118870"/>
            <a:ext cx="4534660" cy="4237480"/>
            <a:chOff x="0" y="0"/>
            <a:chExt cx="812800" cy="81280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xmlns="" id="{060D106D-E8AE-910C-6969-18A7332ED3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A9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xmlns="" id="{D18872E7-9AB4-6136-1402-A95EE6FB6F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5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7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ole tekstowe 5"/>
          <p:cNvSpPr txBox="1">
            <a:spLocks noChangeArrowheads="1"/>
          </p:cNvSpPr>
          <p:nvPr/>
        </p:nvSpPr>
        <p:spPr bwMode="auto">
          <a:xfrm>
            <a:off x="4787003" y="4916855"/>
            <a:ext cx="5426074" cy="5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100"/>
              </a:lnSpc>
              <a:spcAft>
                <a:spcPts val="400"/>
              </a:spcAft>
            </a:pP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Fundacja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Rozwoju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Edukacji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Neither the European Union nor the granting authority can be held responsible for them.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3396201" y="2295231"/>
            <a:ext cx="7649944" cy="172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5500"/>
              </a:lnSpc>
              <a:spcAft>
                <a:spcPts val="600"/>
              </a:spcAft>
            </a:pPr>
            <a:r>
              <a:rPr lang="pl-PL" sz="50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MODULE </a:t>
            </a:r>
            <a:r>
              <a:rPr lang="pl-PL" sz="50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1:</a:t>
            </a:r>
            <a:br>
              <a:rPr lang="pl-PL" sz="50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50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LEARNING THEORIES </a:t>
            </a:r>
            <a:endParaRPr lang="pl-PL" sz="11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1.3.3: Brain Based </a:t>
            </a:r>
            <a:endParaRPr lang="pl-PL" sz="2800" dirty="0" smtClean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2800"/>
              </a:lnSpc>
            </a:pPr>
            <a:r>
              <a:rPr lang="en-US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 </a:t>
            </a:r>
            <a:r>
              <a:rPr lang="en-US" sz="28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Theory</a:t>
            </a:r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3953935" y="958324"/>
            <a:ext cx="7092210" cy="67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RbtsInMath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: Developing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Mathematics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Achievement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b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</a:b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through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Using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Robotics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Applications in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Flipped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Learning</a:t>
            </a:r>
            <a:endParaRPr lang="pl-PL" dirty="0">
              <a:solidFill>
                <a:srgbClr val="2F549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5366440" y="1619488"/>
            <a:ext cx="4267200" cy="3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pl-PL" sz="10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2022-1-PL01-KA220-HED-000089820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6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E5A854C-A9B7-E9CB-FBD7-F2A6A18E4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460" y="1130995"/>
            <a:ext cx="9144000" cy="2387600"/>
          </a:xfrm>
        </p:spPr>
        <p:txBody>
          <a:bodyPr>
            <a:normAutofit/>
          </a:bodyPr>
          <a:lstStyle/>
          <a:p>
            <a:r>
              <a:rPr lang="pl-PL" sz="6500" dirty="0"/>
              <a:t>MODULE </a:t>
            </a:r>
            <a:r>
              <a:rPr lang="tr-TR" sz="6500" dirty="0"/>
              <a:t>1</a:t>
            </a:r>
            <a:r>
              <a:rPr lang="pl-PL" sz="6500" dirty="0"/>
              <a:t>:</a:t>
            </a:r>
            <a:br>
              <a:rPr lang="pl-PL" sz="6500" dirty="0"/>
            </a:br>
            <a:r>
              <a:rPr lang="pl-PL" sz="6500" dirty="0"/>
              <a:t>LEARNING THEORIES</a:t>
            </a:r>
            <a:endParaRPr lang="it-IT" sz="65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4BF419EC-A92B-82BC-8935-719F412E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870" y="3920041"/>
            <a:ext cx="10093590" cy="2579851"/>
          </a:xfrm>
        </p:spPr>
        <p:txBody>
          <a:bodyPr>
            <a:normAutofit/>
          </a:bodyPr>
          <a:lstStyle/>
          <a:p>
            <a:r>
              <a:rPr lang="en-US" sz="4000" dirty="0"/>
              <a:t>Lesson 1.</a:t>
            </a:r>
            <a:r>
              <a:rPr lang="tr-TR" sz="4000" dirty="0"/>
              <a:t>3.3</a:t>
            </a:r>
            <a:r>
              <a:rPr lang="en-US" sz="4000" dirty="0"/>
              <a:t>: Brain Based Learning </a:t>
            </a:r>
            <a:r>
              <a:rPr lang="en-US" sz="4000" dirty="0" smtClean="0"/>
              <a:t>Theory</a:t>
            </a:r>
            <a:endParaRPr lang="pl-PL" sz="40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A82AA6E2-FAEE-D645-5167-CB1887306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9" name="Resim 8" descr="amblem, simge, sembol, metin, logo içeren bir resim&#10;&#10;Açıklama otomatik olarak oluşturuldu">
            <a:extLst>
              <a:ext uri="{FF2B5EF4-FFF2-40B4-BE49-F238E27FC236}">
                <a16:creationId xmlns:a16="http://schemas.microsoft.com/office/drawing/2014/main" xmlns="" id="{E7FCB89F-872E-EB4D-9C80-29ECA1A2B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048" y="4959972"/>
            <a:ext cx="1194751" cy="1194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3252485" y="6332382"/>
            <a:ext cx="5181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All </a:t>
            </a:r>
            <a:r>
              <a:rPr lang="en-US" sz="1000" i="1" dirty="0"/>
              <a:t>the pictures and photographs used in this publication are royalty-free, chosen </a:t>
            </a:r>
            <a:r>
              <a:rPr lang="en-US" sz="1000" i="1" dirty="0" smtClean="0"/>
              <a:t>from</a:t>
            </a:r>
            <a:r>
              <a:rPr lang="pl-PL" sz="1000" i="1" dirty="0" smtClean="0"/>
              <a:t> open </a:t>
            </a:r>
            <a:r>
              <a:rPr lang="pl-PL" sz="1000" i="1" dirty="0" err="1" smtClean="0"/>
              <a:t>sources</a:t>
            </a:r>
            <a:r>
              <a:rPr lang="pl-PL" sz="1000" i="1" dirty="0"/>
              <a:t>.</a:t>
            </a:r>
            <a:endParaRPr lang="pl-PL" sz="1000" dirty="0"/>
          </a:p>
        </p:txBody>
      </p:sp>
      <p:sp>
        <p:nvSpPr>
          <p:cNvPr id="7" name="Prostokąt 6"/>
          <p:cNvSpPr/>
          <p:nvPr/>
        </p:nvSpPr>
        <p:spPr>
          <a:xfrm>
            <a:off x="5200157" y="5588096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i="1" dirty="0"/>
              <a:t> </a:t>
            </a:r>
            <a:r>
              <a:rPr lang="pl-PL" i="1" dirty="0" err="1"/>
              <a:t>Prepared</a:t>
            </a:r>
            <a:r>
              <a:rPr lang="pl-PL" i="1" dirty="0"/>
              <a:t> by: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674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Lesson 1.3.3: Brain Based Learning Theory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343" y="2124340"/>
            <a:ext cx="6505923" cy="413027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Although neuroscience research has been conducted for several years in medicine and the sciences, it has recently become of interest to educators because of the instructional implications of research findings. 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Freeform 13">
            <a:extLst>
              <a:ext uri="{FF2B5EF4-FFF2-40B4-BE49-F238E27FC236}">
                <a16:creationId xmlns:a16="http://schemas.microsoft.com/office/drawing/2014/main" xmlns="" id="{B9052F47-4E26-CBA3-F075-2EA57590B755}"/>
              </a:ext>
            </a:extLst>
          </p:cNvPr>
          <p:cNvSpPr/>
          <p:nvPr/>
        </p:nvSpPr>
        <p:spPr>
          <a:xfrm>
            <a:off x="1115385" y="2255023"/>
            <a:ext cx="3315938" cy="3140942"/>
          </a:xfrm>
          <a:custGeom>
            <a:avLst/>
            <a:gdLst/>
            <a:ahLst/>
            <a:cxnLst/>
            <a:rect l="l" t="t" r="r" b="b"/>
            <a:pathLst>
              <a:path w="2347954" h="2347954">
                <a:moveTo>
                  <a:pt x="0" y="0"/>
                </a:moveTo>
                <a:lnTo>
                  <a:pt x="2347954" y="0"/>
                </a:lnTo>
                <a:lnTo>
                  <a:pt x="2347954" y="2347954"/>
                </a:lnTo>
                <a:lnTo>
                  <a:pt x="0" y="2347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10380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Lesson 1.3.3: Brain Based Learning Theory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40" y="2049462"/>
            <a:ext cx="5874448" cy="420515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Brain-Based Learning Theory, which deals with learning from a neurophysiological perspective, explains the learning process as biochemical and electrochemical changes. </a:t>
            </a:r>
            <a:endParaRPr lang="tr-TR" sz="2400" dirty="0"/>
          </a:p>
          <a:p>
            <a:pPr algn="just">
              <a:lnSpc>
                <a:spcPct val="100000"/>
              </a:lnSpc>
            </a:pPr>
            <a:r>
              <a:rPr lang="en-US" sz="2400" dirty="0"/>
              <a:t>According to this theory, a connection is established between brain cells during the learning process. New learning means new bonds between cells (Kaya, 2012). 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Freeform 13">
            <a:extLst>
              <a:ext uri="{FF2B5EF4-FFF2-40B4-BE49-F238E27FC236}">
                <a16:creationId xmlns:a16="http://schemas.microsoft.com/office/drawing/2014/main" xmlns="" id="{B07705CB-C78F-2FFE-1635-ED34FAACA7D3}"/>
              </a:ext>
            </a:extLst>
          </p:cNvPr>
          <p:cNvSpPr/>
          <p:nvPr/>
        </p:nvSpPr>
        <p:spPr>
          <a:xfrm>
            <a:off x="985078" y="2049462"/>
            <a:ext cx="4039097" cy="3497794"/>
          </a:xfrm>
          <a:custGeom>
            <a:avLst/>
            <a:gdLst/>
            <a:ahLst/>
            <a:cxnLst/>
            <a:rect l="l" t="t" r="r" b="b"/>
            <a:pathLst>
              <a:path w="2326714" h="2326714">
                <a:moveTo>
                  <a:pt x="0" y="0"/>
                </a:moveTo>
                <a:lnTo>
                  <a:pt x="2326714" y="0"/>
                </a:lnTo>
                <a:lnTo>
                  <a:pt x="2326714" y="2326714"/>
                </a:lnTo>
                <a:lnTo>
                  <a:pt x="0" y="2326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70522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97" y="2085448"/>
            <a:ext cx="6017823" cy="381323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solidFill>
                  <a:srgbClr val="000000"/>
                </a:solidFill>
                <a:latin typeface="+mj-lt"/>
                <a:ea typeface="More Sugar Thin"/>
                <a:cs typeface="More Sugar Thin"/>
                <a:sym typeface="More Sugar Thin"/>
              </a:rPr>
              <a:t>According to Hebb, one of the advocates of brain-based learning, there are certain methods and techniques of learning, and learning takes place through reasoning. The concepts of learning include inductive, deductive and specific-to-specific learning criteria. All this happens through reasoning. The method of learning through reasoning has been proven as the most effective and guaranteed method among learning techniques as a result of researches.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xmlns="" id="{459BFB78-D5E1-24EC-8800-40FC210F4C34}"/>
              </a:ext>
            </a:extLst>
          </p:cNvPr>
          <p:cNvSpPr txBox="1">
            <a:spLocks/>
          </p:cNvSpPr>
          <p:nvPr/>
        </p:nvSpPr>
        <p:spPr>
          <a:xfrm>
            <a:off x="1386348" y="280220"/>
            <a:ext cx="8524568" cy="1061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Lesson 1.3.3: Brain Based Learning Theory</a:t>
            </a:r>
            <a:endParaRPr lang="pl-PL" sz="3600" dirty="0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xmlns="" id="{54E80976-DBCA-503B-946F-F8B668CCDE00}"/>
              </a:ext>
            </a:extLst>
          </p:cNvPr>
          <p:cNvSpPr/>
          <p:nvPr/>
        </p:nvSpPr>
        <p:spPr>
          <a:xfrm>
            <a:off x="7403255" y="2220193"/>
            <a:ext cx="3469061" cy="3286304"/>
          </a:xfrm>
          <a:custGeom>
            <a:avLst/>
            <a:gdLst/>
            <a:ahLst/>
            <a:cxnLst/>
            <a:rect l="l" t="t" r="r" b="b"/>
            <a:pathLst>
              <a:path w="2186537" h="2186537">
                <a:moveTo>
                  <a:pt x="0" y="0"/>
                </a:moveTo>
                <a:lnTo>
                  <a:pt x="2186536" y="0"/>
                </a:lnTo>
                <a:lnTo>
                  <a:pt x="2186536" y="2186537"/>
                </a:lnTo>
                <a:lnTo>
                  <a:pt x="0" y="21865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2034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xmlns="" id="{234AFC11-FB4B-2836-BA9B-9E9900CE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365125"/>
            <a:ext cx="8718702" cy="1325563"/>
          </a:xfrm>
        </p:spPr>
        <p:txBody>
          <a:bodyPr/>
          <a:lstStyle/>
          <a:p>
            <a:pPr algn="ctr"/>
            <a:r>
              <a:rPr lang="pl-PL" dirty="0" err="1"/>
              <a:t>Conclusion</a:t>
            </a:r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A561396E-4252-E7C8-3417-5222698D59D6}"/>
              </a:ext>
            </a:extLst>
          </p:cNvPr>
          <p:cNvSpPr txBox="1"/>
          <p:nvPr/>
        </p:nvSpPr>
        <p:spPr>
          <a:xfrm>
            <a:off x="713232" y="1942425"/>
            <a:ext cx="110258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Brain-Based Learning Theory views learning as a process of biochemical and electrochemical changes in the brain, forming new connections between cells. </a:t>
            </a:r>
            <a:endParaRPr lang="tr-T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Hebb, a proponent of this theory, asserts that learning occurs through reasoning, utilizing inductive, deductive, and specific-to-specific methods. </a:t>
            </a:r>
            <a:endParaRPr lang="tr-T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These reasoning-based techniques are considered the most effective and reliable for learning, highlighting the importance of understanding neurophysiological processes to enhance educational practices.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50879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AA84"/>
            </a:gs>
            <a:gs pos="74000">
              <a:srgbClr val="FFE265"/>
            </a:gs>
            <a:gs pos="83000">
              <a:srgbClr val="FFE265"/>
            </a:gs>
            <a:gs pos="100000">
              <a:srgbClr val="F2AA8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2E38A71-3462-0A20-D508-0DA4A19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599" y="2207304"/>
            <a:ext cx="9160802" cy="2443393"/>
          </a:xfrm>
        </p:spPr>
        <p:txBody>
          <a:bodyPr>
            <a:normAutofit/>
          </a:bodyPr>
          <a:lstStyle/>
          <a:p>
            <a:pPr algn="ctr"/>
            <a:r>
              <a:rPr lang="pl-PL" sz="6600" dirty="0" err="1"/>
              <a:t>Thank</a:t>
            </a:r>
            <a:r>
              <a:rPr lang="pl-PL" sz="6600" dirty="0"/>
              <a:t> </a:t>
            </a:r>
            <a:r>
              <a:rPr lang="pl-PL" sz="6600" dirty="0" err="1"/>
              <a:t>you</a:t>
            </a:r>
            <a:r>
              <a:rPr lang="pl-PL" sz="6600" dirty="0"/>
              <a:t> for </a:t>
            </a:r>
            <a:r>
              <a:rPr lang="pl-PL" sz="6600" dirty="0" err="1"/>
              <a:t>your</a:t>
            </a:r>
            <a:r>
              <a:rPr lang="pl-PL" sz="6600" dirty="0"/>
              <a:t> </a:t>
            </a:r>
            <a:r>
              <a:rPr lang="pl-PL" sz="6600" dirty="0" err="1"/>
              <a:t>attention</a:t>
            </a:r>
            <a:r>
              <a:rPr lang="pl-PL" sz="6600" dirty="0"/>
              <a:t>!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4A97BBBF-02BC-EFFD-F2ED-6F26B4AC1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1173491" y="6893301"/>
            <a:ext cx="1018509" cy="13853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0EFEA102-B15A-4039-6756-FC13862D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5959679"/>
            <a:ext cx="2684206" cy="59888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>
                <a:solidFill>
                  <a:prstClr val="black"/>
                </a:solidFill>
              </a:rPr>
              <a:t>Fundacja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Rozwoju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Systemu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Edukacji</a:t>
            </a:r>
            <a:r>
              <a:rPr lang="en-US" sz="1200" dirty="0">
                <a:solidFill>
                  <a:prstClr val="black"/>
                </a:solidFill>
              </a:rPr>
              <a:t>. Neither the European Union nor the granting authority can be held responsible for them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0291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3431645" y="4569354"/>
            <a:ext cx="7597775" cy="101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This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copied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reproduced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or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modified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according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to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above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rules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addition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acknowledgement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authors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and 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applicable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portions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copyright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notice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must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clearly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referenced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rights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reserved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 © Copyright 2023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RbtsInMath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460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docMetadata/LabelInfo.xml><?xml version="1.0" encoding="utf-8"?>
<clbl:labelList xmlns:clbl="http://schemas.microsoft.com/office/2020/mipLabelMetadata">
  <clbl:label id="{262dbaf1-38a1-43f9-a7da-3022da85cc5e}" enabled="0" method="" siteId="{262dbaf1-38a1-43f9-a7da-3022da85cc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Rbts Layout Presentazione standard1</Template>
  <TotalTime>186</TotalTime>
  <Words>626</Words>
  <Application>Microsoft Office PowerPoint</Application>
  <PresentationFormat>Panoramiczny</PresentationFormat>
  <Paragraphs>31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8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Calibri Light</vt:lpstr>
      <vt:lpstr>Century Gothic</vt:lpstr>
      <vt:lpstr>Inter Bold</vt:lpstr>
      <vt:lpstr>More Sugar Thin</vt:lpstr>
      <vt:lpstr>Poppins</vt:lpstr>
      <vt:lpstr>Times New Roman</vt:lpstr>
      <vt:lpstr>Tema di Office</vt:lpstr>
      <vt:lpstr>Projekt niestandardowy</vt:lpstr>
      <vt:lpstr>1_Tema di Office</vt:lpstr>
      <vt:lpstr>Prezentacja programu PowerPoint</vt:lpstr>
      <vt:lpstr>MODULE 1: LEARNING THEORIES</vt:lpstr>
      <vt:lpstr>Lesson 1.3.3: Brain Based Learning Theory</vt:lpstr>
      <vt:lpstr>Lesson 1.3.3: Brain Based Learning Theory</vt:lpstr>
      <vt:lpstr>Prezentacja programu PowerPoint</vt:lpstr>
      <vt:lpstr>Conclusion</vt:lpstr>
      <vt:lpstr>Thank you for your attention!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Witulska Klaudia</dc:creator>
  <cp:lastModifiedBy>Ania</cp:lastModifiedBy>
  <cp:revision>17</cp:revision>
  <dcterms:created xsi:type="dcterms:W3CDTF">2024-08-05T10:37:09Z</dcterms:created>
  <dcterms:modified xsi:type="dcterms:W3CDTF">2025-03-30T18:25:15Z</dcterms:modified>
</cp:coreProperties>
</file>