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Lst>
  <p:notesMasterIdLst>
    <p:notesMasterId r:id="rId23"/>
  </p:notesMasterIdLst>
  <p:sldIdLst>
    <p:sldId id="276" r:id="rId4"/>
    <p:sldId id="256" r:id="rId5"/>
    <p:sldId id="258"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59" r:id="rId20"/>
    <p:sldId id="277" r:id="rId21"/>
    <p:sldId id="278"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4" autoAdjust="0"/>
    <p:restoredTop sz="9471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E59D6-3E17-42EA-8729-0FDD5B32DF5A}" type="datetimeFigureOut">
              <a:rPr lang="pl-PL" smtClean="0"/>
              <a:t>30.03.2025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A547E-A1C0-4466-81B0-CFE1D147668C}" type="slidenum">
              <a:rPr lang="pl-PL" smtClean="0"/>
              <a:t>‹#›</a:t>
            </a:fld>
            <a:endParaRPr lang="pl-PL"/>
          </a:p>
        </p:txBody>
      </p:sp>
    </p:spTree>
    <p:extLst>
      <p:ext uri="{BB962C8B-B14F-4D97-AF65-F5344CB8AC3E}">
        <p14:creationId xmlns:p14="http://schemas.microsoft.com/office/powerpoint/2010/main" val="189000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61A547E-A1C0-4466-81B0-CFE1D147668C}" type="slidenum">
              <a:rPr lang="pl-PL" smtClean="0"/>
              <a:t>11</a:t>
            </a:fld>
            <a:endParaRPr lang="pl-PL"/>
          </a:p>
        </p:txBody>
      </p:sp>
    </p:spTree>
    <p:extLst>
      <p:ext uri="{BB962C8B-B14F-4D97-AF65-F5344CB8AC3E}">
        <p14:creationId xmlns:p14="http://schemas.microsoft.com/office/powerpoint/2010/main" val="1571906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41409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120559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33800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074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5157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19605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26916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94168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07439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0086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15766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92678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1091267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4190420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730285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03196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5022454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3918802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275816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6796213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 xmlns:a16="http://schemas.microsoft.com/office/drawing/2014/main"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 xmlns:a16="http://schemas.microsoft.com/office/drawing/2014/main"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 xmlns:a16="http://schemas.microsoft.com/office/drawing/2014/main"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1817514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3450787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396201" y="2295231"/>
            <a:ext cx="7649944" cy="1723390"/>
          </a:xfrm>
          <a:prstGeom prst="rect">
            <a:avLst/>
          </a:prstGeom>
          <a:noFill/>
          <a:ln w="9525">
            <a:noFill/>
            <a:miter lim="800000"/>
            <a:headEnd/>
            <a:tailEnd/>
          </a:ln>
        </p:spPr>
        <p:txBody>
          <a:bodyPr rot="0" vert="horz" wrap="square" lIns="91440" tIns="45720" rIns="91440" bIns="45720" anchor="t" anchorCtr="0">
            <a:noAutofit/>
          </a:bodyPr>
          <a:lstStyle/>
          <a:p>
            <a:pPr algn="ctr">
              <a:lnSpc>
                <a:spcPts val="5500"/>
              </a:lnSpc>
              <a:spcAft>
                <a:spcPts val="600"/>
              </a:spcAft>
            </a:pPr>
            <a:r>
              <a:rPr lang="pl-PL" sz="50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a:t>
            </a: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1:</a:t>
            </a:r>
            <a:b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LEARNING THEORIES </a:t>
            </a:r>
            <a:endParaRPr lang="pl-PL" sz="1100" dirty="0">
              <a:solidFill>
                <a:srgbClr val="33BAE4"/>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2800"/>
              </a:lnSpc>
            </a:pP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Lesson 1.4: What is Constructivist </a:t>
            </a:r>
            <a:endPar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endParaRPr>
          </a:p>
          <a:p>
            <a:pPr algn="ctr">
              <a:lnSpc>
                <a:spcPts val="2800"/>
              </a:lnSpc>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Learning </a:t>
            </a: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Theory?</a:t>
            </a:r>
            <a:endPar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3315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166360" y="2049462"/>
            <a:ext cx="6189028" cy="4205152"/>
          </a:xfrm>
        </p:spPr>
        <p:txBody>
          <a:bodyPr>
            <a:normAutofit/>
          </a:bodyPr>
          <a:lstStyle/>
          <a:p>
            <a:pPr marL="0" indent="0">
              <a:lnSpc>
                <a:spcPct val="100000"/>
              </a:lnSpc>
              <a:buNone/>
            </a:pPr>
            <a:r>
              <a:rPr lang="en-US" sz="2800" b="1" dirty="0"/>
              <a:t>1. Cognitive Constructivism:</a:t>
            </a:r>
          </a:p>
          <a:p>
            <a:pPr marL="0" indent="0">
              <a:lnSpc>
                <a:spcPct val="100000"/>
              </a:lnSpc>
              <a:buNone/>
            </a:pPr>
            <a:r>
              <a:rPr lang="en-US" sz="2800" dirty="0"/>
              <a:t>It is based on the thoughts of Piaget, who is considered a pioneer in cognitive development, about the cognitive process (Sjoberg, 2007). </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0" name="Tytuł 1">
            <a:extLst>
              <a:ext uri="{FF2B5EF4-FFF2-40B4-BE49-F238E27FC236}">
                <a16:creationId xmlns="" xmlns:a16="http://schemas.microsoft.com/office/drawing/2014/main" id="{F381758A-240E-27D4-B48F-2097376510A0}"/>
              </a:ext>
            </a:extLst>
          </p:cNvPr>
          <p:cNvSpPr txBox="1">
            <a:spLocks/>
          </p:cNvSpPr>
          <p:nvPr/>
        </p:nvSpPr>
        <p:spPr>
          <a:xfrm>
            <a:off x="1059699" y="826187"/>
            <a:ext cx="9184193" cy="10618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Lesson 1.4: What is </a:t>
            </a:r>
            <a:r>
              <a:rPr lang="tr-TR" sz="4000" dirty="0"/>
              <a:t/>
            </a:r>
            <a:br>
              <a:rPr lang="tr-TR" sz="4000" dirty="0"/>
            </a:br>
            <a:r>
              <a:rPr lang="en-US" sz="4000" dirty="0"/>
              <a:t>Constructivist Learning Theory?</a:t>
            </a:r>
          </a:p>
        </p:txBody>
      </p:sp>
      <p:sp>
        <p:nvSpPr>
          <p:cNvPr id="11" name="Freeform 13">
            <a:extLst>
              <a:ext uri="{FF2B5EF4-FFF2-40B4-BE49-F238E27FC236}">
                <a16:creationId xmlns="" xmlns:a16="http://schemas.microsoft.com/office/drawing/2014/main" id="{49CA20FC-C2B1-74CE-8D9A-E83ACB466CCA}"/>
              </a:ext>
            </a:extLst>
          </p:cNvPr>
          <p:cNvSpPr/>
          <p:nvPr/>
        </p:nvSpPr>
        <p:spPr>
          <a:xfrm>
            <a:off x="1998326" y="2180091"/>
            <a:ext cx="2776388" cy="3386696"/>
          </a:xfrm>
          <a:custGeom>
            <a:avLst/>
            <a:gdLst/>
            <a:ahLst/>
            <a:cxnLst/>
            <a:rect l="l" t="t" r="r" b="b"/>
            <a:pathLst>
              <a:path w="1655973" h="2332356">
                <a:moveTo>
                  <a:pt x="0" y="0"/>
                </a:moveTo>
                <a:lnTo>
                  <a:pt x="1655973" y="0"/>
                </a:lnTo>
                <a:lnTo>
                  <a:pt x="1655973" y="2332356"/>
                </a:lnTo>
                <a:lnTo>
                  <a:pt x="0" y="2332356"/>
                </a:lnTo>
                <a:lnTo>
                  <a:pt x="0" y="0"/>
                </a:lnTo>
                <a:close/>
              </a:path>
            </a:pathLst>
          </a:custGeom>
          <a:blipFill>
            <a:blip r:embed="rId3"/>
            <a:stretch>
              <a:fillRect/>
            </a:stretch>
          </a:blipFill>
        </p:spPr>
        <p:txBody>
          <a:bodyPr/>
          <a:lstStyle/>
          <a:p>
            <a:endParaRPr lang="tr-TR"/>
          </a:p>
        </p:txBody>
      </p:sp>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20898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11277" y="1908785"/>
            <a:ext cx="5869426" cy="4205152"/>
          </a:xfrm>
        </p:spPr>
        <p:txBody>
          <a:bodyPr>
            <a:normAutofit fontScale="55000" lnSpcReduction="20000"/>
          </a:bodyPr>
          <a:lstStyle/>
          <a:p>
            <a:pPr marL="0" indent="0" algn="ctr">
              <a:lnSpc>
                <a:spcPct val="120000"/>
              </a:lnSpc>
              <a:buNone/>
            </a:pPr>
            <a:r>
              <a:rPr lang="en-US" sz="2800" b="1" dirty="0">
                <a:solidFill>
                  <a:srgbClr val="000000"/>
                </a:solidFill>
                <a:latin typeface="+mj-lt"/>
                <a:ea typeface="More Sugar Thin"/>
                <a:cs typeface="More Sugar Thin"/>
                <a:sym typeface="More Sugar Thin"/>
              </a:rPr>
              <a:t>1. Cognitive Constructivism:</a:t>
            </a:r>
          </a:p>
          <a:p>
            <a:pPr algn="just">
              <a:lnSpc>
                <a:spcPct val="120000"/>
              </a:lnSpc>
            </a:pPr>
            <a:r>
              <a:rPr lang="en-US" sz="2800" dirty="0">
                <a:solidFill>
                  <a:srgbClr val="000000"/>
                </a:solidFill>
                <a:latin typeface="+mj-lt"/>
                <a:ea typeface="More Sugar Thin"/>
                <a:cs typeface="More Sugar Thin"/>
                <a:sym typeface="More Sugar Thin"/>
              </a:rPr>
              <a:t>Piaget stated that learning is an individual process, creating an imbalance in the learners' schemas and ensuring that the learner re-establishes the balance with the balancing process (Kaya, 2012). </a:t>
            </a:r>
            <a:endParaRPr lang="tr-TR" sz="2800" dirty="0">
              <a:solidFill>
                <a:srgbClr val="000000"/>
              </a:solidFill>
              <a:latin typeface="+mj-lt"/>
              <a:ea typeface="More Sugar Thin"/>
              <a:cs typeface="More Sugar Thin"/>
              <a:sym typeface="More Sugar Thin"/>
            </a:endParaRPr>
          </a:p>
          <a:p>
            <a:pPr algn="just">
              <a:lnSpc>
                <a:spcPct val="120000"/>
              </a:lnSpc>
            </a:pPr>
            <a:r>
              <a:rPr lang="en-US" sz="2800" dirty="0">
                <a:solidFill>
                  <a:srgbClr val="000000"/>
                </a:solidFill>
                <a:latin typeface="+mj-lt"/>
                <a:ea typeface="More Sugar Thin"/>
                <a:cs typeface="More Sugar Thin"/>
                <a:sym typeface="More Sugar Thin"/>
              </a:rPr>
              <a:t>The student acquires the knowledge and after the acquisition process, filters, processes, shapes and structures it through the mind. Therefore, the student is not passive in cognitive constructivism, on the contrary, he is in an active position that processes the information he has acquired (</a:t>
            </a:r>
            <a:r>
              <a:rPr lang="en-US" sz="2800" dirty="0" err="1">
                <a:solidFill>
                  <a:srgbClr val="000000"/>
                </a:solidFill>
                <a:latin typeface="+mj-lt"/>
                <a:ea typeface="More Sugar Thin"/>
                <a:cs typeface="More Sugar Thin"/>
                <a:sym typeface="More Sugar Thin"/>
              </a:rPr>
              <a:t>Karadağ</a:t>
            </a:r>
            <a:r>
              <a:rPr lang="en-US" sz="2800" dirty="0">
                <a:solidFill>
                  <a:srgbClr val="000000"/>
                </a:solidFill>
                <a:latin typeface="+mj-lt"/>
                <a:ea typeface="More Sugar Thin"/>
                <a:cs typeface="More Sugar Thin"/>
                <a:sym typeface="More Sugar Thin"/>
              </a:rPr>
              <a:t> &amp; Korkmaz, 2007).</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3"/>
          <a:stretch>
            <a:fillRect/>
          </a:stretch>
        </p:blipFill>
        <p:spPr>
          <a:xfrm>
            <a:off x="0" y="6259120"/>
            <a:ext cx="2684206" cy="598880"/>
          </a:xfrm>
          <a:prstGeom prst="rect">
            <a:avLst/>
          </a:prstGeom>
        </p:spPr>
      </p:pic>
      <p:sp>
        <p:nvSpPr>
          <p:cNvPr id="16" name="Tytuł 1">
            <a:extLst>
              <a:ext uri="{FF2B5EF4-FFF2-40B4-BE49-F238E27FC236}">
                <a16:creationId xmlns="" xmlns:a16="http://schemas.microsoft.com/office/drawing/2014/main" id="{81A8E428-5B72-911C-CDDE-AAA6BF90C48F}"/>
              </a:ext>
            </a:extLst>
          </p:cNvPr>
          <p:cNvSpPr txBox="1">
            <a:spLocks/>
          </p:cNvSpPr>
          <p:nvPr/>
        </p:nvSpPr>
        <p:spPr>
          <a:xfrm>
            <a:off x="949971" y="714995"/>
            <a:ext cx="9184193" cy="10618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Lesson 1.4: What is </a:t>
            </a:r>
            <a:r>
              <a:rPr lang="tr-TR" sz="4000" dirty="0"/>
              <a:t/>
            </a:r>
            <a:br>
              <a:rPr lang="tr-TR" sz="4000" dirty="0"/>
            </a:br>
            <a:r>
              <a:rPr lang="en-US" sz="4000" dirty="0"/>
              <a:t>Constructivist Learning Theory?</a:t>
            </a:r>
          </a:p>
        </p:txBody>
      </p:sp>
      <p:sp>
        <p:nvSpPr>
          <p:cNvPr id="17" name="Freeform 13">
            <a:extLst>
              <a:ext uri="{FF2B5EF4-FFF2-40B4-BE49-F238E27FC236}">
                <a16:creationId xmlns="" xmlns:a16="http://schemas.microsoft.com/office/drawing/2014/main" id="{388D4DFB-783E-48DD-F40F-5656BD53B78B}"/>
              </a:ext>
            </a:extLst>
          </p:cNvPr>
          <p:cNvSpPr/>
          <p:nvPr/>
        </p:nvSpPr>
        <p:spPr>
          <a:xfrm>
            <a:off x="7033846" y="2035381"/>
            <a:ext cx="3824081" cy="3702228"/>
          </a:xfrm>
          <a:custGeom>
            <a:avLst/>
            <a:gdLst/>
            <a:ahLst/>
            <a:cxnLst/>
            <a:rect l="l" t="t" r="r" b="b"/>
            <a:pathLst>
              <a:path w="2335100" h="2335100">
                <a:moveTo>
                  <a:pt x="0" y="0"/>
                </a:moveTo>
                <a:lnTo>
                  <a:pt x="2335100" y="0"/>
                </a:lnTo>
                <a:lnTo>
                  <a:pt x="2335100" y="2335100"/>
                </a:lnTo>
                <a:lnTo>
                  <a:pt x="0" y="2335100"/>
                </a:lnTo>
                <a:lnTo>
                  <a:pt x="0" y="0"/>
                </a:lnTo>
                <a:close/>
              </a:path>
            </a:pathLst>
          </a:custGeom>
          <a:blipFill>
            <a:blip r:embed="rId4"/>
            <a:stretch>
              <a:fillRect/>
            </a:stretch>
          </a:blipFill>
        </p:spPr>
        <p:txBody>
          <a:bodyPr/>
          <a:lstStyle/>
          <a:p>
            <a:endParaRPr lang="tr-TR"/>
          </a:p>
        </p:txBody>
      </p:sp>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52997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11277" y="1908785"/>
            <a:ext cx="5869426" cy="4205152"/>
          </a:xfrm>
        </p:spPr>
        <p:txBody>
          <a:bodyPr>
            <a:normAutofit fontScale="70000" lnSpcReduction="20000"/>
          </a:bodyPr>
          <a:lstStyle/>
          <a:p>
            <a:pPr marL="0" indent="0" algn="ctr">
              <a:lnSpc>
                <a:spcPct val="120000"/>
              </a:lnSpc>
              <a:buNone/>
            </a:pPr>
            <a:r>
              <a:rPr lang="en-US" sz="2800" b="1" dirty="0">
                <a:solidFill>
                  <a:srgbClr val="000000"/>
                </a:solidFill>
                <a:latin typeface="+mj-lt"/>
                <a:ea typeface="More Sugar Thin"/>
                <a:cs typeface="More Sugar Thin"/>
                <a:sym typeface="More Sugar Thin"/>
              </a:rPr>
              <a:t>2. Social Constructivism:</a:t>
            </a:r>
          </a:p>
          <a:p>
            <a:pPr algn="just">
              <a:lnSpc>
                <a:spcPct val="120000"/>
              </a:lnSpc>
            </a:pPr>
            <a:r>
              <a:rPr lang="en-US" sz="2800" dirty="0">
                <a:solidFill>
                  <a:srgbClr val="000000"/>
                </a:solidFill>
                <a:latin typeface="+mj-lt"/>
                <a:ea typeface="More Sugar Thin"/>
                <a:cs typeface="More Sugar Thin"/>
                <a:sym typeface="More Sugar Thin"/>
              </a:rPr>
              <a:t>Vygotsky, who has done a lot of research on learning, argues that learning is not an individual process, on the contrary, it is a process that requires interaction within the individual's environment, and that development is achieved as a result of interactions in the social environment (Mishra, 2013). </a:t>
            </a:r>
            <a:endParaRPr lang="tr-TR" sz="2800" dirty="0">
              <a:solidFill>
                <a:srgbClr val="000000"/>
              </a:solidFill>
              <a:latin typeface="+mj-lt"/>
              <a:ea typeface="More Sugar Thin"/>
              <a:cs typeface="More Sugar Thin"/>
              <a:sym typeface="More Sugar Thin"/>
            </a:endParaRP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6" name="Tytuł 1">
            <a:extLst>
              <a:ext uri="{FF2B5EF4-FFF2-40B4-BE49-F238E27FC236}">
                <a16:creationId xmlns="" xmlns:a16="http://schemas.microsoft.com/office/drawing/2014/main" id="{81A8E428-5B72-911C-CDDE-AAA6BF90C48F}"/>
              </a:ext>
            </a:extLst>
          </p:cNvPr>
          <p:cNvSpPr txBox="1">
            <a:spLocks/>
          </p:cNvSpPr>
          <p:nvPr/>
        </p:nvSpPr>
        <p:spPr>
          <a:xfrm>
            <a:off x="977403" y="774310"/>
            <a:ext cx="9184193" cy="10618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ptos Display" panose="02110004020202020204"/>
                <a:ea typeface="+mj-ea"/>
                <a:cs typeface="+mj-cs"/>
              </a:rPr>
              <a:t>Lesson 1.4: What is </a:t>
            </a:r>
            <a:r>
              <a:rPr kumimoji="0" lang="tr-TR" sz="40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tr-TR" sz="40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en-US" sz="4000" b="0" i="0" u="none" strike="noStrike" kern="1200" cap="none" spc="0" normalizeH="0" baseline="0" noProof="0" dirty="0">
                <a:ln>
                  <a:noFill/>
                </a:ln>
                <a:solidFill>
                  <a:prstClr val="black"/>
                </a:solidFill>
                <a:effectLst/>
                <a:uLnTx/>
                <a:uFillTx/>
                <a:latin typeface="Aptos Display" panose="02110004020202020204"/>
                <a:ea typeface="+mj-ea"/>
                <a:cs typeface="+mj-cs"/>
              </a:rPr>
              <a:t>Constructivist Learning Theory?</a:t>
            </a:r>
          </a:p>
        </p:txBody>
      </p:sp>
      <p:sp>
        <p:nvSpPr>
          <p:cNvPr id="17" name="Freeform 13">
            <a:extLst>
              <a:ext uri="{FF2B5EF4-FFF2-40B4-BE49-F238E27FC236}">
                <a16:creationId xmlns="" xmlns:a16="http://schemas.microsoft.com/office/drawing/2014/main" id="{388D4DFB-783E-48DD-F40F-5656BD53B78B}"/>
              </a:ext>
            </a:extLst>
          </p:cNvPr>
          <p:cNvSpPr/>
          <p:nvPr/>
        </p:nvSpPr>
        <p:spPr>
          <a:xfrm>
            <a:off x="7033846" y="2035381"/>
            <a:ext cx="3824081" cy="3702228"/>
          </a:xfrm>
          <a:custGeom>
            <a:avLst/>
            <a:gdLst/>
            <a:ahLst/>
            <a:cxnLst/>
            <a:rect l="l" t="t" r="r" b="b"/>
            <a:pathLst>
              <a:path w="2335100" h="2335100">
                <a:moveTo>
                  <a:pt x="0" y="0"/>
                </a:moveTo>
                <a:lnTo>
                  <a:pt x="2335100" y="0"/>
                </a:lnTo>
                <a:lnTo>
                  <a:pt x="2335100" y="2335100"/>
                </a:lnTo>
                <a:lnTo>
                  <a:pt x="0" y="23351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68669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565648" y="2049462"/>
            <a:ext cx="5983224" cy="4205152"/>
          </a:xfrm>
        </p:spPr>
        <p:txBody>
          <a:bodyPr>
            <a:normAutofit/>
          </a:bodyPr>
          <a:lstStyle/>
          <a:p>
            <a:pPr marL="0" indent="0">
              <a:lnSpc>
                <a:spcPct val="100000"/>
              </a:lnSpc>
              <a:buNone/>
            </a:pPr>
            <a:r>
              <a:rPr lang="en-US" sz="2400" b="1" dirty="0"/>
              <a:t>3. Radical Constructivism:</a:t>
            </a:r>
          </a:p>
          <a:p>
            <a:pPr marL="0" indent="0">
              <a:lnSpc>
                <a:spcPct val="100000"/>
              </a:lnSpc>
              <a:buNone/>
            </a:pPr>
            <a:r>
              <a:rPr lang="en-US" sz="2400" dirty="0" smtClean="0"/>
              <a:t>Ernst </a:t>
            </a:r>
            <a:r>
              <a:rPr lang="en-US" sz="2400" dirty="0"/>
              <a:t>Von </a:t>
            </a:r>
            <a:r>
              <a:rPr lang="en-US" sz="2400" dirty="0" err="1"/>
              <a:t>Glasersfeld</a:t>
            </a:r>
            <a:r>
              <a:rPr lang="en-US" sz="2400" dirty="0"/>
              <a:t>, who put forward the philosophy of Radical Constructivism, states that the foundation of radical constructivism is based on the Skepticism movement that started with Xenophanes in the sixth century. </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0" name="Tytuł 1">
            <a:extLst>
              <a:ext uri="{FF2B5EF4-FFF2-40B4-BE49-F238E27FC236}">
                <a16:creationId xmlns="" xmlns:a16="http://schemas.microsoft.com/office/drawing/2014/main" id="{F381758A-240E-27D4-B48F-2097376510A0}"/>
              </a:ext>
            </a:extLst>
          </p:cNvPr>
          <p:cNvSpPr txBox="1">
            <a:spLocks/>
          </p:cNvSpPr>
          <p:nvPr/>
        </p:nvSpPr>
        <p:spPr>
          <a:xfrm>
            <a:off x="1083547" y="987578"/>
            <a:ext cx="9184193" cy="10618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ptos Display" panose="02110004020202020204"/>
                <a:ea typeface="+mj-ea"/>
                <a:cs typeface="+mj-cs"/>
              </a:rPr>
              <a:t>Lesson 1.4: What is </a:t>
            </a:r>
            <a:r>
              <a:rPr kumimoji="0" lang="tr-TR" sz="40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tr-TR" sz="40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en-US" sz="4000" b="0" i="0" u="none" strike="noStrike" kern="1200" cap="none" spc="0" normalizeH="0" baseline="0" noProof="0" dirty="0">
                <a:ln>
                  <a:noFill/>
                </a:ln>
                <a:solidFill>
                  <a:prstClr val="black"/>
                </a:solidFill>
                <a:effectLst/>
                <a:uLnTx/>
                <a:uFillTx/>
                <a:latin typeface="Aptos Display" panose="02110004020202020204"/>
                <a:ea typeface="+mj-ea"/>
                <a:cs typeface="+mj-cs"/>
              </a:rPr>
              <a:t>Constructivist Learning Theory?</a:t>
            </a:r>
          </a:p>
        </p:txBody>
      </p:sp>
      <p:sp>
        <p:nvSpPr>
          <p:cNvPr id="2" name="Freeform 13">
            <a:extLst>
              <a:ext uri="{FF2B5EF4-FFF2-40B4-BE49-F238E27FC236}">
                <a16:creationId xmlns="" xmlns:a16="http://schemas.microsoft.com/office/drawing/2014/main" id="{0CAE2CA2-8F9A-12AA-E069-8E927A8C1CB6}"/>
              </a:ext>
            </a:extLst>
          </p:cNvPr>
          <p:cNvSpPr/>
          <p:nvPr/>
        </p:nvSpPr>
        <p:spPr>
          <a:xfrm>
            <a:off x="1585430" y="2127768"/>
            <a:ext cx="3669857" cy="3388778"/>
          </a:xfrm>
          <a:custGeom>
            <a:avLst/>
            <a:gdLst/>
            <a:ahLst/>
            <a:cxnLst/>
            <a:rect l="l" t="t" r="r" b="b"/>
            <a:pathLst>
              <a:path w="2458807" h="2351293">
                <a:moveTo>
                  <a:pt x="0" y="0"/>
                </a:moveTo>
                <a:lnTo>
                  <a:pt x="2458807" y="0"/>
                </a:lnTo>
                <a:lnTo>
                  <a:pt x="2458807" y="2351293"/>
                </a:lnTo>
                <a:lnTo>
                  <a:pt x="0" y="2351293"/>
                </a:lnTo>
                <a:lnTo>
                  <a:pt x="0" y="0"/>
                </a:lnTo>
                <a:close/>
              </a:path>
            </a:pathLst>
          </a:custGeom>
          <a:blipFill>
            <a:blip r:embed="rId3"/>
            <a:stretch>
              <a:fillRect r="-5374"/>
            </a:stretch>
          </a:blipFill>
        </p:spPr>
        <p:txBody>
          <a:bodyPr/>
          <a:lstStyle/>
          <a:p>
            <a:endParaRPr lang="tr-TR"/>
          </a:p>
        </p:txBody>
      </p:sp>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68142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11277" y="1908785"/>
            <a:ext cx="5869426" cy="4205152"/>
          </a:xfrm>
        </p:spPr>
        <p:txBody>
          <a:bodyPr>
            <a:normAutofit fontScale="70000" lnSpcReduction="20000"/>
          </a:bodyPr>
          <a:lstStyle/>
          <a:p>
            <a:pPr marL="0" indent="0" algn="ctr">
              <a:lnSpc>
                <a:spcPct val="120000"/>
              </a:lnSpc>
              <a:buNone/>
            </a:pPr>
            <a:r>
              <a:rPr lang="en-US" sz="2800" b="1" dirty="0">
                <a:solidFill>
                  <a:srgbClr val="000000"/>
                </a:solidFill>
                <a:latin typeface="+mj-lt"/>
                <a:ea typeface="More Sugar Thin"/>
                <a:cs typeface="More Sugar Thin"/>
                <a:sym typeface="More Sugar Thin"/>
              </a:rPr>
              <a:t>3. Radical Constructivism:</a:t>
            </a:r>
          </a:p>
          <a:p>
            <a:pPr marL="0" indent="0" algn="just">
              <a:lnSpc>
                <a:spcPct val="120000"/>
              </a:lnSpc>
              <a:buNone/>
            </a:pPr>
            <a:r>
              <a:rPr lang="en-US" sz="2800" dirty="0">
                <a:solidFill>
                  <a:srgbClr val="000000"/>
                </a:solidFill>
                <a:latin typeface="+mj-lt"/>
                <a:ea typeface="More Sugar Thin"/>
                <a:cs typeface="More Sugar Thin"/>
                <a:sym typeface="More Sugar Thin"/>
              </a:rPr>
              <a:t>According to radical constructivism, the individual makes all kinds of analysis of life according to his own subjective experiences, the individual's knowledge, achievements, interpretations or syntheses are subjective and limited. In this understanding, there is no single truth or reality, there is a point of view (</a:t>
            </a:r>
            <a:r>
              <a:rPr lang="en-US" sz="2800" dirty="0" err="1">
                <a:solidFill>
                  <a:srgbClr val="000000"/>
                </a:solidFill>
                <a:latin typeface="+mj-lt"/>
                <a:ea typeface="More Sugar Thin"/>
                <a:cs typeface="More Sugar Thin"/>
                <a:sym typeface="More Sugar Thin"/>
              </a:rPr>
              <a:t>Akkaya</a:t>
            </a:r>
            <a:r>
              <a:rPr lang="en-US" sz="2800" dirty="0">
                <a:solidFill>
                  <a:srgbClr val="000000"/>
                </a:solidFill>
                <a:latin typeface="+mj-lt"/>
                <a:ea typeface="More Sugar Thin"/>
                <a:cs typeface="More Sugar Thin"/>
                <a:sym typeface="More Sugar Thin"/>
              </a:rPr>
              <a:t>, 2015).</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6" name="Tytuł 1">
            <a:extLst>
              <a:ext uri="{FF2B5EF4-FFF2-40B4-BE49-F238E27FC236}">
                <a16:creationId xmlns="" xmlns:a16="http://schemas.microsoft.com/office/drawing/2014/main" id="{81A8E428-5B72-911C-CDDE-AAA6BF90C48F}"/>
              </a:ext>
            </a:extLst>
          </p:cNvPr>
          <p:cNvSpPr txBox="1">
            <a:spLocks/>
          </p:cNvSpPr>
          <p:nvPr/>
        </p:nvSpPr>
        <p:spPr>
          <a:xfrm>
            <a:off x="1196859" y="846901"/>
            <a:ext cx="9184193" cy="10618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ptos Display" panose="02110004020202020204"/>
                <a:ea typeface="+mj-ea"/>
                <a:cs typeface="+mj-cs"/>
              </a:rPr>
              <a:t>Lesson 1.4: What is </a:t>
            </a:r>
            <a:r>
              <a:rPr kumimoji="0" lang="tr-TR" sz="40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tr-TR" sz="40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en-US" sz="4000" b="0" i="0" u="none" strike="noStrike" kern="1200" cap="none" spc="0" normalizeH="0" baseline="0" noProof="0" dirty="0">
                <a:ln>
                  <a:noFill/>
                </a:ln>
                <a:solidFill>
                  <a:prstClr val="black"/>
                </a:solidFill>
                <a:effectLst/>
                <a:uLnTx/>
                <a:uFillTx/>
                <a:latin typeface="Aptos Display" panose="02110004020202020204"/>
                <a:ea typeface="+mj-ea"/>
                <a:cs typeface="+mj-cs"/>
              </a:rPr>
              <a:t>Constructivist Learning Theory?</a:t>
            </a:r>
          </a:p>
        </p:txBody>
      </p:sp>
      <p:sp>
        <p:nvSpPr>
          <p:cNvPr id="2" name="Freeform 13">
            <a:extLst>
              <a:ext uri="{FF2B5EF4-FFF2-40B4-BE49-F238E27FC236}">
                <a16:creationId xmlns="" xmlns:a16="http://schemas.microsoft.com/office/drawing/2014/main" id="{D7970786-F537-1340-F930-8E2E7BE347BC}"/>
              </a:ext>
            </a:extLst>
          </p:cNvPr>
          <p:cNvSpPr/>
          <p:nvPr/>
        </p:nvSpPr>
        <p:spPr>
          <a:xfrm>
            <a:off x="7497454" y="2140851"/>
            <a:ext cx="3837086" cy="3596757"/>
          </a:xfrm>
          <a:custGeom>
            <a:avLst/>
            <a:gdLst/>
            <a:ahLst/>
            <a:cxnLst/>
            <a:rect l="l" t="t" r="r" b="b"/>
            <a:pathLst>
              <a:path w="2224642" h="2224642">
                <a:moveTo>
                  <a:pt x="0" y="0"/>
                </a:moveTo>
                <a:lnTo>
                  <a:pt x="2224642" y="0"/>
                </a:lnTo>
                <a:lnTo>
                  <a:pt x="2224642" y="2224642"/>
                </a:lnTo>
                <a:lnTo>
                  <a:pt x="0" y="2224642"/>
                </a:lnTo>
                <a:lnTo>
                  <a:pt x="0" y="0"/>
                </a:lnTo>
                <a:close/>
              </a:path>
            </a:pathLst>
          </a:custGeom>
          <a:blipFill>
            <a:blip r:embed="rId3"/>
            <a:stretch>
              <a:fillRect/>
            </a:stretch>
          </a:blipFill>
        </p:spPr>
        <p:txBody>
          <a:bodyPr/>
          <a:lstStyle/>
          <a:p>
            <a:endParaRPr lang="tr-TR"/>
          </a:p>
        </p:txBody>
      </p:sp>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991952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11277" y="1908785"/>
            <a:ext cx="5869426" cy="4205152"/>
          </a:xfrm>
        </p:spPr>
        <p:txBody>
          <a:bodyPr>
            <a:normAutofit fontScale="85000" lnSpcReduction="10000"/>
          </a:bodyPr>
          <a:lstStyle/>
          <a:p>
            <a:pPr marL="0" indent="0">
              <a:lnSpc>
                <a:spcPct val="120000"/>
              </a:lnSpc>
              <a:buNone/>
            </a:pPr>
            <a:r>
              <a:rPr lang="en-US" sz="2800" dirty="0">
                <a:solidFill>
                  <a:srgbClr val="000000"/>
                </a:solidFill>
                <a:latin typeface="+mj-lt"/>
                <a:ea typeface="More Sugar Thin"/>
                <a:cs typeface="More Sugar Thin"/>
                <a:sym typeface="More Sugar Thin"/>
              </a:rPr>
              <a:t>These three understandings have formed three fundamental different aspects of constructivism. Cognitive constructivism has added different aspects to this theory by arguing that the individual creates his/her knowledge with his/her own cognitive processes. </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6" name="Tytuł 1">
            <a:extLst>
              <a:ext uri="{FF2B5EF4-FFF2-40B4-BE49-F238E27FC236}">
                <a16:creationId xmlns="" xmlns:a16="http://schemas.microsoft.com/office/drawing/2014/main" id="{81A8E428-5B72-911C-CDDE-AAA6BF90C48F}"/>
              </a:ext>
            </a:extLst>
          </p:cNvPr>
          <p:cNvSpPr txBox="1">
            <a:spLocks/>
          </p:cNvSpPr>
          <p:nvPr/>
        </p:nvSpPr>
        <p:spPr>
          <a:xfrm>
            <a:off x="1068843" y="846901"/>
            <a:ext cx="9184193" cy="10618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ptos Display" panose="02110004020202020204"/>
                <a:ea typeface="+mj-ea"/>
                <a:cs typeface="+mj-cs"/>
              </a:rPr>
              <a:t>Lesson 1.4: What is </a:t>
            </a:r>
            <a:r>
              <a:rPr kumimoji="0" lang="tr-TR" sz="40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tr-TR" sz="40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en-US" sz="4000" b="0" i="0" u="none" strike="noStrike" kern="1200" cap="none" spc="0" normalizeH="0" baseline="0" noProof="0" dirty="0">
                <a:ln>
                  <a:noFill/>
                </a:ln>
                <a:solidFill>
                  <a:prstClr val="black"/>
                </a:solidFill>
                <a:effectLst/>
                <a:uLnTx/>
                <a:uFillTx/>
                <a:latin typeface="Aptos Display" panose="02110004020202020204"/>
                <a:ea typeface="+mj-ea"/>
                <a:cs typeface="+mj-cs"/>
              </a:rPr>
              <a:t>Constructivist Learning Theory?</a:t>
            </a:r>
          </a:p>
        </p:txBody>
      </p:sp>
      <p:sp>
        <p:nvSpPr>
          <p:cNvPr id="4" name="Freeform 13">
            <a:extLst>
              <a:ext uri="{FF2B5EF4-FFF2-40B4-BE49-F238E27FC236}">
                <a16:creationId xmlns="" xmlns:a16="http://schemas.microsoft.com/office/drawing/2014/main" id="{843913B1-ADFA-773B-DA47-53714C1EDC9B}"/>
              </a:ext>
            </a:extLst>
          </p:cNvPr>
          <p:cNvSpPr/>
          <p:nvPr/>
        </p:nvSpPr>
        <p:spPr>
          <a:xfrm>
            <a:off x="7088057" y="2103737"/>
            <a:ext cx="4387161" cy="3272129"/>
          </a:xfrm>
          <a:custGeom>
            <a:avLst/>
            <a:gdLst/>
            <a:ahLst/>
            <a:cxnLst/>
            <a:rect l="l" t="t" r="r" b="b"/>
            <a:pathLst>
              <a:path w="3119647" h="2077802">
                <a:moveTo>
                  <a:pt x="0" y="0"/>
                </a:moveTo>
                <a:lnTo>
                  <a:pt x="3119647" y="0"/>
                </a:lnTo>
                <a:lnTo>
                  <a:pt x="3119647" y="2077802"/>
                </a:lnTo>
                <a:lnTo>
                  <a:pt x="0" y="2077802"/>
                </a:lnTo>
                <a:lnTo>
                  <a:pt x="0" y="0"/>
                </a:lnTo>
                <a:close/>
              </a:path>
            </a:pathLst>
          </a:custGeom>
          <a:blipFill>
            <a:blip r:embed="rId3"/>
            <a:stretch>
              <a:fillRect/>
            </a:stretch>
          </a:blipFill>
        </p:spPr>
        <p:txBody>
          <a:bodyPr/>
          <a:lstStyle/>
          <a:p>
            <a:endParaRPr lang="tr-TR"/>
          </a:p>
        </p:txBody>
      </p:sp>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858205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509111" y="2049462"/>
            <a:ext cx="5846277" cy="4205152"/>
          </a:xfrm>
        </p:spPr>
        <p:txBody>
          <a:bodyPr>
            <a:normAutofit fontScale="85000" lnSpcReduction="20000"/>
          </a:bodyPr>
          <a:lstStyle/>
          <a:p>
            <a:pPr marL="0" indent="0">
              <a:lnSpc>
                <a:spcPct val="100000"/>
              </a:lnSpc>
              <a:buNone/>
            </a:pPr>
            <a:r>
              <a:rPr lang="en-US" sz="2800" dirty="0"/>
              <a:t>Social constructivism has added different aspects to this theory, arguing that the social environment has a great influence on these processes. radical constructivism, on the other hand, added different aspects to this theory, arguing that the individual creates not only knowledge but also science and even the whole world in line with his own perceptions (Sjoberg, 2007).</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0" name="Tytuł 1">
            <a:extLst>
              <a:ext uri="{FF2B5EF4-FFF2-40B4-BE49-F238E27FC236}">
                <a16:creationId xmlns="" xmlns:a16="http://schemas.microsoft.com/office/drawing/2014/main" id="{F381758A-240E-27D4-B48F-2097376510A0}"/>
              </a:ext>
            </a:extLst>
          </p:cNvPr>
          <p:cNvSpPr txBox="1">
            <a:spLocks/>
          </p:cNvSpPr>
          <p:nvPr/>
        </p:nvSpPr>
        <p:spPr>
          <a:xfrm>
            <a:off x="1050555" y="857875"/>
            <a:ext cx="9184193" cy="10618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ptos Display" panose="02110004020202020204"/>
                <a:ea typeface="+mj-ea"/>
                <a:cs typeface="+mj-cs"/>
              </a:rPr>
              <a:t>Lesson 1.4: What is </a:t>
            </a:r>
            <a:r>
              <a:rPr kumimoji="0" lang="tr-TR" sz="4000" b="0" i="0" u="none" strike="noStrike" kern="1200" cap="none" spc="0" normalizeH="0" baseline="0" noProof="0" dirty="0">
                <a:ln>
                  <a:noFill/>
                </a:ln>
                <a:solidFill>
                  <a:prstClr val="black"/>
                </a:solidFill>
                <a:effectLst/>
                <a:uLnTx/>
                <a:uFillTx/>
                <a:latin typeface="Aptos Display" panose="02110004020202020204"/>
                <a:ea typeface="+mj-ea"/>
                <a:cs typeface="+mj-cs"/>
              </a:rPr>
              <a:t/>
            </a:r>
            <a:br>
              <a:rPr kumimoji="0" lang="tr-TR" sz="40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en-US" sz="4000" b="0" i="0" u="none" strike="noStrike" kern="1200" cap="none" spc="0" normalizeH="0" baseline="0" noProof="0" dirty="0">
                <a:ln>
                  <a:noFill/>
                </a:ln>
                <a:solidFill>
                  <a:prstClr val="black"/>
                </a:solidFill>
                <a:effectLst/>
                <a:uLnTx/>
                <a:uFillTx/>
                <a:latin typeface="Aptos Display" panose="02110004020202020204"/>
                <a:ea typeface="+mj-ea"/>
                <a:cs typeface="+mj-cs"/>
              </a:rPr>
              <a:t>Constructivist Learning Theory?</a:t>
            </a:r>
          </a:p>
        </p:txBody>
      </p:sp>
      <p:sp>
        <p:nvSpPr>
          <p:cNvPr id="4" name="Freeform 13">
            <a:extLst>
              <a:ext uri="{FF2B5EF4-FFF2-40B4-BE49-F238E27FC236}">
                <a16:creationId xmlns="" xmlns:a16="http://schemas.microsoft.com/office/drawing/2014/main" id="{CEA2994A-06DB-6C00-0EBA-0FB9AC6EABDC}"/>
              </a:ext>
            </a:extLst>
          </p:cNvPr>
          <p:cNvSpPr/>
          <p:nvPr/>
        </p:nvSpPr>
        <p:spPr>
          <a:xfrm>
            <a:off x="1229596" y="2120783"/>
            <a:ext cx="3822750" cy="3406371"/>
          </a:xfrm>
          <a:custGeom>
            <a:avLst/>
            <a:gdLst/>
            <a:ahLst/>
            <a:cxnLst/>
            <a:rect l="l" t="t" r="r" b="b"/>
            <a:pathLst>
              <a:path w="2274789" h="2274789">
                <a:moveTo>
                  <a:pt x="0" y="0"/>
                </a:moveTo>
                <a:lnTo>
                  <a:pt x="2274789" y="0"/>
                </a:lnTo>
                <a:lnTo>
                  <a:pt x="2274789" y="2274789"/>
                </a:lnTo>
                <a:lnTo>
                  <a:pt x="0" y="2274789"/>
                </a:lnTo>
                <a:lnTo>
                  <a:pt x="0" y="0"/>
                </a:lnTo>
                <a:close/>
              </a:path>
            </a:pathLst>
          </a:custGeom>
          <a:blipFill>
            <a:blip r:embed="rId3"/>
            <a:stretch>
              <a:fillRect/>
            </a:stretch>
          </a:blipFill>
        </p:spPr>
        <p:txBody>
          <a:bodyPr/>
          <a:lstStyle/>
          <a:p>
            <a:endParaRPr lang="tr-TR"/>
          </a:p>
        </p:txBody>
      </p:sp>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64392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6" name="Tytuł 5">
            <a:extLst>
              <a:ext uri="{FF2B5EF4-FFF2-40B4-BE49-F238E27FC236}">
                <a16:creationId xmlns="" xmlns:a16="http://schemas.microsoft.com/office/drawing/2014/main" id="{234AFC11-FB4B-2836-BA9B-9E9900CEF916}"/>
              </a:ext>
            </a:extLst>
          </p:cNvPr>
          <p:cNvSpPr>
            <a:spLocks noGrp="1"/>
          </p:cNvSpPr>
          <p:nvPr>
            <p:ph type="title"/>
          </p:nvPr>
        </p:nvSpPr>
        <p:spPr>
          <a:xfrm>
            <a:off x="1146048" y="490742"/>
            <a:ext cx="8718702" cy="1325563"/>
          </a:xfrm>
        </p:spPr>
        <p:txBody>
          <a:bodyPr/>
          <a:lstStyle/>
          <a:p>
            <a:pPr algn="ctr"/>
            <a:r>
              <a:rPr lang="pl-PL" dirty="0" err="1"/>
              <a:t>Conclusion</a:t>
            </a:r>
            <a:endParaRPr lang="pl-PL"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pole tekstowe 6">
            <a:extLst>
              <a:ext uri="{FF2B5EF4-FFF2-40B4-BE49-F238E27FC236}">
                <a16:creationId xmlns="" xmlns:a16="http://schemas.microsoft.com/office/drawing/2014/main" id="{A561396E-4252-E7C8-3417-5222698D59D6}"/>
              </a:ext>
            </a:extLst>
          </p:cNvPr>
          <p:cNvSpPr txBox="1"/>
          <p:nvPr/>
        </p:nvSpPr>
        <p:spPr>
          <a:xfrm>
            <a:off x="914400" y="1816305"/>
            <a:ext cx="10824643" cy="4093428"/>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Constructivism, a holistic learning theory encompassing cognitive, social, and emotional dimensions, emphasizes the active role of learners in constructing knowledge through experiences and interactions. </a:t>
            </a:r>
            <a:endParaRPr lang="tr-TR" sz="2000" dirty="0"/>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en-US" sz="2000" dirty="0"/>
              <a:t>Rooted in the ideas of Aristotle, Socrates, Plato, Rousseau, Piaget, and Kant, it rejects absolute scientific truths, focusing instead on subjective understanding. </a:t>
            </a:r>
            <a:endParaRPr lang="tr-TR" sz="2000" dirty="0"/>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en-US" sz="2000" dirty="0"/>
              <a:t>Key perspectives include Piaget's cognitive constructivism, Vygotsky's social constructivism, and </a:t>
            </a:r>
            <a:r>
              <a:rPr lang="en-US" sz="2000" dirty="0" err="1"/>
              <a:t>Glasersfeld's</a:t>
            </a:r>
            <a:r>
              <a:rPr lang="en-US" sz="2000" dirty="0"/>
              <a:t> radical constructivism, each highlighting the individual and social contexts of learning.</a:t>
            </a:r>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508794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a16="http://schemas.microsoft.com/office/drawing/2014/main" xmlns=""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11" name="pole tekstowe 10">
            <a:extLst>
              <a:ext uri="{FF2B5EF4-FFF2-40B4-BE49-F238E27FC236}">
                <a16:creationId xmlns:a16="http://schemas.microsoft.com/office/drawing/2014/main" xmlns="" id="{63E34BC7-6956-A4DA-1DCC-9D85A5B1EAB2}"/>
              </a:ext>
            </a:extLst>
          </p:cNvPr>
          <p:cNvSpPr txBox="1"/>
          <p:nvPr/>
        </p:nvSpPr>
        <p:spPr>
          <a:xfrm>
            <a:off x="3158177" y="5843621"/>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a:t>
            </a:r>
            <a:r>
              <a:rPr lang="en-US" sz="1200" dirty="0" smtClean="0">
                <a:solidFill>
                  <a:prstClr val="black"/>
                </a:solidFill>
              </a:rPr>
              <a:t>them.</a:t>
            </a:r>
            <a:r>
              <a:rPr lang="pl-PL" sz="1200" smtClean="0">
                <a:solidFill>
                  <a:prstClr val="black"/>
                </a:solidFill>
              </a:rPr>
              <a:t> </a:t>
            </a:r>
            <a:r>
              <a:rPr lang="en-US" sz="120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906288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19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130995"/>
            <a:ext cx="9144000" cy="2387600"/>
          </a:xfrm>
        </p:spPr>
        <p:txBody>
          <a:bodyPr>
            <a:normAutofit/>
          </a:bodyPr>
          <a:lstStyle/>
          <a:p>
            <a:r>
              <a:rPr lang="pl-PL" sz="6500" dirty="0"/>
              <a:t>MODULE </a:t>
            </a:r>
            <a:r>
              <a:rPr lang="tr-TR" sz="6500" dirty="0"/>
              <a:t>1</a:t>
            </a:r>
            <a:r>
              <a:rPr lang="pl-PL" sz="6500" dirty="0"/>
              <a:t>:</a:t>
            </a:r>
            <a:br>
              <a:rPr lang="pl-PL" sz="6500" dirty="0"/>
            </a:br>
            <a:r>
              <a:rPr lang="pl-PL" sz="6500" dirty="0"/>
              <a:t>LEARNING THEORIES</a:t>
            </a:r>
            <a:endParaRPr lang="it-IT" sz="6500" dirty="0"/>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598932"/>
            <a:ext cx="9144000" cy="2579851"/>
          </a:xfrm>
        </p:spPr>
        <p:txBody>
          <a:bodyPr>
            <a:normAutofit/>
          </a:bodyPr>
          <a:lstStyle/>
          <a:p>
            <a:r>
              <a:rPr lang="en-US" sz="4000" dirty="0"/>
              <a:t>Lesson 1.</a:t>
            </a:r>
            <a:r>
              <a:rPr lang="tr-TR" sz="4000" dirty="0"/>
              <a:t>4</a:t>
            </a:r>
            <a:r>
              <a:rPr lang="en-US" sz="4000" dirty="0"/>
              <a:t>: What is Constructivist Learning </a:t>
            </a:r>
            <a:r>
              <a:rPr lang="en-US" sz="4000" dirty="0" smtClean="0"/>
              <a:t>Theory?</a:t>
            </a:r>
            <a:endParaRPr lang="it-IT" sz="1800" i="1"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Resim 8" descr="amblem, simge, sembol, metin, logo içeren bir resim&#10;&#10;Açıklama otomatik olarak oluşturuldu">
            <a:extLst>
              <a:ext uri="{FF2B5EF4-FFF2-40B4-BE49-F238E27FC236}">
                <a16:creationId xmlns="" xmlns:a16="http://schemas.microsoft.com/office/drawing/2014/main" id="{E7FCB89F-872E-EB4D-9C80-29ECA1A2B977}"/>
              </a:ext>
            </a:extLst>
          </p:cNvPr>
          <p:cNvPicPr>
            <a:picLocks noChangeAspect="1"/>
          </p:cNvPicPr>
          <p:nvPr/>
        </p:nvPicPr>
        <p:blipFill>
          <a:blip r:embed="rId3"/>
          <a:stretch>
            <a:fillRect/>
          </a:stretch>
        </p:blipFill>
        <p:spPr>
          <a:xfrm>
            <a:off x="8013224" y="5179428"/>
            <a:ext cx="1194751" cy="1194751"/>
          </a:xfrm>
          <a:prstGeom prst="rect">
            <a:avLst/>
          </a:prstGeom>
          <a:ln>
            <a:noFill/>
          </a:ln>
          <a:effectLst>
            <a:outerShdw blurRad="292100" dist="139700" dir="2700000" algn="tl" rotWithShape="0">
              <a:srgbClr val="333333">
                <a:alpha val="65000"/>
              </a:srgbClr>
            </a:outerShdw>
          </a:effectLst>
        </p:spPr>
      </p:pic>
      <p:sp>
        <p:nvSpPr>
          <p:cNvPr id="6" name="Prostokąt 5"/>
          <p:cNvSpPr/>
          <p:nvPr/>
        </p:nvSpPr>
        <p:spPr>
          <a:xfrm>
            <a:off x="5200157" y="5588096"/>
            <a:ext cx="1992853" cy="400110"/>
          </a:xfrm>
          <a:prstGeom prst="rect">
            <a:avLst/>
          </a:prstGeom>
        </p:spPr>
        <p:txBody>
          <a:bodyPr wrap="none">
            <a:spAutoFit/>
          </a:bodyPr>
          <a:lstStyle/>
          <a:p>
            <a:r>
              <a:rPr lang="pl-PL" sz="2000" i="1" dirty="0"/>
              <a:t> </a:t>
            </a:r>
            <a:r>
              <a:rPr lang="pl-PL" i="1" dirty="0" err="1"/>
              <a:t>Prepared</a:t>
            </a:r>
            <a:r>
              <a:rPr lang="pl-PL" i="1" dirty="0"/>
              <a:t> by:</a:t>
            </a:r>
            <a:endParaRPr lang="pl-PL" dirty="0"/>
          </a:p>
        </p:txBody>
      </p:sp>
      <p:sp>
        <p:nvSpPr>
          <p:cNvPr id="7" name="Prostokąt 6"/>
          <p:cNvSpPr/>
          <p:nvPr/>
        </p:nvSpPr>
        <p:spPr>
          <a:xfrm>
            <a:off x="3252485" y="6332382"/>
            <a:ext cx="5181737" cy="400110"/>
          </a:xfrm>
          <a:prstGeom prst="rect">
            <a:avLst/>
          </a:prstGeom>
        </p:spPr>
        <p:txBody>
          <a:bodyPr wrap="square">
            <a:spAutoFit/>
          </a:bodyPr>
          <a:lstStyle/>
          <a:p>
            <a:r>
              <a:rPr lang="en-US" sz="1000" i="1" dirty="0" smtClean="0"/>
              <a:t>All </a:t>
            </a:r>
            <a:r>
              <a:rPr lang="en-US" sz="1000" i="1" dirty="0"/>
              <a:t>the pictures and photographs used in this publication are royalty-free, chosen </a:t>
            </a:r>
            <a:r>
              <a:rPr lang="en-US" sz="1000" i="1" dirty="0" smtClean="0"/>
              <a:t>from</a:t>
            </a:r>
            <a:r>
              <a:rPr lang="pl-PL" sz="1000" i="1" dirty="0" smtClean="0"/>
              <a:t> open </a:t>
            </a:r>
            <a:r>
              <a:rPr lang="pl-PL" sz="1000" i="1" dirty="0" err="1" smtClean="0"/>
              <a:t>sources</a:t>
            </a:r>
            <a:r>
              <a:rPr lang="pl-PL" sz="1000" i="1" dirty="0"/>
              <a:t>.</a:t>
            </a:r>
            <a:endParaRPr lang="pl-PL" sz="1000" dirty="0"/>
          </a:p>
        </p:txBody>
      </p:sp>
    </p:spTree>
    <p:extLst>
      <p:ext uri="{BB962C8B-B14F-4D97-AF65-F5344CB8AC3E}">
        <p14:creationId xmlns:p14="http://schemas.microsoft.com/office/powerpoint/2010/main" val="404674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885963" y="853170"/>
            <a:ext cx="9184193" cy="1061884"/>
          </a:xfrm>
        </p:spPr>
        <p:txBody>
          <a:bodyPr>
            <a:noAutofit/>
          </a:bodyPr>
          <a:lstStyle/>
          <a:p>
            <a:pPr algn="ctr"/>
            <a:r>
              <a:rPr lang="en-US" sz="4000" dirty="0"/>
              <a:t>Lesson 1.4: What is </a:t>
            </a:r>
            <a:r>
              <a:rPr lang="tr-TR" sz="4000" dirty="0"/>
              <a:t/>
            </a:r>
            <a:br>
              <a:rPr lang="tr-TR" sz="4000" dirty="0"/>
            </a:br>
            <a:r>
              <a:rPr lang="en-US" sz="4000" dirty="0"/>
              <a:t>Constructivist Learning Theory?</a:t>
            </a:r>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92500" lnSpcReduction="10000"/>
          </a:bodyPr>
          <a:lstStyle/>
          <a:p>
            <a:pPr algn="just">
              <a:lnSpc>
                <a:spcPct val="100000"/>
              </a:lnSpc>
            </a:pPr>
            <a:r>
              <a:rPr lang="en-US" sz="2800" dirty="0"/>
              <a:t>Teacher candidates form groups of 4-5 among themselves. </a:t>
            </a:r>
            <a:endParaRPr lang="tr-TR" sz="2800" dirty="0"/>
          </a:p>
          <a:p>
            <a:pPr algn="just">
              <a:lnSpc>
                <a:spcPct val="100000"/>
              </a:lnSpc>
            </a:pPr>
            <a:r>
              <a:rPr lang="en-US" sz="2800" dirty="0"/>
              <a:t>At the end of the 3rd lesson, the groups determined conduct research on the constructivist approach and prepare a poster on this topic.</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4" name="Freeform 13">
            <a:extLst>
              <a:ext uri="{FF2B5EF4-FFF2-40B4-BE49-F238E27FC236}">
                <a16:creationId xmlns="" xmlns:a16="http://schemas.microsoft.com/office/drawing/2014/main" id="{329B93E8-7AD4-6795-5497-99CE2037F33A}"/>
              </a:ext>
            </a:extLst>
          </p:cNvPr>
          <p:cNvSpPr/>
          <p:nvPr/>
        </p:nvSpPr>
        <p:spPr>
          <a:xfrm>
            <a:off x="1094328" y="2188997"/>
            <a:ext cx="4623184" cy="3367741"/>
          </a:xfrm>
          <a:custGeom>
            <a:avLst/>
            <a:gdLst/>
            <a:ahLst/>
            <a:cxnLst/>
            <a:rect l="l" t="t" r="r" b="b"/>
            <a:pathLst>
              <a:path w="2998886" h="1997371">
                <a:moveTo>
                  <a:pt x="0" y="0"/>
                </a:moveTo>
                <a:lnTo>
                  <a:pt x="2998886" y="0"/>
                </a:lnTo>
                <a:lnTo>
                  <a:pt x="2998886" y="1997371"/>
                </a:lnTo>
                <a:lnTo>
                  <a:pt x="0" y="1997371"/>
                </a:lnTo>
                <a:lnTo>
                  <a:pt x="0" y="0"/>
                </a:lnTo>
                <a:close/>
              </a:path>
            </a:pathLst>
          </a:custGeom>
          <a:blipFill>
            <a:blip r:embed="rId3"/>
            <a:stretch>
              <a:fillRect/>
            </a:stretch>
          </a:blipFill>
        </p:spPr>
        <p:txBody>
          <a:bodyPr/>
          <a:lstStyle/>
          <a:p>
            <a:endParaRPr lang="tr-TR"/>
          </a:p>
        </p:txBody>
      </p:sp>
      <p:sp>
        <p:nvSpPr>
          <p:cNvPr id="7" name="pole tekstowe 6">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4837177" y="2049462"/>
            <a:ext cx="6518212" cy="4205152"/>
          </a:xfrm>
        </p:spPr>
        <p:txBody>
          <a:bodyPr>
            <a:normAutofit/>
          </a:bodyPr>
          <a:lstStyle/>
          <a:p>
            <a:pPr marL="0" indent="0">
              <a:lnSpc>
                <a:spcPct val="100000"/>
              </a:lnSpc>
              <a:buNone/>
            </a:pPr>
            <a:r>
              <a:rPr lang="en-US" sz="2000" dirty="0"/>
              <a:t>The posters are brought to the lesson. Each poster is hung on the board, and one spokesperson is selected from each group. Other teacher candidates in the classroom comment on what the posters aim to convey. When the discussion is over, the spokespersons from the groups explain their posters. After each group finishes their presentation, a concept map is prepared on the board to consolidate the information from the posters into a single piece.</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0" name="Tytuł 1">
            <a:extLst>
              <a:ext uri="{FF2B5EF4-FFF2-40B4-BE49-F238E27FC236}">
                <a16:creationId xmlns="" xmlns:a16="http://schemas.microsoft.com/office/drawing/2014/main" id="{FF2557DB-722F-BA1E-F967-C50DAE42B6BE}"/>
              </a:ext>
            </a:extLst>
          </p:cNvPr>
          <p:cNvSpPr>
            <a:spLocks noGrp="1"/>
          </p:cNvSpPr>
          <p:nvPr>
            <p:ph type="title"/>
          </p:nvPr>
        </p:nvSpPr>
        <p:spPr>
          <a:xfrm>
            <a:off x="977403" y="843411"/>
            <a:ext cx="9184193" cy="1061884"/>
          </a:xfrm>
        </p:spPr>
        <p:txBody>
          <a:bodyPr>
            <a:noAutofit/>
          </a:bodyPr>
          <a:lstStyle/>
          <a:p>
            <a:pPr algn="ctr"/>
            <a:r>
              <a:rPr lang="en-US" sz="4000" dirty="0"/>
              <a:t>Lesson 1.4: What is </a:t>
            </a:r>
            <a:r>
              <a:rPr lang="tr-TR" sz="4000" dirty="0"/>
              <a:t/>
            </a:r>
            <a:br>
              <a:rPr lang="tr-TR" sz="4000" dirty="0"/>
            </a:br>
            <a:r>
              <a:rPr lang="en-US" sz="4000" dirty="0"/>
              <a:t>Constructivist Learning Theory?</a:t>
            </a:r>
          </a:p>
        </p:txBody>
      </p:sp>
      <p:sp>
        <p:nvSpPr>
          <p:cNvPr id="11" name="Freeform 13">
            <a:extLst>
              <a:ext uri="{FF2B5EF4-FFF2-40B4-BE49-F238E27FC236}">
                <a16:creationId xmlns="" xmlns:a16="http://schemas.microsoft.com/office/drawing/2014/main" id="{4045B221-6AA1-89B1-0384-595D2A365857}"/>
              </a:ext>
            </a:extLst>
          </p:cNvPr>
          <p:cNvSpPr/>
          <p:nvPr/>
        </p:nvSpPr>
        <p:spPr>
          <a:xfrm>
            <a:off x="674591" y="2209330"/>
            <a:ext cx="3786575" cy="3497794"/>
          </a:xfrm>
          <a:custGeom>
            <a:avLst/>
            <a:gdLst/>
            <a:ahLst/>
            <a:cxnLst/>
            <a:rect l="l" t="t" r="r" b="b"/>
            <a:pathLst>
              <a:path w="2224642" h="2224642">
                <a:moveTo>
                  <a:pt x="0" y="0"/>
                </a:moveTo>
                <a:lnTo>
                  <a:pt x="2224642" y="0"/>
                </a:lnTo>
                <a:lnTo>
                  <a:pt x="2224642" y="2224642"/>
                </a:lnTo>
                <a:lnTo>
                  <a:pt x="0" y="2224642"/>
                </a:lnTo>
                <a:lnTo>
                  <a:pt x="0" y="0"/>
                </a:lnTo>
                <a:close/>
              </a:path>
            </a:pathLst>
          </a:custGeom>
          <a:blipFill>
            <a:blip r:embed="rId3"/>
            <a:stretch>
              <a:fillRect/>
            </a:stretch>
          </a:blipFill>
        </p:spPr>
        <p:txBody>
          <a:bodyPr/>
          <a:lstStyle/>
          <a:p>
            <a:endParaRPr lang="tr-TR"/>
          </a:p>
        </p:txBody>
      </p:sp>
      <p:sp>
        <p:nvSpPr>
          <p:cNvPr id="7" name="pole tekstowe 6">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70522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865298" y="1693530"/>
            <a:ext cx="5259388" cy="4561084"/>
          </a:xfrm>
        </p:spPr>
        <p:txBody>
          <a:bodyPr>
            <a:normAutofit fontScale="55000" lnSpcReduction="20000"/>
          </a:bodyPr>
          <a:lstStyle/>
          <a:p>
            <a:pPr algn="just">
              <a:lnSpc>
                <a:spcPct val="120000"/>
              </a:lnSpc>
            </a:pPr>
            <a:r>
              <a:rPr lang="en-US" sz="2800" dirty="0">
                <a:solidFill>
                  <a:srgbClr val="000000"/>
                </a:solidFill>
                <a:latin typeface="+mj-lt"/>
                <a:ea typeface="More Sugar Thin"/>
                <a:cs typeface="More Sugar Thin"/>
                <a:sym typeface="More Sugar Thin"/>
              </a:rPr>
              <a:t>Since constructivism approaches learning both cognitively, socially and emotionally, that is, holistically, it is more appropriate to consider it under a separate learning theory title. </a:t>
            </a:r>
            <a:endParaRPr lang="tr-TR" sz="2800" dirty="0">
              <a:solidFill>
                <a:srgbClr val="000000"/>
              </a:solidFill>
              <a:latin typeface="+mj-lt"/>
              <a:ea typeface="More Sugar Thin"/>
              <a:cs typeface="More Sugar Thin"/>
              <a:sym typeface="More Sugar Thin"/>
            </a:endParaRPr>
          </a:p>
          <a:p>
            <a:pPr algn="just">
              <a:lnSpc>
                <a:spcPct val="120000"/>
              </a:lnSpc>
            </a:pPr>
            <a:r>
              <a:rPr lang="en-US" sz="2800" dirty="0">
                <a:solidFill>
                  <a:srgbClr val="000000"/>
                </a:solidFill>
                <a:latin typeface="+mj-lt"/>
                <a:ea typeface="More Sugar Thin"/>
                <a:cs typeface="More Sugar Thin"/>
                <a:sym typeface="More Sugar Thin"/>
              </a:rPr>
              <a:t>Although Jean-Jacques Rousseau's work Emile forms the basis of today's understanding of constructivism, the understanding of constructivism goes back to the ideas of Aristotle, Socrates and Plato. </a:t>
            </a:r>
            <a:endParaRPr lang="tr-TR" sz="2800" dirty="0">
              <a:solidFill>
                <a:srgbClr val="000000"/>
              </a:solidFill>
              <a:latin typeface="+mj-lt"/>
              <a:ea typeface="More Sugar Thin"/>
              <a:cs typeface="More Sugar Thin"/>
              <a:sym typeface="More Sugar Thin"/>
            </a:endParaRPr>
          </a:p>
          <a:p>
            <a:pPr algn="just">
              <a:lnSpc>
                <a:spcPct val="120000"/>
              </a:lnSpc>
            </a:pPr>
            <a:r>
              <a:rPr lang="en-US" sz="2800" dirty="0">
                <a:solidFill>
                  <a:srgbClr val="000000"/>
                </a:solidFill>
                <a:latin typeface="+mj-lt"/>
                <a:ea typeface="More Sugar Thin"/>
                <a:cs typeface="More Sugar Thin"/>
                <a:sym typeface="More Sugar Thin"/>
              </a:rPr>
              <a:t>Jean Piaget and Immanuel Kant, who say that the individual is born with a cognitive schema, can be considered as the ancestors of the constructivist approach (</a:t>
            </a:r>
            <a:r>
              <a:rPr lang="en-US" sz="2800" dirty="0" err="1">
                <a:solidFill>
                  <a:srgbClr val="000000"/>
                </a:solidFill>
                <a:latin typeface="+mj-lt"/>
                <a:ea typeface="More Sugar Thin"/>
                <a:cs typeface="More Sugar Thin"/>
                <a:sym typeface="More Sugar Thin"/>
              </a:rPr>
              <a:t>Bağ</a:t>
            </a:r>
            <a:r>
              <a:rPr lang="en-US" sz="2800" dirty="0">
                <a:solidFill>
                  <a:srgbClr val="000000"/>
                </a:solidFill>
                <a:latin typeface="+mj-lt"/>
                <a:ea typeface="More Sugar Thin"/>
                <a:cs typeface="More Sugar Thin"/>
                <a:sym typeface="More Sugar Thin"/>
              </a:rPr>
              <a:t>, 2022).</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3" name="Tytuł 1">
            <a:extLst>
              <a:ext uri="{FF2B5EF4-FFF2-40B4-BE49-F238E27FC236}">
                <a16:creationId xmlns="" xmlns:a16="http://schemas.microsoft.com/office/drawing/2014/main" id="{25925971-3DF9-1FFE-A1D6-2FD2E189C8B7}"/>
              </a:ext>
            </a:extLst>
          </p:cNvPr>
          <p:cNvSpPr txBox="1">
            <a:spLocks/>
          </p:cNvSpPr>
          <p:nvPr/>
        </p:nvSpPr>
        <p:spPr>
          <a:xfrm>
            <a:off x="872648" y="778102"/>
            <a:ext cx="9184193" cy="10618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Lesson 1.4: What is </a:t>
            </a:r>
            <a:r>
              <a:rPr lang="tr-TR" sz="4000" dirty="0"/>
              <a:t/>
            </a:r>
            <a:br>
              <a:rPr lang="tr-TR" sz="4000" dirty="0"/>
            </a:br>
            <a:r>
              <a:rPr lang="en-US" sz="4000" dirty="0"/>
              <a:t>Constructivist Learning Theory?</a:t>
            </a:r>
          </a:p>
        </p:txBody>
      </p:sp>
      <p:sp>
        <p:nvSpPr>
          <p:cNvPr id="14" name="Freeform 13">
            <a:extLst>
              <a:ext uri="{FF2B5EF4-FFF2-40B4-BE49-F238E27FC236}">
                <a16:creationId xmlns="" xmlns:a16="http://schemas.microsoft.com/office/drawing/2014/main" id="{520034D0-7A72-00AA-83D5-B11D3AC01B76}"/>
              </a:ext>
            </a:extLst>
          </p:cNvPr>
          <p:cNvSpPr>
            <a:spLocks noChangeAspect="1"/>
          </p:cNvSpPr>
          <p:nvPr/>
        </p:nvSpPr>
        <p:spPr>
          <a:xfrm>
            <a:off x="6530781" y="2768104"/>
            <a:ext cx="2004697" cy="2235722"/>
          </a:xfrm>
          <a:custGeom>
            <a:avLst/>
            <a:gdLst/>
            <a:ahLst/>
            <a:cxnLst/>
            <a:rect l="l" t="t" r="r" b="b"/>
            <a:pathLst>
              <a:path w="1484818" h="1655931">
                <a:moveTo>
                  <a:pt x="0" y="0"/>
                </a:moveTo>
                <a:lnTo>
                  <a:pt x="1484818" y="0"/>
                </a:lnTo>
                <a:lnTo>
                  <a:pt x="1484818" y="1655931"/>
                </a:lnTo>
                <a:lnTo>
                  <a:pt x="0" y="1655931"/>
                </a:lnTo>
                <a:lnTo>
                  <a:pt x="0" y="0"/>
                </a:lnTo>
                <a:close/>
              </a:path>
            </a:pathLst>
          </a:custGeom>
          <a:blipFill>
            <a:blip r:embed="rId3"/>
            <a:stretch>
              <a:fillRect/>
            </a:stretch>
          </a:blipFill>
        </p:spPr>
        <p:txBody>
          <a:bodyPr/>
          <a:lstStyle/>
          <a:p>
            <a:endParaRPr lang="tr-TR"/>
          </a:p>
        </p:txBody>
      </p:sp>
      <p:sp>
        <p:nvSpPr>
          <p:cNvPr id="15" name="Freeform 14">
            <a:extLst>
              <a:ext uri="{FF2B5EF4-FFF2-40B4-BE49-F238E27FC236}">
                <a16:creationId xmlns="" xmlns:a16="http://schemas.microsoft.com/office/drawing/2014/main" id="{5F4AB31D-7DEA-6CE5-6C0E-82D7312F998C}"/>
              </a:ext>
            </a:extLst>
          </p:cNvPr>
          <p:cNvSpPr>
            <a:spLocks noChangeAspect="1"/>
          </p:cNvSpPr>
          <p:nvPr/>
        </p:nvSpPr>
        <p:spPr>
          <a:xfrm>
            <a:off x="10560276" y="2768104"/>
            <a:ext cx="1532851" cy="2261991"/>
          </a:xfrm>
          <a:custGeom>
            <a:avLst/>
            <a:gdLst/>
            <a:ahLst/>
            <a:cxnLst/>
            <a:rect l="l" t="t" r="r" b="b"/>
            <a:pathLst>
              <a:path w="1135336" h="1675388">
                <a:moveTo>
                  <a:pt x="0" y="0"/>
                </a:moveTo>
                <a:lnTo>
                  <a:pt x="1135337" y="0"/>
                </a:lnTo>
                <a:lnTo>
                  <a:pt x="1135337" y="1675388"/>
                </a:lnTo>
                <a:lnTo>
                  <a:pt x="0" y="1675388"/>
                </a:lnTo>
                <a:lnTo>
                  <a:pt x="0" y="0"/>
                </a:lnTo>
                <a:close/>
              </a:path>
            </a:pathLst>
          </a:custGeom>
          <a:blipFill>
            <a:blip r:embed="rId4"/>
            <a:stretch>
              <a:fillRect/>
            </a:stretch>
          </a:blipFill>
        </p:spPr>
        <p:txBody>
          <a:bodyPr/>
          <a:lstStyle/>
          <a:p>
            <a:endParaRPr lang="tr-TR"/>
          </a:p>
        </p:txBody>
      </p:sp>
      <p:sp>
        <p:nvSpPr>
          <p:cNvPr id="16" name="Freeform 15">
            <a:extLst>
              <a:ext uri="{FF2B5EF4-FFF2-40B4-BE49-F238E27FC236}">
                <a16:creationId xmlns="" xmlns:a16="http://schemas.microsoft.com/office/drawing/2014/main" id="{05BA0047-EADC-780F-0519-722306D32CDA}"/>
              </a:ext>
            </a:extLst>
          </p:cNvPr>
          <p:cNvSpPr>
            <a:spLocks noChangeAspect="1"/>
          </p:cNvSpPr>
          <p:nvPr/>
        </p:nvSpPr>
        <p:spPr>
          <a:xfrm>
            <a:off x="8856055" y="3899099"/>
            <a:ext cx="1383644" cy="1528888"/>
          </a:xfrm>
          <a:custGeom>
            <a:avLst/>
            <a:gdLst/>
            <a:ahLst/>
            <a:cxnLst/>
            <a:rect l="l" t="t" r="r" b="b"/>
            <a:pathLst>
              <a:path w="1024823" h="1132401">
                <a:moveTo>
                  <a:pt x="0" y="0"/>
                </a:moveTo>
                <a:lnTo>
                  <a:pt x="1024824" y="0"/>
                </a:lnTo>
                <a:lnTo>
                  <a:pt x="1024824" y="1132401"/>
                </a:lnTo>
                <a:lnTo>
                  <a:pt x="0" y="1132401"/>
                </a:lnTo>
                <a:lnTo>
                  <a:pt x="0" y="0"/>
                </a:lnTo>
                <a:close/>
              </a:path>
            </a:pathLst>
          </a:custGeom>
          <a:blipFill>
            <a:blip r:embed="rId5"/>
            <a:stretch>
              <a:fillRect/>
            </a:stretch>
          </a:blipFill>
        </p:spPr>
        <p:txBody>
          <a:bodyPr/>
          <a:lstStyle/>
          <a:p>
            <a:endParaRPr lang="tr-TR"/>
          </a:p>
        </p:txBody>
      </p:sp>
      <p:sp>
        <p:nvSpPr>
          <p:cNvPr id="17" name="Freeform 16">
            <a:extLst>
              <a:ext uri="{FF2B5EF4-FFF2-40B4-BE49-F238E27FC236}">
                <a16:creationId xmlns="" xmlns:a16="http://schemas.microsoft.com/office/drawing/2014/main" id="{56E361D8-A320-201A-7EBF-AF909290008A}"/>
              </a:ext>
            </a:extLst>
          </p:cNvPr>
          <p:cNvSpPr>
            <a:spLocks noChangeAspect="1"/>
          </p:cNvSpPr>
          <p:nvPr/>
        </p:nvSpPr>
        <p:spPr>
          <a:xfrm>
            <a:off x="8659923" y="1880885"/>
            <a:ext cx="1775908" cy="1721900"/>
          </a:xfrm>
          <a:custGeom>
            <a:avLst/>
            <a:gdLst/>
            <a:ahLst/>
            <a:cxnLst/>
            <a:rect l="l" t="t" r="r" b="b"/>
            <a:pathLst>
              <a:path w="1315361" h="1275359">
                <a:moveTo>
                  <a:pt x="0" y="0"/>
                </a:moveTo>
                <a:lnTo>
                  <a:pt x="1315360" y="0"/>
                </a:lnTo>
                <a:lnTo>
                  <a:pt x="1315360" y="1275359"/>
                </a:lnTo>
                <a:lnTo>
                  <a:pt x="0" y="1275359"/>
                </a:lnTo>
                <a:lnTo>
                  <a:pt x="0" y="0"/>
                </a:lnTo>
                <a:close/>
              </a:path>
            </a:pathLst>
          </a:custGeom>
          <a:blipFill>
            <a:blip r:embed="rId6"/>
            <a:stretch>
              <a:fillRect/>
            </a:stretch>
          </a:blipFill>
        </p:spPr>
        <p:txBody>
          <a:bodyPr/>
          <a:lstStyle/>
          <a:p>
            <a:endParaRPr lang="tr-TR"/>
          </a:p>
        </p:txBody>
      </p:sp>
      <p:sp>
        <p:nvSpPr>
          <p:cNvPr id="10" name="pole tekstowe 9">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2034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336994" y="2049462"/>
            <a:ext cx="6018394" cy="4205152"/>
          </a:xfrm>
        </p:spPr>
        <p:txBody>
          <a:bodyPr>
            <a:normAutofit fontScale="92500"/>
          </a:bodyPr>
          <a:lstStyle/>
          <a:p>
            <a:pPr algn="just">
              <a:lnSpc>
                <a:spcPct val="100000"/>
              </a:lnSpc>
            </a:pPr>
            <a:r>
              <a:rPr lang="en-US" sz="2400" dirty="0"/>
              <a:t>Constructivist theorists reject the idea that scientific truths exist and await discovery and verification (Schunk, 2012). The constructivist approach explains "learning" as students' reinforcing their existing knowledge and experiences with their newly acquired knowledge and associating them with daily life (</a:t>
            </a:r>
            <a:r>
              <a:rPr lang="en-US" sz="2400" dirty="0" err="1"/>
              <a:t>Orkun</a:t>
            </a:r>
            <a:r>
              <a:rPr lang="en-US" sz="2400" dirty="0"/>
              <a:t>, 2022).</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9" name="Tytuł 1">
            <a:extLst>
              <a:ext uri="{FF2B5EF4-FFF2-40B4-BE49-F238E27FC236}">
                <a16:creationId xmlns="" xmlns:a16="http://schemas.microsoft.com/office/drawing/2014/main" id="{9D12F8A8-6AE7-2C23-A6C5-792C9C5278B8}"/>
              </a:ext>
            </a:extLst>
          </p:cNvPr>
          <p:cNvSpPr txBox="1">
            <a:spLocks/>
          </p:cNvSpPr>
          <p:nvPr/>
        </p:nvSpPr>
        <p:spPr>
          <a:xfrm>
            <a:off x="1004835" y="919026"/>
            <a:ext cx="9184193" cy="10618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Lesson 1.4: What is </a:t>
            </a:r>
            <a:r>
              <a:rPr lang="tr-TR" sz="4000" dirty="0"/>
              <a:t/>
            </a:r>
            <a:br>
              <a:rPr lang="tr-TR" sz="4000" dirty="0"/>
            </a:br>
            <a:r>
              <a:rPr lang="en-US" sz="4000" dirty="0"/>
              <a:t>Constructivist Learning Theory?</a:t>
            </a:r>
          </a:p>
        </p:txBody>
      </p:sp>
      <p:sp>
        <p:nvSpPr>
          <p:cNvPr id="10" name="Freeform 13">
            <a:extLst>
              <a:ext uri="{FF2B5EF4-FFF2-40B4-BE49-F238E27FC236}">
                <a16:creationId xmlns="" xmlns:a16="http://schemas.microsoft.com/office/drawing/2014/main" id="{35757D3B-26D8-1D35-0854-B8AE8F066806}"/>
              </a:ext>
            </a:extLst>
          </p:cNvPr>
          <p:cNvSpPr/>
          <p:nvPr/>
        </p:nvSpPr>
        <p:spPr>
          <a:xfrm>
            <a:off x="1401713" y="2149945"/>
            <a:ext cx="3478516" cy="3246019"/>
          </a:xfrm>
          <a:custGeom>
            <a:avLst/>
            <a:gdLst/>
            <a:ahLst/>
            <a:cxnLst/>
            <a:rect l="l" t="t" r="r" b="b"/>
            <a:pathLst>
              <a:path w="2323206" h="2323206">
                <a:moveTo>
                  <a:pt x="0" y="0"/>
                </a:moveTo>
                <a:lnTo>
                  <a:pt x="2323206" y="0"/>
                </a:lnTo>
                <a:lnTo>
                  <a:pt x="2323206" y="2323206"/>
                </a:lnTo>
                <a:lnTo>
                  <a:pt x="0" y="2323206"/>
                </a:lnTo>
                <a:lnTo>
                  <a:pt x="0" y="0"/>
                </a:lnTo>
                <a:close/>
              </a:path>
            </a:pathLst>
          </a:custGeom>
          <a:blipFill>
            <a:blip r:embed="rId3"/>
            <a:stretch>
              <a:fillRect/>
            </a:stretch>
          </a:blipFill>
        </p:spPr>
        <p:txBody>
          <a:bodyPr/>
          <a:lstStyle/>
          <a:p>
            <a:endParaRPr lang="tr-TR"/>
          </a:p>
        </p:txBody>
      </p:sp>
      <p:sp>
        <p:nvSpPr>
          <p:cNvPr id="7" name="pole tekstowe 6">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76795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762294" y="2049462"/>
            <a:ext cx="5593094" cy="4205152"/>
          </a:xfrm>
        </p:spPr>
        <p:txBody>
          <a:bodyPr>
            <a:normAutofit/>
          </a:bodyPr>
          <a:lstStyle/>
          <a:p>
            <a:pPr algn="just">
              <a:lnSpc>
                <a:spcPct val="100000"/>
              </a:lnSpc>
            </a:pPr>
            <a:r>
              <a:rPr lang="en-US" sz="2400" dirty="0"/>
              <a:t>"Learning to Learn" is essential in constructivist learning theory. learning to learn; It is based on the understanding that the individual is aware of how his own learning takes place, is responsible for his learning, and learns how to learn (Ellis, 1997). </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0" name="Tytuł 1">
            <a:extLst>
              <a:ext uri="{FF2B5EF4-FFF2-40B4-BE49-F238E27FC236}">
                <a16:creationId xmlns="" xmlns:a16="http://schemas.microsoft.com/office/drawing/2014/main" id="{668F6050-38EF-F4C5-EEBF-E1F1982C6FCB}"/>
              </a:ext>
            </a:extLst>
          </p:cNvPr>
          <p:cNvSpPr txBox="1">
            <a:spLocks/>
          </p:cNvSpPr>
          <p:nvPr/>
        </p:nvSpPr>
        <p:spPr>
          <a:xfrm>
            <a:off x="986547" y="769268"/>
            <a:ext cx="9184193" cy="10618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Lesson 1.4: What is </a:t>
            </a:r>
            <a:r>
              <a:rPr lang="tr-TR" sz="4000" dirty="0"/>
              <a:t/>
            </a:r>
            <a:br>
              <a:rPr lang="tr-TR" sz="4000" dirty="0"/>
            </a:br>
            <a:r>
              <a:rPr lang="en-US" sz="4000" dirty="0"/>
              <a:t>Constructivist Learning Theory?</a:t>
            </a:r>
          </a:p>
        </p:txBody>
      </p:sp>
      <p:sp>
        <p:nvSpPr>
          <p:cNvPr id="11" name="Freeform 13">
            <a:extLst>
              <a:ext uri="{FF2B5EF4-FFF2-40B4-BE49-F238E27FC236}">
                <a16:creationId xmlns="" xmlns:a16="http://schemas.microsoft.com/office/drawing/2014/main" id="{8055534C-1234-A3C8-AA0D-D3E7C8A01CB4}"/>
              </a:ext>
            </a:extLst>
          </p:cNvPr>
          <p:cNvSpPr/>
          <p:nvPr/>
        </p:nvSpPr>
        <p:spPr>
          <a:xfrm>
            <a:off x="1215085" y="2049462"/>
            <a:ext cx="4090444" cy="3286213"/>
          </a:xfrm>
          <a:custGeom>
            <a:avLst/>
            <a:gdLst/>
            <a:ahLst/>
            <a:cxnLst/>
            <a:rect l="l" t="t" r="r" b="b"/>
            <a:pathLst>
              <a:path w="2958338" h="2067272">
                <a:moveTo>
                  <a:pt x="0" y="0"/>
                </a:moveTo>
                <a:lnTo>
                  <a:pt x="2958338" y="0"/>
                </a:lnTo>
                <a:lnTo>
                  <a:pt x="2958338" y="2067272"/>
                </a:lnTo>
                <a:lnTo>
                  <a:pt x="0" y="2067272"/>
                </a:lnTo>
                <a:lnTo>
                  <a:pt x="0" y="0"/>
                </a:lnTo>
                <a:close/>
              </a:path>
            </a:pathLst>
          </a:custGeom>
          <a:blipFill>
            <a:blip r:embed="rId3"/>
            <a:stretch>
              <a:fillRect/>
            </a:stretch>
          </a:blipFill>
        </p:spPr>
        <p:txBody>
          <a:bodyPr/>
          <a:lstStyle/>
          <a:p>
            <a:endParaRPr lang="tr-TR"/>
          </a:p>
        </p:txBody>
      </p:sp>
      <p:sp>
        <p:nvSpPr>
          <p:cNvPr id="7" name="pole tekstowe 6">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41921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11276" y="1908785"/>
            <a:ext cx="5728749" cy="4205152"/>
          </a:xfrm>
        </p:spPr>
        <p:txBody>
          <a:bodyPr>
            <a:normAutofit/>
          </a:bodyPr>
          <a:lstStyle/>
          <a:p>
            <a:pPr>
              <a:lnSpc>
                <a:spcPct val="100000"/>
              </a:lnSpc>
            </a:pPr>
            <a:r>
              <a:rPr lang="en-US" sz="2000" dirty="0">
                <a:solidFill>
                  <a:srgbClr val="000000"/>
                </a:solidFill>
                <a:latin typeface="+mj-lt"/>
                <a:ea typeface="More Sugar Thin"/>
                <a:cs typeface="More Sugar Thin"/>
                <a:sym typeface="More Sugar Thin"/>
              </a:rPr>
              <a:t>The responsibility of learning belongs to the individual himself, the individual makes the decisions about his own learning. In short, </a:t>
            </a:r>
            <a:r>
              <a:rPr lang="en-US" sz="2000" dirty="0" smtClean="0">
                <a:solidFill>
                  <a:srgbClr val="000000"/>
                </a:solidFill>
                <a:latin typeface="+mj-lt"/>
                <a:ea typeface="More Sugar Thin"/>
                <a:cs typeface="More Sugar Thin"/>
                <a:sym typeface="More Sugar Thin"/>
              </a:rPr>
              <a:t>in</a:t>
            </a:r>
            <a:r>
              <a:rPr lang="pl-PL" sz="2000" dirty="0" smtClean="0">
                <a:solidFill>
                  <a:srgbClr val="000000"/>
                </a:solidFill>
                <a:latin typeface="+mj-lt"/>
                <a:ea typeface="More Sugar Thin"/>
                <a:cs typeface="More Sugar Thin"/>
                <a:sym typeface="More Sugar Thin"/>
              </a:rPr>
              <a:t> </a:t>
            </a:r>
            <a:r>
              <a:rPr lang="en-US" sz="2000" dirty="0" smtClean="0">
                <a:solidFill>
                  <a:srgbClr val="000000"/>
                </a:solidFill>
                <a:latin typeface="+mj-lt"/>
                <a:ea typeface="More Sugar Thin"/>
                <a:cs typeface="More Sugar Thin"/>
                <a:sym typeface="More Sugar Thin"/>
              </a:rPr>
              <a:t>learner-centered </a:t>
            </a:r>
            <a:r>
              <a:rPr lang="en-US" sz="2000" dirty="0">
                <a:solidFill>
                  <a:srgbClr val="000000"/>
                </a:solidFill>
                <a:latin typeface="+mj-lt"/>
                <a:ea typeface="More Sugar Thin"/>
                <a:cs typeface="More Sugar Thin"/>
                <a:sym typeface="More Sugar Thin"/>
              </a:rPr>
              <a:t>constructivism, the individual decides how, how much, where and what to learn. The task of education and teacher is to guide the individual on how to learn (Bruner &amp; Haste, 2010).</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8" name="Tytuł 1">
            <a:extLst>
              <a:ext uri="{FF2B5EF4-FFF2-40B4-BE49-F238E27FC236}">
                <a16:creationId xmlns="" xmlns:a16="http://schemas.microsoft.com/office/drawing/2014/main" id="{F423A375-854D-690B-EBFE-2411E54FC4CA}"/>
              </a:ext>
            </a:extLst>
          </p:cNvPr>
          <p:cNvSpPr txBox="1">
            <a:spLocks/>
          </p:cNvSpPr>
          <p:nvPr/>
        </p:nvSpPr>
        <p:spPr>
          <a:xfrm>
            <a:off x="968259" y="818238"/>
            <a:ext cx="9184193" cy="10618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Lesson 1.4: What is </a:t>
            </a:r>
            <a:r>
              <a:rPr lang="tr-TR" sz="4000" dirty="0"/>
              <a:t/>
            </a:r>
            <a:br>
              <a:rPr lang="tr-TR" sz="4000" dirty="0"/>
            </a:br>
            <a:r>
              <a:rPr lang="en-US" sz="4000" dirty="0"/>
              <a:t>Constructivist Learning Theory?</a:t>
            </a:r>
          </a:p>
        </p:txBody>
      </p:sp>
      <p:sp>
        <p:nvSpPr>
          <p:cNvPr id="9" name="Freeform 13">
            <a:extLst>
              <a:ext uri="{FF2B5EF4-FFF2-40B4-BE49-F238E27FC236}">
                <a16:creationId xmlns="" xmlns:a16="http://schemas.microsoft.com/office/drawing/2014/main" id="{65818884-BA4B-240A-6284-DFED1E496C82}"/>
              </a:ext>
            </a:extLst>
          </p:cNvPr>
          <p:cNvSpPr/>
          <p:nvPr/>
        </p:nvSpPr>
        <p:spPr>
          <a:xfrm>
            <a:off x="6636907" y="1981751"/>
            <a:ext cx="4456473" cy="2894497"/>
          </a:xfrm>
          <a:custGeom>
            <a:avLst/>
            <a:gdLst/>
            <a:ahLst/>
            <a:cxnLst/>
            <a:rect l="l" t="t" r="r" b="b"/>
            <a:pathLst>
              <a:path w="3222795" h="2146503">
                <a:moveTo>
                  <a:pt x="0" y="0"/>
                </a:moveTo>
                <a:lnTo>
                  <a:pt x="3222795" y="0"/>
                </a:lnTo>
                <a:lnTo>
                  <a:pt x="3222795" y="2146503"/>
                </a:lnTo>
                <a:lnTo>
                  <a:pt x="0" y="2146503"/>
                </a:lnTo>
                <a:lnTo>
                  <a:pt x="0" y="0"/>
                </a:lnTo>
                <a:close/>
              </a:path>
            </a:pathLst>
          </a:custGeom>
          <a:blipFill>
            <a:blip r:embed="rId3"/>
            <a:stretch>
              <a:fillRect/>
            </a:stretch>
          </a:blipFill>
        </p:spPr>
        <p:txBody>
          <a:bodyPr/>
          <a:lstStyle/>
          <a:p>
            <a:endParaRPr lang="tr-TR"/>
          </a:p>
        </p:txBody>
      </p:sp>
      <p:sp>
        <p:nvSpPr>
          <p:cNvPr id="7" name="pole tekstowe 6">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71008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189538" y="2049462"/>
            <a:ext cx="6165850" cy="4205152"/>
          </a:xfrm>
        </p:spPr>
        <p:txBody>
          <a:bodyPr>
            <a:normAutofit/>
          </a:bodyPr>
          <a:lstStyle/>
          <a:p>
            <a:pPr algn="ctr">
              <a:lnSpc>
                <a:spcPct val="150000"/>
              </a:lnSpc>
            </a:pPr>
            <a:r>
              <a:rPr lang="en-US" dirty="0">
                <a:solidFill>
                  <a:srgbClr val="000000"/>
                </a:solidFill>
                <a:latin typeface="+mj-lt"/>
                <a:ea typeface="More Sugar Thin"/>
                <a:cs typeface="More Sugar Thin"/>
                <a:sym typeface="More Sugar Thin"/>
              </a:rPr>
              <a:t>Constructivist learning theory can be examined on the basis of three understandings in itself.</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0" name="Tytuł 1">
            <a:extLst>
              <a:ext uri="{FF2B5EF4-FFF2-40B4-BE49-F238E27FC236}">
                <a16:creationId xmlns="" xmlns:a16="http://schemas.microsoft.com/office/drawing/2014/main" id="{CF0F385D-EA60-6652-69A5-719DEA468ADD}"/>
              </a:ext>
            </a:extLst>
          </p:cNvPr>
          <p:cNvSpPr txBox="1">
            <a:spLocks/>
          </p:cNvSpPr>
          <p:nvPr/>
        </p:nvSpPr>
        <p:spPr>
          <a:xfrm>
            <a:off x="986547" y="872189"/>
            <a:ext cx="9184193" cy="10618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Lesson 1.4: What is </a:t>
            </a:r>
            <a:r>
              <a:rPr lang="tr-TR" sz="4000" dirty="0"/>
              <a:t/>
            </a:r>
            <a:br>
              <a:rPr lang="tr-TR" sz="4000" dirty="0"/>
            </a:br>
            <a:r>
              <a:rPr lang="en-US" sz="4000" dirty="0"/>
              <a:t>Constructivist Learning Theory?</a:t>
            </a:r>
          </a:p>
        </p:txBody>
      </p:sp>
      <p:sp>
        <p:nvSpPr>
          <p:cNvPr id="11" name="Freeform 13">
            <a:extLst>
              <a:ext uri="{FF2B5EF4-FFF2-40B4-BE49-F238E27FC236}">
                <a16:creationId xmlns="" xmlns:a16="http://schemas.microsoft.com/office/drawing/2014/main" id="{A2265898-2597-CB09-C4D7-65A5CF3A8DC3}"/>
              </a:ext>
            </a:extLst>
          </p:cNvPr>
          <p:cNvSpPr/>
          <p:nvPr/>
        </p:nvSpPr>
        <p:spPr>
          <a:xfrm>
            <a:off x="1777722" y="2049462"/>
            <a:ext cx="2955051" cy="3445539"/>
          </a:xfrm>
          <a:custGeom>
            <a:avLst/>
            <a:gdLst/>
            <a:ahLst/>
            <a:cxnLst/>
            <a:rect l="l" t="t" r="r" b="b"/>
            <a:pathLst>
              <a:path w="1781952" h="2283944">
                <a:moveTo>
                  <a:pt x="0" y="0"/>
                </a:moveTo>
                <a:lnTo>
                  <a:pt x="1781952" y="0"/>
                </a:lnTo>
                <a:lnTo>
                  <a:pt x="1781952" y="2283944"/>
                </a:lnTo>
                <a:lnTo>
                  <a:pt x="0" y="2283944"/>
                </a:lnTo>
                <a:lnTo>
                  <a:pt x="0" y="0"/>
                </a:lnTo>
                <a:close/>
              </a:path>
            </a:pathLst>
          </a:custGeom>
          <a:blipFill>
            <a:blip r:embed="rId3"/>
            <a:stretch>
              <a:fillRect l="-55720" r="-4493"/>
            </a:stretch>
          </a:blipFill>
        </p:spPr>
        <p:txBody>
          <a:bodyPr/>
          <a:lstStyle/>
          <a:p>
            <a:endParaRPr lang="tr-TR"/>
          </a:p>
        </p:txBody>
      </p:sp>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2829464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194</TotalTime>
  <Words>1900</Words>
  <Application>Microsoft Office PowerPoint</Application>
  <PresentationFormat>Panoramiczny</PresentationFormat>
  <Paragraphs>73</Paragraphs>
  <Slides>19</Slides>
  <Notes>1</Notes>
  <HiddenSlides>0</HiddenSlides>
  <MMClips>0</MMClips>
  <ScaleCrop>false</ScaleCrop>
  <HeadingPairs>
    <vt:vector size="6" baseType="variant">
      <vt:variant>
        <vt:lpstr>Używane czcionki</vt:lpstr>
      </vt:variant>
      <vt:variant>
        <vt:i4>10</vt:i4>
      </vt:variant>
      <vt:variant>
        <vt:lpstr>Motyw</vt:lpstr>
      </vt:variant>
      <vt:variant>
        <vt:i4>3</vt:i4>
      </vt:variant>
      <vt:variant>
        <vt:lpstr>Tytuły slajdów</vt:lpstr>
      </vt:variant>
      <vt:variant>
        <vt:i4>19</vt:i4>
      </vt:variant>
    </vt:vector>
  </HeadingPairs>
  <TitlesOfParts>
    <vt:vector size="32" baseType="lpstr">
      <vt:lpstr>Aptos</vt:lpstr>
      <vt:lpstr>Aptos Display</vt:lpstr>
      <vt:lpstr>Arial</vt:lpstr>
      <vt:lpstr>Calibri</vt:lpstr>
      <vt:lpstr>Calibri Light</vt:lpstr>
      <vt:lpstr>Century Gothic</vt:lpstr>
      <vt:lpstr>Inter Bold</vt:lpstr>
      <vt:lpstr>More Sugar Thin</vt:lpstr>
      <vt:lpstr>Poppins</vt:lpstr>
      <vt:lpstr>Times New Roman</vt:lpstr>
      <vt:lpstr>Tema di Office</vt:lpstr>
      <vt:lpstr>Projekt niestandardowy</vt:lpstr>
      <vt:lpstr>1_Tema di Office</vt:lpstr>
      <vt:lpstr>Prezentacja programu PowerPoint</vt:lpstr>
      <vt:lpstr>MODULE 1: LEARNING THEORIES</vt:lpstr>
      <vt:lpstr>Lesson 1.4: What is  Constructivist Learning Theory?</vt:lpstr>
      <vt:lpstr>Lesson 1.4: What is  Constructivist Learning Theory?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Conclusion</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17</cp:revision>
  <dcterms:created xsi:type="dcterms:W3CDTF">2024-08-05T10:37:09Z</dcterms:created>
  <dcterms:modified xsi:type="dcterms:W3CDTF">2025-03-30T18:27:46Z</dcterms:modified>
</cp:coreProperties>
</file>