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67" r:id="rId3"/>
    <p:sldId id="256" r:id="rId4"/>
    <p:sldId id="258" r:id="rId5"/>
    <p:sldId id="262" r:id="rId6"/>
    <p:sldId id="263" r:id="rId7"/>
    <p:sldId id="266" r:id="rId8"/>
    <p:sldId id="264" r:id="rId9"/>
    <p:sldId id="265" r:id="rId10"/>
    <p:sldId id="259" r:id="rId11"/>
    <p:sldId id="268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462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12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6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3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5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27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3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579081" y="2304462"/>
            <a:ext cx="7649944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5500"/>
              </a:lnSpc>
              <a:spcAft>
                <a:spcPts val="600"/>
              </a:spcAft>
            </a:pPr>
            <a:r>
              <a:rPr lang="pl-PL" sz="5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</a:t>
            </a: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2</a:t>
            </a:r>
            <a:r>
              <a:rPr lang="pl-PL" sz="5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:</a:t>
            </a: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5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MATHS ANXIETY</a:t>
            </a:r>
            <a:endParaRPr lang="pl-PL" sz="1100" dirty="0">
              <a:solidFill>
                <a:srgbClr val="33BAE4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2.1: </a:t>
            </a: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Robots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Roots:  Revolutionizing Math with Technology</a:t>
            </a:r>
          </a:p>
          <a:p>
            <a:pPr algn="ctr">
              <a:lnSpc>
                <a:spcPts val="2800"/>
              </a:lnSpc>
              <a:spcAft>
                <a:spcPts val="0"/>
              </a:spcAft>
            </a:pPr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pl-PL" sz="1000" dirty="0">
                <a:solidFill>
                  <a:srgbClr val="AEAAA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2074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01928"/>
            <a:ext cx="9144000" cy="1396136"/>
          </a:xfrm>
        </p:spPr>
        <p:txBody>
          <a:bodyPr>
            <a:noAutofit/>
          </a:bodyPr>
          <a:lstStyle/>
          <a:p>
            <a:r>
              <a:rPr lang="pl-PL" sz="4000" dirty="0"/>
              <a:t>MODULE </a:t>
            </a:r>
            <a:r>
              <a:rPr lang="pl-PL" sz="4000" dirty="0" smtClean="0"/>
              <a:t>2: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sz="4000" dirty="0"/>
              <a:t>MATHS ANXIETY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051361"/>
            <a:ext cx="9144000" cy="2579851"/>
          </a:xfrm>
        </p:spPr>
        <p:txBody>
          <a:bodyPr>
            <a:normAutofit/>
          </a:bodyPr>
          <a:lstStyle/>
          <a:p>
            <a:r>
              <a:rPr lang="pl-PL" sz="4000" dirty="0" err="1" smtClean="0"/>
              <a:t>Lesson</a:t>
            </a:r>
            <a:r>
              <a:rPr lang="pl-PL" sz="4000" dirty="0" smtClean="0"/>
              <a:t> 2.1:</a:t>
            </a:r>
            <a:r>
              <a:rPr lang="en-US" sz="4000" dirty="0" smtClean="0"/>
              <a:t>Robots </a:t>
            </a:r>
            <a:r>
              <a:rPr lang="en-US" sz="4000" dirty="0"/>
              <a:t>and Roots:  Revolutionizing Math with Technology</a:t>
            </a:r>
            <a:endParaRPr lang="it-IT" sz="1800" i="1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9715" y="4832644"/>
            <a:ext cx="3722039" cy="11125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All </a:t>
            </a:r>
            <a:r>
              <a:rPr lang="en-US" sz="1000" i="1" dirty="0"/>
              <a:t>the pictures and photographs used in this publication are royalty-free, chosen </a:t>
            </a:r>
            <a:r>
              <a:rPr lang="en-US" sz="1000" i="1" dirty="0" smtClean="0"/>
              <a:t>from</a:t>
            </a:r>
            <a:r>
              <a:rPr lang="pl-PL" sz="1000" i="1" dirty="0" smtClean="0"/>
              <a:t> open </a:t>
            </a:r>
            <a:r>
              <a:rPr lang="pl-PL" sz="1000" i="1" dirty="0" err="1" smtClean="0"/>
              <a:t>sources</a:t>
            </a:r>
            <a:r>
              <a:rPr lang="pl-PL" sz="1000" i="1" dirty="0"/>
              <a:t>.</a:t>
            </a:r>
            <a:endParaRPr lang="pl-PL" sz="1000" dirty="0"/>
          </a:p>
        </p:txBody>
      </p:sp>
      <p:sp>
        <p:nvSpPr>
          <p:cNvPr id="8" name="Prostokąt 7"/>
          <p:cNvSpPr/>
          <p:nvPr/>
        </p:nvSpPr>
        <p:spPr>
          <a:xfrm>
            <a:off x="3161045" y="5381632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/>
              <a:t> </a:t>
            </a:r>
            <a:r>
              <a:rPr lang="pl-PL" i="1" dirty="0" err="1"/>
              <a:t>Prepared</a:t>
            </a:r>
            <a:r>
              <a:rPr lang="pl-PL" i="1" dirty="0"/>
              <a:t> by: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674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Robots and Roots:  Revolutionizing Math with Technology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- Students enter a colorful, high-tech classroom filled with friendly robots, capturing their attention immediately.</a:t>
            </a:r>
          </a:p>
          <a:p>
            <a:pPr marL="0" indent="0" algn="just">
              <a:buNone/>
            </a:pPr>
            <a:r>
              <a:rPr lang="en-US" dirty="0"/>
              <a:t>- The teacher introduces math learning through interactive sessions with robots, simplifying complex concepts.</a:t>
            </a:r>
          </a:p>
          <a:p>
            <a:pPr marL="0" indent="0" algn="just">
              <a:buNone/>
            </a:pPr>
            <a:r>
              <a:rPr lang="en-US" dirty="0"/>
              <a:t>- This dynamic, hands-on approach aims to make math engaging and enjoyable, shifting away from traditional methods.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grpSp>
        <p:nvGrpSpPr>
          <p:cNvPr id="4" name="object 45">
            <a:extLst>
              <a:ext uri="{FF2B5EF4-FFF2-40B4-BE49-F238E27FC236}">
                <a16:creationId xmlns="" xmlns:a16="http://schemas.microsoft.com/office/drawing/2014/main" id="{7E6FC472-ECF2-42BB-BA8E-005EAE6E799F}"/>
              </a:ext>
            </a:extLst>
          </p:cNvPr>
          <p:cNvGrpSpPr/>
          <p:nvPr/>
        </p:nvGrpSpPr>
        <p:grpSpPr>
          <a:xfrm>
            <a:off x="672784" y="2233724"/>
            <a:ext cx="4022844" cy="3443063"/>
            <a:chOff x="466450" y="983482"/>
            <a:chExt cx="2432050" cy="1819275"/>
          </a:xfrm>
        </p:grpSpPr>
        <p:sp>
          <p:nvSpPr>
            <p:cNvPr id="7" name="object 46">
              <a:extLst>
                <a:ext uri="{FF2B5EF4-FFF2-40B4-BE49-F238E27FC236}">
                  <a16:creationId xmlns="" xmlns:a16="http://schemas.microsoft.com/office/drawing/2014/main" id="{080EE89C-4E8C-8516-0385-F7B1E31E87E8}"/>
                </a:ext>
              </a:extLst>
            </p:cNvPr>
            <p:cNvSpPr/>
            <p:nvPr/>
          </p:nvSpPr>
          <p:spPr>
            <a:xfrm>
              <a:off x="475881" y="983482"/>
              <a:ext cx="2422525" cy="1819275"/>
            </a:xfrm>
            <a:custGeom>
              <a:avLst/>
              <a:gdLst/>
              <a:ahLst/>
              <a:cxnLst/>
              <a:rect l="l" t="t" r="r" b="b"/>
              <a:pathLst>
                <a:path w="2422525" h="1819275">
                  <a:moveTo>
                    <a:pt x="2279161" y="1818827"/>
                  </a:moveTo>
                  <a:lnTo>
                    <a:pt x="142874" y="1818827"/>
                  </a:lnTo>
                  <a:lnTo>
                    <a:pt x="97715" y="1811543"/>
                  </a:lnTo>
                  <a:lnTo>
                    <a:pt x="58494" y="1791260"/>
                  </a:lnTo>
                  <a:lnTo>
                    <a:pt x="27566" y="1760332"/>
                  </a:lnTo>
                  <a:lnTo>
                    <a:pt x="7283" y="1721112"/>
                  </a:lnTo>
                  <a:lnTo>
                    <a:pt x="0" y="1675952"/>
                  </a:lnTo>
                  <a:lnTo>
                    <a:pt x="0" y="142874"/>
                  </a:lnTo>
                  <a:lnTo>
                    <a:pt x="7283" y="97715"/>
                  </a:lnTo>
                  <a:lnTo>
                    <a:pt x="27566" y="58494"/>
                  </a:lnTo>
                  <a:lnTo>
                    <a:pt x="58494" y="27566"/>
                  </a:lnTo>
                  <a:lnTo>
                    <a:pt x="97715" y="7283"/>
                  </a:lnTo>
                  <a:lnTo>
                    <a:pt x="142874" y="0"/>
                  </a:lnTo>
                  <a:lnTo>
                    <a:pt x="2279162" y="0"/>
                  </a:lnTo>
                  <a:lnTo>
                    <a:pt x="2324321" y="7283"/>
                  </a:lnTo>
                  <a:lnTo>
                    <a:pt x="2363541" y="27566"/>
                  </a:lnTo>
                  <a:lnTo>
                    <a:pt x="2394470" y="58494"/>
                  </a:lnTo>
                  <a:lnTo>
                    <a:pt x="2414752" y="97715"/>
                  </a:lnTo>
                  <a:lnTo>
                    <a:pt x="2422036" y="142874"/>
                  </a:lnTo>
                  <a:lnTo>
                    <a:pt x="2422036" y="1675952"/>
                  </a:lnTo>
                  <a:lnTo>
                    <a:pt x="2414752" y="1721112"/>
                  </a:lnTo>
                  <a:lnTo>
                    <a:pt x="2394470" y="1760332"/>
                  </a:lnTo>
                  <a:lnTo>
                    <a:pt x="2363541" y="1791260"/>
                  </a:lnTo>
                  <a:lnTo>
                    <a:pt x="2324321" y="1811543"/>
                  </a:lnTo>
                  <a:lnTo>
                    <a:pt x="2279161" y="1818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7">
              <a:extLst>
                <a:ext uri="{FF2B5EF4-FFF2-40B4-BE49-F238E27FC236}">
                  <a16:creationId xmlns="" xmlns:a16="http://schemas.microsoft.com/office/drawing/2014/main" id="{97288F2A-537D-D955-0EED-9D16BB33E2D0}"/>
                </a:ext>
              </a:extLst>
            </p:cNvPr>
            <p:cNvSpPr/>
            <p:nvPr/>
          </p:nvSpPr>
          <p:spPr>
            <a:xfrm>
              <a:off x="475975" y="1126346"/>
              <a:ext cx="51435" cy="1641475"/>
            </a:xfrm>
            <a:custGeom>
              <a:avLst/>
              <a:gdLst/>
              <a:ahLst/>
              <a:cxnLst/>
              <a:rect l="l" t="t" r="r" b="b"/>
              <a:pathLst>
                <a:path w="51434" h="1641475">
                  <a:moveTo>
                    <a:pt x="51133" y="1640894"/>
                  </a:moveTo>
                  <a:lnTo>
                    <a:pt x="27564" y="1617325"/>
                  </a:lnTo>
                  <a:lnTo>
                    <a:pt x="7283" y="1578108"/>
                  </a:lnTo>
                  <a:lnTo>
                    <a:pt x="0" y="1532952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8">
              <a:extLst>
                <a:ext uri="{FF2B5EF4-FFF2-40B4-BE49-F238E27FC236}">
                  <a16:creationId xmlns="" xmlns:a16="http://schemas.microsoft.com/office/drawing/2014/main" id="{43343608-BA6A-C920-0865-0E39AAAD27CB}"/>
                </a:ext>
              </a:extLst>
            </p:cNvPr>
            <p:cNvSpPr/>
            <p:nvPr/>
          </p:nvSpPr>
          <p:spPr>
            <a:xfrm>
              <a:off x="475881" y="1339099"/>
              <a:ext cx="2422525" cy="0"/>
            </a:xfrm>
            <a:custGeom>
              <a:avLst/>
              <a:gdLst/>
              <a:ahLst/>
              <a:cxnLst/>
              <a:rect l="l" t="t" r="r" b="b"/>
              <a:pathLst>
                <a:path w="2422525">
                  <a:moveTo>
                    <a:pt x="0" y="0"/>
                  </a:moveTo>
                  <a:lnTo>
                    <a:pt x="2422036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49">
              <a:extLst>
                <a:ext uri="{FF2B5EF4-FFF2-40B4-BE49-F238E27FC236}">
                  <a16:creationId xmlns="" xmlns:a16="http://schemas.microsoft.com/office/drawing/2014/main" id="{83FB711D-66A2-5041-060C-11C7193D93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691" y="1318311"/>
              <a:ext cx="483693" cy="672198"/>
            </a:xfrm>
            <a:prstGeom prst="rect">
              <a:avLst/>
            </a:prstGeom>
          </p:spPr>
        </p:pic>
        <p:pic>
          <p:nvPicPr>
            <p:cNvPr id="11" name="object 50">
              <a:extLst>
                <a:ext uri="{FF2B5EF4-FFF2-40B4-BE49-F238E27FC236}">
                  <a16:creationId xmlns="" xmlns:a16="http://schemas.microsoft.com/office/drawing/2014/main" id="{C8930E92-D0AD-E6FB-7F32-3559919AF1B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328" y="1833974"/>
              <a:ext cx="1409699" cy="847724"/>
            </a:xfrm>
            <a:prstGeom prst="rect">
              <a:avLst/>
            </a:prstGeom>
          </p:spPr>
        </p:pic>
        <p:pic>
          <p:nvPicPr>
            <p:cNvPr id="12" name="object 51">
              <a:extLst>
                <a:ext uri="{FF2B5EF4-FFF2-40B4-BE49-F238E27FC236}">
                  <a16:creationId xmlns="" xmlns:a16="http://schemas.microsoft.com/office/drawing/2014/main" id="{0226F063-AE5C-9E17-78FD-9F8F38A3CFB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344" y="2002300"/>
              <a:ext cx="752474" cy="733424"/>
            </a:xfrm>
            <a:prstGeom prst="rect">
              <a:avLst/>
            </a:prstGeom>
          </p:spPr>
        </p:pic>
      </p:grp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Robots and Roots:  Revolutionizing Math with Technology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- Students eagerly gather around to program robots for simple arithmetic operations, with immediate, interactive feedback.</a:t>
            </a:r>
          </a:p>
          <a:p>
            <a:pPr marL="0" indent="0" algn="just">
              <a:buNone/>
            </a:pPr>
            <a:r>
              <a:rPr lang="en-US" dirty="0"/>
              <a:t>- The hands-on experience transforms abstract numbers into visible actions, enhancing intuitive understanding of math.</a:t>
            </a:r>
          </a:p>
          <a:p>
            <a:pPr marL="0" indent="0" algn="just">
              <a:buNone/>
            </a:pPr>
            <a:r>
              <a:rPr lang="en-US" dirty="0"/>
              <a:t>- The lively, interactive learning environment makes each student both an active participant and a spectator in the process.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4" name="object 16">
            <a:extLst>
              <a:ext uri="{FF2B5EF4-FFF2-40B4-BE49-F238E27FC236}">
                <a16:creationId xmlns="" xmlns:a16="http://schemas.microsoft.com/office/drawing/2014/main" id="{BB53B402-5267-7062-11AE-6BA7EC2074D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590" y="3190417"/>
            <a:ext cx="1611825" cy="1814904"/>
          </a:xfrm>
          <a:prstGeom prst="rect">
            <a:avLst/>
          </a:prstGeom>
        </p:spPr>
      </p:pic>
      <p:pic>
        <p:nvPicPr>
          <p:cNvPr id="7" name="object 17">
            <a:extLst>
              <a:ext uri="{FF2B5EF4-FFF2-40B4-BE49-F238E27FC236}">
                <a16:creationId xmlns="" xmlns:a16="http://schemas.microsoft.com/office/drawing/2014/main" id="{57B3E7AD-53DB-2C80-95C3-2126667F1F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3539" y="2655277"/>
            <a:ext cx="2651622" cy="231832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5135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Robots and Roots:  Revolutionizing Math with Technology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- Students work in small groups to program robots and solve numerical puzzles, arranging numbered blocks to complete math equations or patterns.</a:t>
            </a:r>
          </a:p>
          <a:p>
            <a:pPr marL="0" indent="0" algn="just">
              <a:buNone/>
            </a:pPr>
            <a:r>
              <a:rPr lang="en-US" dirty="0"/>
              <a:t>- The activity fosters critical thinking, problem-solving, and strategy discussions as students adjust their approaches.</a:t>
            </a:r>
          </a:p>
          <a:p>
            <a:pPr marL="0" indent="0" algn="just">
              <a:buNone/>
            </a:pPr>
            <a:r>
              <a:rPr lang="en-US" dirty="0"/>
              <a:t>- In addition to improving math skills, the collaborative challenge enhances teamwork as students work together to achieve a common goal.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ject 637">
            <a:extLst>
              <a:ext uri="{FF2B5EF4-FFF2-40B4-BE49-F238E27FC236}">
                <a16:creationId xmlns="" xmlns:a16="http://schemas.microsoft.com/office/drawing/2014/main" id="{F5117350-A86E-7040-1DB8-CB27C08DE2B5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836612" y="2641096"/>
            <a:ext cx="4260321" cy="246838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275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Robots and Roots:  Revolutionizing Math with Technology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- A hesitant student, anxious about math, is gently approached by a robot tutor designed to recognize reluctance and provide support.</a:t>
            </a:r>
          </a:p>
          <a:p>
            <a:pPr marL="0" indent="0" algn="just">
              <a:buNone/>
            </a:pPr>
            <a:r>
              <a:rPr lang="en-US" dirty="0"/>
              <a:t>- The robot offers manageable math problems, encouraging the student with patient, non-judgmental guidance.</a:t>
            </a:r>
          </a:p>
          <a:p>
            <a:pPr marL="0" indent="0" algn="just">
              <a:buNone/>
            </a:pPr>
            <a:r>
              <a:rPr lang="en-US" dirty="0"/>
              <a:t>- This personalized interaction boosts the student's confidence, turning their initial fear into a sense of accomplishment and mastery.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="" xmlns:a16="http://schemas.microsoft.com/office/drawing/2014/main" id="{192124C8-68EA-DF41-902C-7735E78D6754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337030" y="2339483"/>
            <a:ext cx="4694351" cy="281661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6631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Robots and Roots:  Revolutionizing Math with Technology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- As students master basic arithmetic, they progress to more complex concepts like geometry and algebra, assisted by advanced robot programming.</a:t>
            </a:r>
          </a:p>
          <a:p>
            <a:pPr marL="0" indent="0" algn="just">
              <a:buNone/>
            </a:pPr>
            <a:r>
              <a:rPr lang="en-US" dirty="0"/>
              <a:t>- The robots help students construct geometric shapes and visualize angles, shapes, and algebraic functions through dynamic movements and interactive displays.</a:t>
            </a:r>
          </a:p>
          <a:p>
            <a:pPr marL="0" indent="0" algn="just">
              <a:buNone/>
            </a:pPr>
            <a:r>
              <a:rPr lang="en-US" dirty="0"/>
              <a:t>- This approach makes abstract mathematical concepts tangible and easier to grasp in real time.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ject 639">
            <a:extLst>
              <a:ext uri="{FF2B5EF4-FFF2-40B4-BE49-F238E27FC236}">
                <a16:creationId xmlns="" xmlns:a16="http://schemas.microsoft.com/office/drawing/2014/main" id="{4B9D8545-E6D7-50CE-F0C5-100D39798A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791228" y="2310234"/>
            <a:ext cx="4699486" cy="329004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17319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Robots and Roots:  Revolutionizing Math with Technology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400" dirty="0"/>
              <a:t>- Students reflect on their day's work with robots, sharing how their initial math apprehensions turned into enthusiasm and curiosity.</a:t>
            </a:r>
          </a:p>
          <a:p>
            <a:pPr marL="0" indent="0" algn="just">
              <a:buNone/>
            </a:pPr>
            <a:r>
              <a:rPr lang="en-US" sz="2400" dirty="0"/>
              <a:t>- They discuss how hands-on experiences made math more logical and less intimidating, highlighting breakthrough moments of understanding.</a:t>
            </a:r>
          </a:p>
          <a:p>
            <a:pPr marL="0" indent="0" algn="just">
              <a:buNone/>
            </a:pPr>
            <a:r>
              <a:rPr lang="en-US" sz="2400" dirty="0"/>
              <a:t>- This reflection consolidates their learning and reinforces their positive attitude toward math, fostering continued eagerness to explore and learn.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ject 635">
            <a:extLst>
              <a:ext uri="{FF2B5EF4-FFF2-40B4-BE49-F238E27FC236}">
                <a16:creationId xmlns="" xmlns:a16="http://schemas.microsoft.com/office/drawing/2014/main" id="{7436A349-1FFE-215D-D1B3-B1A9CDB71971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724616" y="2067558"/>
            <a:ext cx="4832709" cy="31512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3002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393192" y="2301240"/>
            <a:ext cx="10764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Robotics integration transforms math learning into a dynamic, interactive experience, boosting engagement and comprehension.</a:t>
            </a:r>
          </a:p>
          <a:p>
            <a:pPr algn="just"/>
            <a:r>
              <a:rPr lang="en-US" sz="2400" dirty="0"/>
              <a:t>- Students develop not only mathematical skills but also essential 21st-century skills like problem-solving, critical thinking, and teamwork.</a:t>
            </a:r>
          </a:p>
          <a:p>
            <a:pPr algn="just"/>
            <a:r>
              <a:rPr lang="en-US" sz="2400" dirty="0"/>
              <a:t>- The program leads to increased confidence and reduced math anxiety, marking a successful shift in educational methods.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196</TotalTime>
  <Words>1011</Words>
  <Application>Microsoft Office PowerPoint</Application>
  <PresentationFormat>Panoramiczny</PresentationFormat>
  <Paragraphs>48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Century Gothic</vt:lpstr>
      <vt:lpstr>Inter Bold</vt:lpstr>
      <vt:lpstr>Poppins</vt:lpstr>
      <vt:lpstr>Times New Roman</vt:lpstr>
      <vt:lpstr>Tema di Office</vt:lpstr>
      <vt:lpstr>1_Tema di Office</vt:lpstr>
      <vt:lpstr>Prezentacja programu PowerPoint</vt:lpstr>
      <vt:lpstr>MODULE 2: MATHS ANXIETY</vt:lpstr>
      <vt:lpstr>Robots and Roots:  Revolutionizing Math with Technology</vt:lpstr>
      <vt:lpstr>Robots and Roots:  Revolutionizing Math with Technology</vt:lpstr>
      <vt:lpstr>Robots and Roots:  Revolutionizing Math with Technology</vt:lpstr>
      <vt:lpstr>Robots and Roots:  Revolutionizing Math with Technology</vt:lpstr>
      <vt:lpstr>Robots and Roots:  Revolutionizing Math with Technology</vt:lpstr>
      <vt:lpstr>Robots and Roots:  Revolutionizing Math with Technology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69</cp:revision>
  <dcterms:created xsi:type="dcterms:W3CDTF">2024-08-05T10:37:09Z</dcterms:created>
  <dcterms:modified xsi:type="dcterms:W3CDTF">2025-03-30T20:20:50Z</dcterms:modified>
</cp:coreProperties>
</file>