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70" r:id="rId3"/>
    <p:sldMasterId id="2147483680" r:id="rId4"/>
  </p:sldMasterIdLst>
  <p:sldIdLst>
    <p:sldId id="285" r:id="rId5"/>
    <p:sldId id="286" r:id="rId6"/>
    <p:sldId id="258" r:id="rId7"/>
    <p:sldId id="260" r:id="rId8"/>
    <p:sldId id="263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62" r:id="rId23"/>
    <p:sldId id="287" r:id="rId24"/>
    <p:sldId id="288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65"/>
    <a:srgbClr val="F2AA84"/>
    <a:srgbClr val="FF9900"/>
    <a:srgbClr val="E0DB7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5" autoAdjust="0"/>
    <p:restoredTop sz="94694"/>
  </p:normalViewPr>
  <p:slideViewPr>
    <p:cSldViewPr snapToGrid="0">
      <p:cViewPr varScale="1">
        <p:scale>
          <a:sx n="89" d="100"/>
          <a:sy n="89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grpSp>
        <p:nvGrpSpPr>
          <p:cNvPr id="18" name="Group 7">
            <a:extLst>
              <a:ext uri="{FF2B5EF4-FFF2-40B4-BE49-F238E27FC236}">
                <a16:creationId xmlns:a16="http://schemas.microsoft.com/office/drawing/2014/main" xmlns="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xmlns="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:a16="http://schemas.microsoft.com/office/drawing/2014/main" xmlns="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xmlns="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:a16="http://schemas.microsoft.com/office/drawing/2014/main" xmlns="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/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xmlns="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849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1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70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13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88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10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90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55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066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46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48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xmlns="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0598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24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grpSp>
        <p:nvGrpSpPr>
          <p:cNvPr id="18" name="Group 7">
            <a:extLst>
              <a:ext uri="{FF2B5EF4-FFF2-40B4-BE49-F238E27FC236}">
                <a16:creationId xmlns:a16="http://schemas.microsoft.com/office/drawing/2014/main" xmlns="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xmlns="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:a16="http://schemas.microsoft.com/office/drawing/2014/main" xmlns="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xmlns="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:a16="http://schemas.microsoft.com/office/drawing/2014/main" xmlns="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xmlns="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06227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xmlns="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8184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59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93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027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3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xmlns="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95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25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91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013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grpSp>
        <p:nvGrpSpPr>
          <p:cNvPr id="18" name="Group 7">
            <a:extLst>
              <a:ext uri="{FF2B5EF4-FFF2-40B4-BE49-F238E27FC236}">
                <a16:creationId xmlns="" xmlns:a16="http://schemas.microsoft.com/office/drawing/2014/main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="" xmlns:a16="http://schemas.microsoft.com/office/drawing/2014/main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="" xmlns:a16="http://schemas.microsoft.com/office/drawing/2014/main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grpSp>
        <p:nvGrpSpPr>
          <p:cNvPr id="22" name="Group 5">
            <a:extLst>
              <a:ext uri="{FF2B5EF4-FFF2-40B4-BE49-F238E27FC236}">
                <a16:creationId xmlns="" xmlns:a16="http://schemas.microsoft.com/office/drawing/2014/main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="" xmlns:a16="http://schemas.microsoft.com/office/drawing/2014/main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="" xmlns:a16="http://schemas.microsoft.com/office/drawing/2014/main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="" xmlns:a16="http://schemas.microsoft.com/office/drawing/2014/main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4197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="" xmlns:a16="http://schemas.microsoft.com/office/drawing/2014/main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="" xmlns:a16="http://schemas.microsoft.com/office/drawing/2014/main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="" xmlns:a16="http://schemas.microsoft.com/office/drawing/2014/main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192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255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8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92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88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="" xmlns:a16="http://schemas.microsoft.com/office/drawing/2014/main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563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80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96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72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56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>
            <a:extLst>
              <a:ext uri="{FF2B5EF4-FFF2-40B4-BE49-F238E27FC236}">
                <a16:creationId xmlns:a16="http://schemas.microsoft.com/office/drawing/2014/main" xmlns="" id="{425B4DF7-35E2-5A9E-7FA1-4FDF3029F994}"/>
              </a:ext>
            </a:extLst>
          </p:cNvPr>
          <p:cNvGrpSpPr/>
          <p:nvPr userDrawn="1"/>
        </p:nvGrpSpPr>
        <p:grpSpPr>
          <a:xfrm rot="1024244">
            <a:off x="-3966760" y="1610440"/>
            <a:ext cx="9609921" cy="7498990"/>
            <a:chOff x="0" y="0"/>
            <a:chExt cx="1006515" cy="785422"/>
          </a:xfrm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xmlns="" id="{A16B8F33-5527-56A1-BD5C-4F65647B7151}"/>
                </a:ext>
              </a:extLst>
            </p:cNvPr>
            <p:cNvSpPr/>
            <p:nvPr/>
          </p:nvSpPr>
          <p:spPr>
            <a:xfrm>
              <a:off x="0" y="0"/>
              <a:ext cx="1006515" cy="785422"/>
            </a:xfrm>
            <a:custGeom>
              <a:avLst/>
              <a:gdLst/>
              <a:ahLst/>
              <a:cxnLst/>
              <a:rect l="l" t="t" r="r" b="b"/>
              <a:pathLst>
                <a:path w="1006515" h="785422">
                  <a:moveTo>
                    <a:pt x="503257" y="0"/>
                  </a:moveTo>
                  <a:lnTo>
                    <a:pt x="1006515" y="785422"/>
                  </a:lnTo>
                  <a:lnTo>
                    <a:pt x="0" y="785422"/>
                  </a:lnTo>
                  <a:lnTo>
                    <a:pt x="503257" y="0"/>
                  </a:lnTo>
                  <a:close/>
                </a:path>
              </a:pathLst>
            </a:custGeom>
            <a:solidFill>
              <a:srgbClr val="9FBDF1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xmlns="" id="{69631D50-E9D6-CCD1-818A-CCBCF62B1C64}"/>
                </a:ext>
              </a:extLst>
            </p:cNvPr>
            <p:cNvSpPr txBox="1"/>
            <p:nvPr/>
          </p:nvSpPr>
          <p:spPr>
            <a:xfrm>
              <a:off x="157268" y="164635"/>
              <a:ext cx="691979" cy="5646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20"/>
                </a:lnSpc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78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xmlns="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3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48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xmlns="" id="{E0EE4BA5-C1E5-44E1-597E-F12B0664417F}"/>
              </a:ext>
            </a:extLst>
          </p:cNvPr>
          <p:cNvGrpSpPr/>
          <p:nvPr userDrawn="1"/>
        </p:nvGrpSpPr>
        <p:grpSpPr>
          <a:xfrm>
            <a:off x="-1430718" y="2118870"/>
            <a:ext cx="4534660" cy="4237480"/>
            <a:chOff x="0" y="0"/>
            <a:chExt cx="812800" cy="812800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xmlns="" id="{060D106D-E8AE-910C-6969-18A7332ED36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A9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xmlns="" id="{D18872E7-9AB4-6136-1402-A95EE6FB6F1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6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xmlns="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xmlns="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xmlns="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:a16="http://schemas.microsoft.com/office/drawing/2014/main" xmlns="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45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xmlns="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xmlns="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xmlns="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:a16="http://schemas.microsoft.com/office/drawing/2014/main" xmlns="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="" xmlns:a16="http://schemas.microsoft.com/office/drawing/2014/main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="" xmlns:a16="http://schemas.microsoft.com/office/drawing/2014/main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="" xmlns:a16="http://schemas.microsoft.com/office/drawing/2014/main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1" name="TextBox 4">
              <a:extLst>
                <a:ext uri="{FF2B5EF4-FFF2-40B4-BE49-F238E27FC236}">
                  <a16:creationId xmlns="" xmlns:a16="http://schemas.microsoft.com/office/drawing/2014/main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="" xmlns:a16="http://schemas.microsoft.com/office/drawing/2014/main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5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anope70.canoprof.fr/eleve/1heure1projet_p%C3%A9dagogique/03_La_Codeweek/activities/03_La_Codeweek_7.x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anope70.canoprof.fr/eleve/1heure1projet_p%C3%A9dagogique/03_La_Codeweek/activities/03_La_Codeweek_7.x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anope70.canoprof.fr/eleve/1heure1projet_p%C3%A9dagogique/03_La_Codeweek/activities/03_La_Codeweek_7.x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anope70.canoprof.fr/eleve/1heure1projet_p%C3%A9dagogique/03_La_Codeweek/activities/03_La_Codeweek_7.x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anope70.canoprof.fr/eleve/1heure1projet_p%C3%A9dagogique/03_La_Codeweek/activities/03_La_Codeweek_7.x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anope70.canoprof.fr/eleve/1heure1projet_p%C3%A9dagogique/03_La_Codeweek/activities/03_La_Codeweek_7.x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anope70.canoprof.fr/eleve/1heure1projet_p%C3%A9dagogique/03_La_Codeweek/activities/03_La_Codeweek_7.x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anope70.canoprof.fr/eleve/1heure1projet_p%C3%A9dagogique/03_La_Codeweek/activities/03_La_Codeweek_7.x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anope70.canoprof.fr/eleve/1heure1projet_p%C3%A9dagogique/03_La_Codeweek/activities/03_La_Codeweek_7.x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freesvg.org/pyramid-diagra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debiagi.cloud/digitale-per-la-didattica/blue-bot-bee-bo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laurent-rodrigo.canoprof.fr/eleve/Autres/Continuit%C3%A9%20p%C3%A9dagogique/Du%20langage%20au%20fran%C3%A7ais%20avec%20bluebot/activities/Du_langage_au_francais_avec_bluebot_1.x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nope70.canoprof.fr/eleve/1heure1projet_p%C3%A9dagogique/03_La_Codeweek/activities/03_La_Codeweek_7.x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nope70.canoprof.fr/eleve/1heure1projet_p%C3%A9dagogique/03_La_Codeweek/activities/03_La_Codeweek_7.x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anope70.canoprof.fr/eleve/1heure1projet_p%C3%A9dagogique/03_La_Codeweek/activities/03_La_Codeweek_7.x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nope70.canoprof.fr/eleve/1heure1projet_p%C3%A9dagogique/03_La_Codeweek/activities/03_La_Codeweek_7.x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ole tekstowe 5"/>
          <p:cNvSpPr txBox="1">
            <a:spLocks noChangeArrowheads="1"/>
          </p:cNvSpPr>
          <p:nvPr/>
        </p:nvSpPr>
        <p:spPr bwMode="auto">
          <a:xfrm>
            <a:off x="4787003" y="4916855"/>
            <a:ext cx="5426074" cy="54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100"/>
              </a:lnSpc>
              <a:spcAft>
                <a:spcPts val="400"/>
              </a:spcAft>
            </a:pP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Fundacja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Rozwoju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Edukacji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Neither the European Union nor the granting authority can be held responsible for them.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2"/>
          <p:cNvSpPr txBox="1">
            <a:spLocks noChangeArrowheads="1"/>
          </p:cNvSpPr>
          <p:nvPr/>
        </p:nvSpPr>
        <p:spPr bwMode="auto">
          <a:xfrm>
            <a:off x="3735237" y="1972548"/>
            <a:ext cx="7310907" cy="172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pl-PL" sz="32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MODULE 3:</a:t>
            </a:r>
            <a:r>
              <a:rPr lang="pl-PL" sz="32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/>
            </a:r>
            <a:br>
              <a:rPr lang="pl-PL" sz="32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en-US" sz="32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The History of Robotics Applications </a:t>
            </a:r>
            <a:endParaRPr lang="pl-PL" sz="3200" b="1" dirty="0" smtClean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Poppins" panose="00000500000000000000" pitchFamily="2" charset="-18"/>
            </a:endParaRPr>
          </a:p>
          <a:p>
            <a:pPr algn="ctr">
              <a:spcAft>
                <a:spcPts val="600"/>
              </a:spcAft>
            </a:pPr>
            <a:r>
              <a:rPr lang="en-US" sz="32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in </a:t>
            </a:r>
            <a:r>
              <a:rPr lang="en-US" sz="32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education </a:t>
            </a:r>
            <a:endParaRPr lang="pl-PL" sz="3200" b="1" dirty="0" smtClean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Poppins" panose="00000500000000000000" pitchFamily="2" charset="-18"/>
            </a:endParaRPr>
          </a:p>
          <a:p>
            <a:pPr algn="ctr">
              <a:spcAft>
                <a:spcPts val="600"/>
              </a:spcAft>
            </a:pPr>
            <a:r>
              <a:rPr lang="en-US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 </a:t>
            </a:r>
            <a:r>
              <a:rPr lang="pl-PL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3.1: Geometry </a:t>
            </a:r>
            <a:endParaRPr lang="pl-PL" sz="2800" dirty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800" dirty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ole tekstowe 3"/>
          <p:cNvSpPr txBox="1">
            <a:spLocks noChangeArrowheads="1"/>
          </p:cNvSpPr>
          <p:nvPr/>
        </p:nvSpPr>
        <p:spPr bwMode="auto">
          <a:xfrm>
            <a:off x="3953935" y="958324"/>
            <a:ext cx="7092210" cy="67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RbtsInMath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: Developing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Mathematics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Achievement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b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</a:b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through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Using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Robotics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Applications in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Flipped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Learning</a:t>
            </a:r>
            <a:endParaRPr lang="pl-PL" dirty="0">
              <a:solidFill>
                <a:srgbClr val="2F5496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Pole tekstowe 4"/>
          <p:cNvSpPr txBox="1">
            <a:spLocks noChangeArrowheads="1"/>
          </p:cNvSpPr>
          <p:nvPr/>
        </p:nvSpPr>
        <p:spPr bwMode="auto">
          <a:xfrm>
            <a:off x="5366440" y="1619488"/>
            <a:ext cx="4267200" cy="35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pl-PL" sz="10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2022-1-PL01-KA220-HED-000089820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1E7D3D7-9037-2FD6-C24E-BC3D596D4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schermata, quadrato, testo, Policromia&#10;&#10;Descrizione generata automaticamente">
            <a:extLst>
              <a:ext uri="{FF2B5EF4-FFF2-40B4-BE49-F238E27FC236}">
                <a16:creationId xmlns:a16="http://schemas.microsoft.com/office/drawing/2014/main" xmlns="" id="{70B6BE62-CFBC-EF24-4247-013B72A56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537252" y="517122"/>
            <a:ext cx="7772400" cy="58293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7CB3344E-0BB3-BAD3-5D59-3045D4185FE3}"/>
              </a:ext>
            </a:extLst>
          </p:cNvPr>
          <p:cNvSpPr txBox="1"/>
          <p:nvPr/>
        </p:nvSpPr>
        <p:spPr>
          <a:xfrm>
            <a:off x="1537252" y="6343650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s://canope70.canoprof.fr/eleve/1heure1projet_p%C3%A9dagogique/03_La_Codeweek/activities/03_La_Codeweek_7.xhtml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-nc-sa/3.0/"/>
              </a:rPr>
              <a:t>CC BY-SA-NC</a:t>
            </a:r>
            <a:endParaRPr lang="it-IT" sz="90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xmlns="" id="{D1CA93F7-EE5E-8BEE-7657-C7F6C67C2CDF}"/>
              </a:ext>
            </a:extLst>
          </p:cNvPr>
          <p:cNvGrpSpPr/>
          <p:nvPr/>
        </p:nvGrpSpPr>
        <p:grpSpPr>
          <a:xfrm rot="16200000">
            <a:off x="6361044" y="2989751"/>
            <a:ext cx="834887" cy="715617"/>
            <a:chOff x="9289774" y="3362739"/>
            <a:chExt cx="834887" cy="715617"/>
          </a:xfrm>
        </p:grpSpPr>
        <p:sp>
          <p:nvSpPr>
            <p:cNvPr id="4" name="Triangolo 3">
              <a:extLst>
                <a:ext uri="{FF2B5EF4-FFF2-40B4-BE49-F238E27FC236}">
                  <a16:creationId xmlns:a16="http://schemas.microsoft.com/office/drawing/2014/main" xmlns="" id="{894F1B61-14DE-A177-CD14-AB0838001DB6}"/>
                </a:ext>
              </a:extLst>
            </p:cNvPr>
            <p:cNvSpPr/>
            <p:nvPr/>
          </p:nvSpPr>
          <p:spPr>
            <a:xfrm>
              <a:off x="9289774" y="3362739"/>
              <a:ext cx="834887" cy="715617"/>
            </a:xfrm>
            <a:prstGeom prst="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Ovale 4">
              <a:extLst>
                <a:ext uri="{FF2B5EF4-FFF2-40B4-BE49-F238E27FC236}">
                  <a16:creationId xmlns:a16="http://schemas.microsoft.com/office/drawing/2014/main" xmlns="" id="{1C7DB499-766B-4EA9-BE64-1A121E29FE44}"/>
                </a:ext>
              </a:extLst>
            </p:cNvPr>
            <p:cNvSpPr/>
            <p:nvPr/>
          </p:nvSpPr>
          <p:spPr>
            <a:xfrm flipH="1">
              <a:off x="9640956" y="3548269"/>
              <a:ext cx="132522" cy="17227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99916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F75F17C-5F08-3F5C-103C-D4213C11C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schermata, quadrato, testo, Policromia&#10;&#10;Descrizione generata automaticamente">
            <a:extLst>
              <a:ext uri="{FF2B5EF4-FFF2-40B4-BE49-F238E27FC236}">
                <a16:creationId xmlns:a16="http://schemas.microsoft.com/office/drawing/2014/main" xmlns="" id="{AE2D0428-8884-F7E8-FDC0-3CFC1AFAD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537252" y="517122"/>
            <a:ext cx="7772400" cy="58293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F66BAA8A-57ED-02B7-B37D-4982B0D131DA}"/>
              </a:ext>
            </a:extLst>
          </p:cNvPr>
          <p:cNvSpPr txBox="1"/>
          <p:nvPr/>
        </p:nvSpPr>
        <p:spPr>
          <a:xfrm>
            <a:off x="1537252" y="6343650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s://canope70.canoprof.fr/eleve/1heure1projet_p%C3%A9dagogique/03_La_Codeweek/activities/03_La_Codeweek_7.xhtml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-nc-sa/3.0/"/>
              </a:rPr>
              <a:t>CC BY-SA-NC</a:t>
            </a:r>
            <a:endParaRPr lang="it-IT" sz="90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xmlns="" id="{550D667F-B18D-3A55-B6D4-3FCD84BC38CD}"/>
              </a:ext>
            </a:extLst>
          </p:cNvPr>
          <p:cNvGrpSpPr/>
          <p:nvPr/>
        </p:nvGrpSpPr>
        <p:grpSpPr>
          <a:xfrm rot="16200000">
            <a:off x="5363817" y="2949995"/>
            <a:ext cx="834887" cy="715617"/>
            <a:chOff x="9289774" y="3362739"/>
            <a:chExt cx="834887" cy="715617"/>
          </a:xfrm>
        </p:grpSpPr>
        <p:sp>
          <p:nvSpPr>
            <p:cNvPr id="4" name="Triangolo 3">
              <a:extLst>
                <a:ext uri="{FF2B5EF4-FFF2-40B4-BE49-F238E27FC236}">
                  <a16:creationId xmlns:a16="http://schemas.microsoft.com/office/drawing/2014/main" xmlns="" id="{89B5918A-3BD0-9891-8C3D-00AD7F91B8CE}"/>
                </a:ext>
              </a:extLst>
            </p:cNvPr>
            <p:cNvSpPr/>
            <p:nvPr/>
          </p:nvSpPr>
          <p:spPr>
            <a:xfrm>
              <a:off x="9289774" y="3362739"/>
              <a:ext cx="834887" cy="715617"/>
            </a:xfrm>
            <a:prstGeom prst="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Ovale 4">
              <a:extLst>
                <a:ext uri="{FF2B5EF4-FFF2-40B4-BE49-F238E27FC236}">
                  <a16:creationId xmlns:a16="http://schemas.microsoft.com/office/drawing/2014/main" xmlns="" id="{3E1BE1EC-EA04-80E4-B8F3-221CD8CEEAE1}"/>
                </a:ext>
              </a:extLst>
            </p:cNvPr>
            <p:cNvSpPr/>
            <p:nvPr/>
          </p:nvSpPr>
          <p:spPr>
            <a:xfrm flipH="1">
              <a:off x="9640956" y="3548269"/>
              <a:ext cx="132522" cy="17227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987320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80E0227-9AE1-EF42-E2A8-5A8A03ADC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schermata, quadrato, testo, Policromia&#10;&#10;Descrizione generata automaticamente">
            <a:extLst>
              <a:ext uri="{FF2B5EF4-FFF2-40B4-BE49-F238E27FC236}">
                <a16:creationId xmlns:a16="http://schemas.microsoft.com/office/drawing/2014/main" xmlns="" id="{8D6FC8D2-22B2-6A28-8B45-4FE0F69B5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537252" y="517122"/>
            <a:ext cx="7772400" cy="58293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2BC9A9BA-88DC-3CE1-DE53-5386C4015256}"/>
              </a:ext>
            </a:extLst>
          </p:cNvPr>
          <p:cNvSpPr txBox="1"/>
          <p:nvPr/>
        </p:nvSpPr>
        <p:spPr>
          <a:xfrm>
            <a:off x="1537252" y="6343650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s://canope70.canoprof.fr/eleve/1heure1projet_p%C3%A9dagogique/03_La_Codeweek/activities/03_La_Codeweek_7.xhtml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-nc-sa/3.0/"/>
              </a:rPr>
              <a:t>CC BY-SA-NC</a:t>
            </a:r>
            <a:endParaRPr lang="it-IT" sz="90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xmlns="" id="{11667291-00BD-5F19-1A9A-036931AF4001}"/>
              </a:ext>
            </a:extLst>
          </p:cNvPr>
          <p:cNvGrpSpPr/>
          <p:nvPr/>
        </p:nvGrpSpPr>
        <p:grpSpPr>
          <a:xfrm rot="16200000">
            <a:off x="4598503" y="2949995"/>
            <a:ext cx="834887" cy="715617"/>
            <a:chOff x="9289774" y="3362739"/>
            <a:chExt cx="834887" cy="715617"/>
          </a:xfrm>
        </p:grpSpPr>
        <p:sp>
          <p:nvSpPr>
            <p:cNvPr id="4" name="Triangolo 3">
              <a:extLst>
                <a:ext uri="{FF2B5EF4-FFF2-40B4-BE49-F238E27FC236}">
                  <a16:creationId xmlns:a16="http://schemas.microsoft.com/office/drawing/2014/main" xmlns="" id="{35F97759-17FC-231C-7EFC-1BC58AE8814A}"/>
                </a:ext>
              </a:extLst>
            </p:cNvPr>
            <p:cNvSpPr/>
            <p:nvPr/>
          </p:nvSpPr>
          <p:spPr>
            <a:xfrm>
              <a:off x="9289774" y="3362739"/>
              <a:ext cx="834887" cy="715617"/>
            </a:xfrm>
            <a:prstGeom prst="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Ovale 4">
              <a:extLst>
                <a:ext uri="{FF2B5EF4-FFF2-40B4-BE49-F238E27FC236}">
                  <a16:creationId xmlns:a16="http://schemas.microsoft.com/office/drawing/2014/main" xmlns="" id="{AE2F287F-A4BF-B7B1-BDCE-9A4DDDA40B67}"/>
                </a:ext>
              </a:extLst>
            </p:cNvPr>
            <p:cNvSpPr/>
            <p:nvPr/>
          </p:nvSpPr>
          <p:spPr>
            <a:xfrm flipH="1">
              <a:off x="9640956" y="3548269"/>
              <a:ext cx="132522" cy="17227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618944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50B461C-1CD5-8541-8DBB-D5C7F8946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schermata, quadrato, testo, Policromia&#10;&#10;Descrizione generata automaticamente">
            <a:extLst>
              <a:ext uri="{FF2B5EF4-FFF2-40B4-BE49-F238E27FC236}">
                <a16:creationId xmlns:a16="http://schemas.microsoft.com/office/drawing/2014/main" xmlns="" id="{13F895AB-EA5B-6811-24C2-871587346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537252" y="517122"/>
            <a:ext cx="7772400" cy="58293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01AE7E14-B794-0687-4CBC-2FC7E132215E}"/>
              </a:ext>
            </a:extLst>
          </p:cNvPr>
          <p:cNvSpPr txBox="1"/>
          <p:nvPr/>
        </p:nvSpPr>
        <p:spPr>
          <a:xfrm>
            <a:off x="1537252" y="6343650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s://canope70.canoprof.fr/eleve/1heure1projet_p%C3%A9dagogique/03_La_Codeweek/activities/03_La_Codeweek_7.xhtml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-nc-sa/3.0/"/>
              </a:rPr>
              <a:t>CC BY-SA-NC</a:t>
            </a:r>
            <a:endParaRPr lang="it-IT" sz="90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xmlns="" id="{977F2893-585A-C5F1-5ED9-CCBFCF6FCD16}"/>
              </a:ext>
            </a:extLst>
          </p:cNvPr>
          <p:cNvGrpSpPr/>
          <p:nvPr/>
        </p:nvGrpSpPr>
        <p:grpSpPr>
          <a:xfrm rot="10800000">
            <a:off x="4598503" y="2949995"/>
            <a:ext cx="834887" cy="715617"/>
            <a:chOff x="9289774" y="3362739"/>
            <a:chExt cx="834887" cy="715617"/>
          </a:xfrm>
        </p:grpSpPr>
        <p:sp>
          <p:nvSpPr>
            <p:cNvPr id="4" name="Triangolo 3">
              <a:extLst>
                <a:ext uri="{FF2B5EF4-FFF2-40B4-BE49-F238E27FC236}">
                  <a16:creationId xmlns:a16="http://schemas.microsoft.com/office/drawing/2014/main" xmlns="" id="{578F82E0-BEE6-A948-8982-1B08D231FD59}"/>
                </a:ext>
              </a:extLst>
            </p:cNvPr>
            <p:cNvSpPr/>
            <p:nvPr/>
          </p:nvSpPr>
          <p:spPr>
            <a:xfrm>
              <a:off x="9289774" y="3362739"/>
              <a:ext cx="834887" cy="715617"/>
            </a:xfrm>
            <a:prstGeom prst="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Ovale 4">
              <a:extLst>
                <a:ext uri="{FF2B5EF4-FFF2-40B4-BE49-F238E27FC236}">
                  <a16:creationId xmlns:a16="http://schemas.microsoft.com/office/drawing/2014/main" xmlns="" id="{8E27E6DE-1163-959A-4478-B21F6B5540F0}"/>
                </a:ext>
              </a:extLst>
            </p:cNvPr>
            <p:cNvSpPr/>
            <p:nvPr/>
          </p:nvSpPr>
          <p:spPr>
            <a:xfrm flipH="1">
              <a:off x="9640956" y="3548269"/>
              <a:ext cx="132522" cy="17227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750052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94FE507-5EE0-4416-60E9-2A331E71C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schermata, quadrato, testo, Policromia&#10;&#10;Descrizione generata automaticamente">
            <a:extLst>
              <a:ext uri="{FF2B5EF4-FFF2-40B4-BE49-F238E27FC236}">
                <a16:creationId xmlns:a16="http://schemas.microsoft.com/office/drawing/2014/main" xmlns="" id="{332F8D2D-2DE2-13BC-928E-FE59851A2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537252" y="517122"/>
            <a:ext cx="7772400" cy="58293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06BE7AB6-C67D-E0A2-D265-579072F093CD}"/>
              </a:ext>
            </a:extLst>
          </p:cNvPr>
          <p:cNvSpPr txBox="1"/>
          <p:nvPr/>
        </p:nvSpPr>
        <p:spPr>
          <a:xfrm>
            <a:off x="1537252" y="6343650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s://canope70.canoprof.fr/eleve/1heure1projet_p%C3%A9dagogique/03_La_Codeweek/activities/03_La_Codeweek_7.xhtml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-nc-sa/3.0/"/>
              </a:rPr>
              <a:t>CC BY-SA-NC</a:t>
            </a:r>
            <a:endParaRPr lang="it-IT" sz="90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xmlns="" id="{A266DF65-3483-5146-2290-A23530D83905}"/>
              </a:ext>
            </a:extLst>
          </p:cNvPr>
          <p:cNvGrpSpPr/>
          <p:nvPr/>
        </p:nvGrpSpPr>
        <p:grpSpPr>
          <a:xfrm rot="10800000">
            <a:off x="4588565" y="3837891"/>
            <a:ext cx="834887" cy="715617"/>
            <a:chOff x="9289774" y="3362739"/>
            <a:chExt cx="834887" cy="715617"/>
          </a:xfrm>
        </p:grpSpPr>
        <p:sp>
          <p:nvSpPr>
            <p:cNvPr id="4" name="Triangolo 3">
              <a:extLst>
                <a:ext uri="{FF2B5EF4-FFF2-40B4-BE49-F238E27FC236}">
                  <a16:creationId xmlns:a16="http://schemas.microsoft.com/office/drawing/2014/main" xmlns="" id="{03508AA3-5336-B5C7-2E50-DE5DA28E98D2}"/>
                </a:ext>
              </a:extLst>
            </p:cNvPr>
            <p:cNvSpPr/>
            <p:nvPr/>
          </p:nvSpPr>
          <p:spPr>
            <a:xfrm>
              <a:off x="9289774" y="3362739"/>
              <a:ext cx="834887" cy="715617"/>
            </a:xfrm>
            <a:prstGeom prst="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Ovale 4">
              <a:extLst>
                <a:ext uri="{FF2B5EF4-FFF2-40B4-BE49-F238E27FC236}">
                  <a16:creationId xmlns:a16="http://schemas.microsoft.com/office/drawing/2014/main" xmlns="" id="{F6EA3B89-24DC-D660-4FD6-56439410C3FD}"/>
                </a:ext>
              </a:extLst>
            </p:cNvPr>
            <p:cNvSpPr/>
            <p:nvPr/>
          </p:nvSpPr>
          <p:spPr>
            <a:xfrm flipH="1">
              <a:off x="9640956" y="3548269"/>
              <a:ext cx="132522" cy="17227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986879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EDB047E-DCAA-B3FD-71E5-DA75A82B0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schermata, quadrato, testo, Policromia&#10;&#10;Descrizione generata automaticamente">
            <a:extLst>
              <a:ext uri="{FF2B5EF4-FFF2-40B4-BE49-F238E27FC236}">
                <a16:creationId xmlns:a16="http://schemas.microsoft.com/office/drawing/2014/main" xmlns="" id="{EAEB8878-A6E4-6B06-4732-51355A1D1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537252" y="517122"/>
            <a:ext cx="7772400" cy="58293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74875358-CA81-B844-B85A-99AC384233F1}"/>
              </a:ext>
            </a:extLst>
          </p:cNvPr>
          <p:cNvSpPr txBox="1"/>
          <p:nvPr/>
        </p:nvSpPr>
        <p:spPr>
          <a:xfrm>
            <a:off x="1537252" y="6343650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s://canope70.canoprof.fr/eleve/1heure1projet_p%C3%A9dagogique/03_La_Codeweek/activities/03_La_Codeweek_7.xhtml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-nc-sa/3.0/"/>
              </a:rPr>
              <a:t>CC BY-SA-NC</a:t>
            </a:r>
            <a:endParaRPr lang="it-IT" sz="90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xmlns="" id="{5244D7A1-171E-5AB1-278B-469F04F01A0D}"/>
              </a:ext>
            </a:extLst>
          </p:cNvPr>
          <p:cNvGrpSpPr/>
          <p:nvPr/>
        </p:nvGrpSpPr>
        <p:grpSpPr>
          <a:xfrm rot="5400000">
            <a:off x="4588565" y="4686030"/>
            <a:ext cx="834887" cy="715617"/>
            <a:chOff x="9289774" y="3362739"/>
            <a:chExt cx="834887" cy="715617"/>
          </a:xfrm>
        </p:grpSpPr>
        <p:sp>
          <p:nvSpPr>
            <p:cNvPr id="4" name="Triangolo 3">
              <a:extLst>
                <a:ext uri="{FF2B5EF4-FFF2-40B4-BE49-F238E27FC236}">
                  <a16:creationId xmlns:a16="http://schemas.microsoft.com/office/drawing/2014/main" xmlns="" id="{8CE4F833-F94E-B5C9-9B58-BAF86DAE2415}"/>
                </a:ext>
              </a:extLst>
            </p:cNvPr>
            <p:cNvSpPr/>
            <p:nvPr/>
          </p:nvSpPr>
          <p:spPr>
            <a:xfrm>
              <a:off x="9289774" y="3362739"/>
              <a:ext cx="834887" cy="715617"/>
            </a:xfrm>
            <a:prstGeom prst="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Ovale 4">
              <a:extLst>
                <a:ext uri="{FF2B5EF4-FFF2-40B4-BE49-F238E27FC236}">
                  <a16:creationId xmlns:a16="http://schemas.microsoft.com/office/drawing/2014/main" xmlns="" id="{99C3CAC2-6C4D-829B-1080-C2D0EC9E9B5D}"/>
                </a:ext>
              </a:extLst>
            </p:cNvPr>
            <p:cNvSpPr/>
            <p:nvPr/>
          </p:nvSpPr>
          <p:spPr>
            <a:xfrm flipH="1">
              <a:off x="9640956" y="3548269"/>
              <a:ext cx="132522" cy="17227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901292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E4A007F-B298-EBAA-D98C-4FF32DFEB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schermata, quadrato, testo, Policromia&#10;&#10;Descrizione generata automaticamente">
            <a:extLst>
              <a:ext uri="{FF2B5EF4-FFF2-40B4-BE49-F238E27FC236}">
                <a16:creationId xmlns:a16="http://schemas.microsoft.com/office/drawing/2014/main" xmlns="" id="{0D5D5BB2-ADD4-787B-9526-DE12A8339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537252" y="517122"/>
            <a:ext cx="7772400" cy="58293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ABCC8EEB-51BF-9FDF-500E-0193BE5B9A1F}"/>
              </a:ext>
            </a:extLst>
          </p:cNvPr>
          <p:cNvSpPr txBox="1"/>
          <p:nvPr/>
        </p:nvSpPr>
        <p:spPr>
          <a:xfrm>
            <a:off x="1537252" y="6343650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s://canope70.canoprof.fr/eleve/1heure1projet_p%C3%A9dagogique/03_La_Codeweek/activities/03_La_Codeweek_7.xhtml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-nc-sa/3.0/"/>
              </a:rPr>
              <a:t>CC BY-SA-NC</a:t>
            </a:r>
            <a:endParaRPr lang="it-IT" sz="90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xmlns="" id="{563E7320-A939-2A72-E7F4-9D3F136173A8}"/>
              </a:ext>
            </a:extLst>
          </p:cNvPr>
          <p:cNvGrpSpPr/>
          <p:nvPr/>
        </p:nvGrpSpPr>
        <p:grpSpPr>
          <a:xfrm rot="5400000">
            <a:off x="5502965" y="4712534"/>
            <a:ext cx="834887" cy="715617"/>
            <a:chOff x="9289774" y="3362739"/>
            <a:chExt cx="834887" cy="715617"/>
          </a:xfrm>
        </p:grpSpPr>
        <p:sp>
          <p:nvSpPr>
            <p:cNvPr id="4" name="Triangolo 3">
              <a:extLst>
                <a:ext uri="{FF2B5EF4-FFF2-40B4-BE49-F238E27FC236}">
                  <a16:creationId xmlns:a16="http://schemas.microsoft.com/office/drawing/2014/main" xmlns="" id="{E84F41F6-EBE9-D397-326B-28BE99FCC6D7}"/>
                </a:ext>
              </a:extLst>
            </p:cNvPr>
            <p:cNvSpPr/>
            <p:nvPr/>
          </p:nvSpPr>
          <p:spPr>
            <a:xfrm>
              <a:off x="9289774" y="3362739"/>
              <a:ext cx="834887" cy="715617"/>
            </a:xfrm>
            <a:prstGeom prst="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Ovale 4">
              <a:extLst>
                <a:ext uri="{FF2B5EF4-FFF2-40B4-BE49-F238E27FC236}">
                  <a16:creationId xmlns:a16="http://schemas.microsoft.com/office/drawing/2014/main" xmlns="" id="{7E79AE9B-5D22-1BA5-8EA1-F8AD03796A90}"/>
                </a:ext>
              </a:extLst>
            </p:cNvPr>
            <p:cNvSpPr/>
            <p:nvPr/>
          </p:nvSpPr>
          <p:spPr>
            <a:xfrm flipH="1">
              <a:off x="9640956" y="3548269"/>
              <a:ext cx="132522" cy="17227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227284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74C1675-B32C-C38E-07B9-D9BBAB66D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schermata, quadrato, testo, Policromia&#10;&#10;Descrizione generata automaticamente">
            <a:extLst>
              <a:ext uri="{FF2B5EF4-FFF2-40B4-BE49-F238E27FC236}">
                <a16:creationId xmlns:a16="http://schemas.microsoft.com/office/drawing/2014/main" xmlns="" id="{7E1EFFD0-546B-60BF-7A4C-DD458E154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537252" y="517122"/>
            <a:ext cx="7772400" cy="58293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3460D78F-C542-DB87-E104-85C592F34A7E}"/>
              </a:ext>
            </a:extLst>
          </p:cNvPr>
          <p:cNvSpPr txBox="1"/>
          <p:nvPr/>
        </p:nvSpPr>
        <p:spPr>
          <a:xfrm>
            <a:off x="1537252" y="6343650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s://canope70.canoprof.fr/eleve/1heure1projet_p%C3%A9dagogique/03_La_Codeweek/activities/03_La_Codeweek_7.xhtml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-nc-sa/3.0/"/>
              </a:rPr>
              <a:t>CC BY-SA-NC</a:t>
            </a:r>
            <a:endParaRPr lang="it-IT" sz="90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xmlns="" id="{9EEB5249-4BCB-60C5-B7C2-E5BB63F18DA7}"/>
              </a:ext>
            </a:extLst>
          </p:cNvPr>
          <p:cNvGrpSpPr/>
          <p:nvPr/>
        </p:nvGrpSpPr>
        <p:grpSpPr>
          <a:xfrm rot="5400000">
            <a:off x="6337852" y="4699282"/>
            <a:ext cx="834887" cy="715617"/>
            <a:chOff x="9289774" y="3362739"/>
            <a:chExt cx="834887" cy="715617"/>
          </a:xfrm>
        </p:grpSpPr>
        <p:sp>
          <p:nvSpPr>
            <p:cNvPr id="4" name="Triangolo 3">
              <a:extLst>
                <a:ext uri="{FF2B5EF4-FFF2-40B4-BE49-F238E27FC236}">
                  <a16:creationId xmlns:a16="http://schemas.microsoft.com/office/drawing/2014/main" xmlns="" id="{E00B31D6-AAA2-E7C5-D0CC-8444DB14FF20}"/>
                </a:ext>
              </a:extLst>
            </p:cNvPr>
            <p:cNvSpPr/>
            <p:nvPr/>
          </p:nvSpPr>
          <p:spPr>
            <a:xfrm>
              <a:off x="9289774" y="3362739"/>
              <a:ext cx="834887" cy="715617"/>
            </a:xfrm>
            <a:prstGeom prst="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Ovale 4">
              <a:extLst>
                <a:ext uri="{FF2B5EF4-FFF2-40B4-BE49-F238E27FC236}">
                  <a16:creationId xmlns:a16="http://schemas.microsoft.com/office/drawing/2014/main" xmlns="" id="{CCE9A977-37C5-DC07-AFCC-CD406956EABE}"/>
                </a:ext>
              </a:extLst>
            </p:cNvPr>
            <p:cNvSpPr/>
            <p:nvPr/>
          </p:nvSpPr>
          <p:spPr>
            <a:xfrm flipH="1">
              <a:off x="9640956" y="3548269"/>
              <a:ext cx="132522" cy="17227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596477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C4018C2-DAA4-E71D-D84F-C15A45FBE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schermata, quadrato, testo, Policromia&#10;&#10;Descrizione generata automaticamente">
            <a:extLst>
              <a:ext uri="{FF2B5EF4-FFF2-40B4-BE49-F238E27FC236}">
                <a16:creationId xmlns:a16="http://schemas.microsoft.com/office/drawing/2014/main" xmlns="" id="{2712CCB4-145D-E5D6-937D-7578D2D19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537252" y="517122"/>
            <a:ext cx="7772400" cy="58293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3C82030D-4E4C-B332-407D-771D204F7EB9}"/>
              </a:ext>
            </a:extLst>
          </p:cNvPr>
          <p:cNvSpPr txBox="1"/>
          <p:nvPr/>
        </p:nvSpPr>
        <p:spPr>
          <a:xfrm>
            <a:off x="1537252" y="6343650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s://canope70.canoprof.fr/eleve/1heure1projet_p%C3%A9dagogique/03_La_Codeweek/activities/03_La_Codeweek_7.xhtml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-nc-sa/3.0/"/>
              </a:rPr>
              <a:t>CC BY-SA-NC</a:t>
            </a:r>
            <a:endParaRPr lang="it-IT" sz="90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xmlns="" id="{25920B4E-A3AB-E3CA-9A03-9ED14DC389A0}"/>
              </a:ext>
            </a:extLst>
          </p:cNvPr>
          <p:cNvGrpSpPr/>
          <p:nvPr/>
        </p:nvGrpSpPr>
        <p:grpSpPr>
          <a:xfrm>
            <a:off x="6337852" y="4699282"/>
            <a:ext cx="834887" cy="715617"/>
            <a:chOff x="9289774" y="3362739"/>
            <a:chExt cx="834887" cy="715617"/>
          </a:xfrm>
        </p:grpSpPr>
        <p:sp>
          <p:nvSpPr>
            <p:cNvPr id="4" name="Triangolo 3">
              <a:extLst>
                <a:ext uri="{FF2B5EF4-FFF2-40B4-BE49-F238E27FC236}">
                  <a16:creationId xmlns:a16="http://schemas.microsoft.com/office/drawing/2014/main" xmlns="" id="{7744C876-23EB-25F1-999B-6139922A1D60}"/>
                </a:ext>
              </a:extLst>
            </p:cNvPr>
            <p:cNvSpPr/>
            <p:nvPr/>
          </p:nvSpPr>
          <p:spPr>
            <a:xfrm>
              <a:off x="9289774" y="3362739"/>
              <a:ext cx="834887" cy="715617"/>
            </a:xfrm>
            <a:prstGeom prst="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Ovale 4">
              <a:extLst>
                <a:ext uri="{FF2B5EF4-FFF2-40B4-BE49-F238E27FC236}">
                  <a16:creationId xmlns:a16="http://schemas.microsoft.com/office/drawing/2014/main" xmlns="" id="{3D0D1379-9AA0-BEF6-D1B6-D5CAD0D587DE}"/>
                </a:ext>
              </a:extLst>
            </p:cNvPr>
            <p:cNvSpPr/>
            <p:nvPr/>
          </p:nvSpPr>
          <p:spPr>
            <a:xfrm flipH="1">
              <a:off x="9640956" y="3548269"/>
              <a:ext cx="132522" cy="17227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595027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9078716-1DBB-89EA-ADF8-FDBF3E451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CF20B0C-3E96-E8FE-151E-A9E4763D8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/>
          </a:bodyPr>
          <a:lstStyle/>
          <a:p>
            <a:pPr algn="ctr"/>
            <a:r>
              <a:rPr lang="pl-PL" sz="4400" dirty="0"/>
              <a:t>Geometry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297D46B-ECBA-903F-4CA5-F83364069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357" y="2141838"/>
            <a:ext cx="6009031" cy="371921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Learning </a:t>
            </a:r>
            <a:r>
              <a:rPr kumimoji="0" lang="pl-P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Outcome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1.Recognize and </a:t>
            </a:r>
            <a:r>
              <a:rPr kumimoji="0" lang="pl-P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name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pl-P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geometrical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pl-P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shapes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2. </a:t>
            </a:r>
            <a:r>
              <a:rPr kumimoji="0" lang="pl-P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Understand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pl-P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directions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and </a:t>
            </a:r>
            <a:r>
              <a:rPr kumimoji="0" lang="pl-P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angles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pl-P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e.g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., 90° </a:t>
            </a:r>
            <a:r>
              <a:rPr kumimoji="0" lang="pl-P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turns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C971C0B0-4BBF-D910-BB6D-1251B0D19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2050" name="Picture 2" descr="Free movie video film illustration">
            <a:extLst>
              <a:ext uri="{FF2B5EF4-FFF2-40B4-BE49-F238E27FC236}">
                <a16:creationId xmlns:a16="http://schemas.microsoft.com/office/drawing/2014/main" xmlns="" id="{03659762-4F94-901E-756A-072101DB4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348" y="1913152"/>
            <a:ext cx="3229747" cy="333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13018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E5A854C-A9B7-E9CB-FBD7-F2A6A18E4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460" y="1130995"/>
            <a:ext cx="9144000" cy="2387600"/>
          </a:xfrm>
        </p:spPr>
        <p:txBody>
          <a:bodyPr>
            <a:noAutofit/>
          </a:bodyPr>
          <a:lstStyle/>
          <a:p>
            <a:r>
              <a:rPr lang="pl-PL" sz="4000" dirty="0"/>
              <a:t>MODULE 3</a:t>
            </a:r>
            <a:r>
              <a:rPr lang="pl-PL" sz="4000" dirty="0" smtClean="0"/>
              <a:t>: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en-US" sz="4000" dirty="0" smtClean="0"/>
              <a:t>THE HISTORY OF ROBOTICS APPLICATIONS IN EDUCATION</a:t>
            </a:r>
            <a:r>
              <a:rPr lang="en-US" sz="4000" dirty="0"/>
              <a:t> </a:t>
            </a:r>
            <a:endParaRPr lang="en-US" sz="4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4BF419EC-A92B-82BC-8935-719F412E0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460" y="3920041"/>
            <a:ext cx="9144000" cy="1538927"/>
          </a:xfrm>
        </p:spPr>
        <p:txBody>
          <a:bodyPr>
            <a:normAutofit/>
          </a:bodyPr>
          <a:lstStyle/>
          <a:p>
            <a:r>
              <a:rPr lang="en-US" sz="4000" dirty="0"/>
              <a:t>Lesson </a:t>
            </a:r>
            <a:r>
              <a:rPr lang="pl-PL" sz="4000" dirty="0" smtClean="0"/>
              <a:t>3.1: Geometry </a:t>
            </a:r>
            <a:endParaRPr lang="pl-PL" sz="4000" dirty="0"/>
          </a:p>
          <a:p>
            <a:endParaRPr lang="pl-PL" sz="4000" dirty="0"/>
          </a:p>
        </p:txBody>
      </p:sp>
      <p:sp>
        <p:nvSpPr>
          <p:cNvPr id="4" name="Prostokąt 3"/>
          <p:cNvSpPr/>
          <p:nvPr/>
        </p:nvSpPr>
        <p:spPr>
          <a:xfrm>
            <a:off x="5200157" y="5588096"/>
            <a:ext cx="1992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i="1" dirty="0">
                <a:solidFill>
                  <a:prstClr val="black"/>
                </a:solidFill>
              </a:rPr>
              <a:t> </a:t>
            </a:r>
            <a:r>
              <a:rPr lang="pl-PL" i="1" dirty="0" err="1">
                <a:solidFill>
                  <a:prstClr val="black"/>
                </a:solidFill>
              </a:rPr>
              <a:t>Prepared</a:t>
            </a:r>
            <a:r>
              <a:rPr lang="pl-PL" i="1" dirty="0">
                <a:solidFill>
                  <a:prstClr val="black"/>
                </a:solidFill>
              </a:rPr>
              <a:t> by: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252485" y="6332382"/>
            <a:ext cx="5181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solidFill>
                  <a:prstClr val="black"/>
                </a:solidFill>
              </a:rPr>
              <a:t>All </a:t>
            </a:r>
            <a:r>
              <a:rPr lang="en-US" sz="1000" i="1" dirty="0">
                <a:solidFill>
                  <a:prstClr val="black"/>
                </a:solidFill>
              </a:rPr>
              <a:t>the pictures and photographs used in this publication are royalty-free, chosen </a:t>
            </a:r>
            <a:r>
              <a:rPr lang="en-US" sz="1000" i="1" dirty="0" smtClean="0">
                <a:solidFill>
                  <a:prstClr val="black"/>
                </a:solidFill>
              </a:rPr>
              <a:t>from</a:t>
            </a:r>
            <a:r>
              <a:rPr lang="pl-PL" sz="1000" i="1" dirty="0" smtClean="0">
                <a:solidFill>
                  <a:prstClr val="black"/>
                </a:solidFill>
              </a:rPr>
              <a:t> open </a:t>
            </a:r>
            <a:r>
              <a:rPr lang="pl-PL" sz="1000" i="1" dirty="0" err="1" smtClean="0">
                <a:solidFill>
                  <a:prstClr val="black"/>
                </a:solidFill>
              </a:rPr>
              <a:t>sources</a:t>
            </a:r>
            <a:r>
              <a:rPr lang="pl-PL" sz="1000" i="1" dirty="0">
                <a:solidFill>
                  <a:prstClr val="black"/>
                </a:solidFill>
              </a:rPr>
              <a:t>.</a:t>
            </a:r>
            <a:endParaRPr lang="pl-PL" sz="1000" dirty="0">
              <a:solidFill>
                <a:prstClr val="black"/>
              </a:solidFill>
            </a:endParaRPr>
          </a:p>
        </p:txBody>
      </p:sp>
      <p:pic>
        <p:nvPicPr>
          <p:cNvPr id="8" name="Obraz 7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A82AA6E2-FAEE-D645-5167-CB1887306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10" name="Immagine 3">
            <a:extLst>
              <a:ext uri="{FF2B5EF4-FFF2-40B4-BE49-F238E27FC236}">
                <a16:creationId xmlns:a16="http://schemas.microsoft.com/office/drawing/2014/main" xmlns="" id="{037BFB7B-7453-CF8C-147C-2D862C5F8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305" y="5336008"/>
            <a:ext cx="1840905" cy="82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9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AA84"/>
            </a:gs>
            <a:gs pos="74000">
              <a:srgbClr val="FFE265"/>
            </a:gs>
            <a:gs pos="83000">
              <a:srgbClr val="FFE265"/>
            </a:gs>
            <a:gs pos="100000">
              <a:srgbClr val="F2AA8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2E38A71-3462-0A20-D508-0DA4A19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599" y="2207304"/>
            <a:ext cx="9160802" cy="2443393"/>
          </a:xfrm>
        </p:spPr>
        <p:txBody>
          <a:bodyPr>
            <a:normAutofit/>
          </a:bodyPr>
          <a:lstStyle/>
          <a:p>
            <a:pPr algn="ctr"/>
            <a:r>
              <a:rPr lang="pl-PL" sz="6600" dirty="0" err="1"/>
              <a:t>Thank</a:t>
            </a:r>
            <a:r>
              <a:rPr lang="pl-PL" sz="6600" dirty="0"/>
              <a:t> </a:t>
            </a:r>
            <a:r>
              <a:rPr lang="pl-PL" sz="6600" dirty="0" err="1"/>
              <a:t>you</a:t>
            </a:r>
            <a:r>
              <a:rPr lang="pl-PL" sz="6600" dirty="0"/>
              <a:t> for </a:t>
            </a:r>
            <a:r>
              <a:rPr lang="pl-PL" sz="6600" dirty="0" err="1"/>
              <a:t>your</a:t>
            </a:r>
            <a:r>
              <a:rPr lang="pl-PL" sz="6600" dirty="0"/>
              <a:t> </a:t>
            </a:r>
            <a:r>
              <a:rPr lang="pl-PL" sz="6600" dirty="0" err="1"/>
              <a:t>attention</a:t>
            </a:r>
            <a:r>
              <a:rPr lang="pl-PL" sz="6600" dirty="0"/>
              <a:t>!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4A97BBBF-02BC-EFFD-F2ED-6F26B4AC1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11173491" y="6893301"/>
            <a:ext cx="1018509" cy="13853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0EFEA102-B15A-4039-6756-FC13862D3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5959679"/>
            <a:ext cx="2684206" cy="59888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>
                <a:solidFill>
                  <a:prstClr val="black"/>
                </a:solidFill>
              </a:rPr>
              <a:t>Fundacja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Rozwoju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Systemu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Edukacji</a:t>
            </a:r>
            <a:r>
              <a:rPr lang="en-US" sz="1200" dirty="0">
                <a:solidFill>
                  <a:prstClr val="black"/>
                </a:solidFill>
              </a:rPr>
              <a:t>. Neither the European Union nor the granting authority can be held responsible for them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r>
              <a:rPr lang="pl-PL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87835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3431645" y="4569354"/>
            <a:ext cx="7597775" cy="101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This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may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copied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reproduced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or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modified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according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to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above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rules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In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addition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acknowledgement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authors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and 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applicable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portions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copyright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notice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must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clearly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referenced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rights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reserved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 © Copyright 2023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RbtsInMath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707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/>
          </a:bodyPr>
          <a:lstStyle/>
          <a:p>
            <a:pPr algn="ctr"/>
            <a:r>
              <a:rPr lang="pl-PL" sz="4400" dirty="0"/>
              <a:t>Geometry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44" y="2443026"/>
            <a:ext cx="5259388" cy="3811588"/>
          </a:xfrm>
        </p:spPr>
        <p:txBody>
          <a:bodyPr/>
          <a:lstStyle/>
          <a:p>
            <a:r>
              <a:rPr lang="en-US" dirty="0"/>
              <a:t>We need to familiarize with different ways to </a:t>
            </a:r>
            <a:r>
              <a:rPr lang="en-US" dirty="0" err="1"/>
              <a:t>creae</a:t>
            </a:r>
            <a:r>
              <a:rPr lang="en-US" dirty="0"/>
              <a:t> geometrical shapes. </a:t>
            </a:r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8" name="Immagine 7" descr="Immagine che contiene schermata&#10;&#10;Descrizione generata automaticamente">
            <a:extLst>
              <a:ext uri="{FF2B5EF4-FFF2-40B4-BE49-F238E27FC236}">
                <a16:creationId xmlns:a16="http://schemas.microsoft.com/office/drawing/2014/main" xmlns="" id="{1C027438-3E18-4D7A-61A3-4F6D5AA11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881114" y="575954"/>
            <a:ext cx="6858000" cy="68580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110380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dirty="0"/>
              <a:t>Geometry </a:t>
            </a:r>
            <a:r>
              <a:rPr lang="pl-PL" sz="4400" dirty="0" err="1"/>
              <a:t>different</a:t>
            </a:r>
            <a:r>
              <a:rPr lang="pl-PL" sz="4400" dirty="0"/>
              <a:t> </a:t>
            </a:r>
            <a:r>
              <a:rPr lang="pl-PL" sz="4400" dirty="0" err="1"/>
              <a:t>experiences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568" y="2131840"/>
            <a:ext cx="5259388" cy="3811588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System </a:t>
            </a:r>
            <a:r>
              <a:rPr lang="pl-PL" dirty="0" err="1"/>
              <a:t>used</a:t>
            </a:r>
            <a:r>
              <a:rPr lang="pl-PL" dirty="0"/>
              <a:t> – Bee bot, Blue bot, </a:t>
            </a:r>
            <a:r>
              <a:rPr lang="pl-PL" dirty="0" err="1"/>
              <a:t>mTiny</a:t>
            </a:r>
            <a:r>
              <a:rPr lang="pl-PL" dirty="0"/>
              <a:t>, </a:t>
            </a:r>
            <a:r>
              <a:rPr lang="pl-PL" dirty="0" err="1"/>
              <a:t>TaleBot</a:t>
            </a:r>
            <a:r>
              <a:rPr lang="pl-PL" dirty="0"/>
              <a:t>. </a:t>
            </a:r>
          </a:p>
          <a:p>
            <a:pPr marL="0" indent="0">
              <a:buNone/>
            </a:pPr>
            <a:r>
              <a:rPr lang="pl-PL" dirty="0" err="1"/>
              <a:t>Educational</a:t>
            </a:r>
            <a:r>
              <a:rPr lang="pl-PL" dirty="0"/>
              <a:t> </a:t>
            </a:r>
            <a:r>
              <a:rPr lang="pl-PL" dirty="0" err="1"/>
              <a:t>robots</a:t>
            </a:r>
            <a:r>
              <a:rPr lang="pl-PL" dirty="0"/>
              <a:t> </a:t>
            </a:r>
            <a:r>
              <a:rPr lang="pl-PL" dirty="0" err="1"/>
              <a:t>like</a:t>
            </a:r>
            <a:r>
              <a:rPr lang="pl-PL" dirty="0"/>
              <a:t> Bee Bot, Blue Bot, </a:t>
            </a:r>
            <a:r>
              <a:rPr lang="pl-PL" dirty="0" err="1"/>
              <a:t>mTiny</a:t>
            </a:r>
            <a:r>
              <a:rPr lang="pl-PL" dirty="0"/>
              <a:t>, and </a:t>
            </a:r>
            <a:r>
              <a:rPr lang="pl-PL" dirty="0" err="1"/>
              <a:t>TaleBot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ideal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 for </a:t>
            </a:r>
            <a:r>
              <a:rPr lang="pl-PL" dirty="0" err="1"/>
              <a:t>engaging</a:t>
            </a:r>
            <a:r>
              <a:rPr lang="pl-PL" dirty="0"/>
              <a:t> </a:t>
            </a:r>
            <a:r>
              <a:rPr lang="pl-PL" dirty="0" err="1"/>
              <a:t>children</a:t>
            </a:r>
            <a:r>
              <a:rPr lang="pl-PL" dirty="0"/>
              <a:t> in hands-on learning of </a:t>
            </a:r>
            <a:r>
              <a:rPr lang="pl-PL" dirty="0" err="1"/>
              <a:t>geometrical</a:t>
            </a:r>
            <a:r>
              <a:rPr lang="pl-PL" dirty="0"/>
              <a:t> </a:t>
            </a:r>
            <a:r>
              <a:rPr lang="pl-PL" dirty="0" err="1"/>
              <a:t>shapes</a:t>
            </a:r>
            <a:r>
              <a:rPr lang="pl-PL" dirty="0"/>
              <a:t>. Through </a:t>
            </a:r>
            <a:r>
              <a:rPr lang="pl-PL" dirty="0" err="1"/>
              <a:t>simple</a:t>
            </a:r>
            <a:r>
              <a:rPr lang="pl-PL" dirty="0"/>
              <a:t> </a:t>
            </a:r>
            <a:r>
              <a:rPr lang="pl-PL" dirty="0" err="1"/>
              <a:t>programming</a:t>
            </a:r>
            <a:r>
              <a:rPr lang="pl-PL" dirty="0"/>
              <a:t> and </a:t>
            </a:r>
            <a:r>
              <a:rPr lang="pl-PL" dirty="0" err="1"/>
              <a:t>guided</a:t>
            </a:r>
            <a:r>
              <a:rPr lang="pl-PL" dirty="0"/>
              <a:t> </a:t>
            </a:r>
            <a:r>
              <a:rPr lang="pl-PL" dirty="0" err="1"/>
              <a:t>activities</a:t>
            </a:r>
            <a:r>
              <a:rPr lang="pl-PL" dirty="0"/>
              <a:t>, </a:t>
            </a:r>
            <a:r>
              <a:rPr lang="pl-PL" dirty="0" err="1"/>
              <a:t>students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interact</a:t>
            </a:r>
            <a:r>
              <a:rPr lang="pl-PL" dirty="0"/>
              <a:t> with </a:t>
            </a:r>
            <a:r>
              <a:rPr lang="pl-PL" dirty="0" err="1"/>
              <a:t>these</a:t>
            </a:r>
            <a:r>
              <a:rPr lang="pl-PL" dirty="0"/>
              <a:t> </a:t>
            </a:r>
            <a:r>
              <a:rPr lang="pl-PL" dirty="0" err="1"/>
              <a:t>robots</a:t>
            </a:r>
            <a:r>
              <a:rPr lang="pl-PL" dirty="0"/>
              <a:t> to </a:t>
            </a:r>
            <a:r>
              <a:rPr lang="pl-PL" dirty="0" err="1"/>
              <a:t>understand</a:t>
            </a:r>
            <a:r>
              <a:rPr lang="pl-PL" dirty="0"/>
              <a:t> and </a:t>
            </a:r>
            <a:r>
              <a:rPr lang="pl-PL" dirty="0" err="1"/>
              <a:t>create</a:t>
            </a:r>
            <a:r>
              <a:rPr lang="pl-PL" dirty="0"/>
              <a:t> </a:t>
            </a:r>
            <a:r>
              <a:rPr lang="pl-PL" dirty="0" err="1"/>
              <a:t>shapes</a:t>
            </a:r>
            <a:r>
              <a:rPr lang="pl-PL" dirty="0"/>
              <a:t> </a:t>
            </a:r>
            <a:r>
              <a:rPr lang="pl-PL" dirty="0" err="1"/>
              <a:t>such</a:t>
            </a:r>
            <a:r>
              <a:rPr lang="pl-PL" dirty="0"/>
              <a:t> as </a:t>
            </a:r>
            <a:r>
              <a:rPr lang="pl-PL" dirty="0" err="1"/>
              <a:t>squares</a:t>
            </a:r>
            <a:r>
              <a:rPr lang="pl-PL" dirty="0"/>
              <a:t>, </a:t>
            </a:r>
            <a:r>
              <a:rPr lang="pl-PL" dirty="0" err="1"/>
              <a:t>rectangles</a:t>
            </a:r>
            <a:r>
              <a:rPr lang="pl-PL" dirty="0"/>
              <a:t>, </a:t>
            </a:r>
            <a:r>
              <a:rPr lang="pl-PL" dirty="0" err="1"/>
              <a:t>triangles</a:t>
            </a:r>
            <a:r>
              <a:rPr lang="pl-PL" dirty="0"/>
              <a:t>, and </a:t>
            </a:r>
            <a:r>
              <a:rPr lang="pl-PL" dirty="0" err="1"/>
              <a:t>circles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sz="26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14" name="Immagine 13" descr="Immagine che contiene giocattolo, terreno, pavimento, uccello&#10;&#10;Descrizione generata automaticamente">
            <a:extLst>
              <a:ext uri="{FF2B5EF4-FFF2-40B4-BE49-F238E27FC236}">
                <a16:creationId xmlns:a16="http://schemas.microsoft.com/office/drawing/2014/main" xmlns="" id="{76129834-BBFF-0AA2-7A04-A4DA0AB9E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96324" y="2220947"/>
            <a:ext cx="5689294" cy="320022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83263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7A97313-C4E2-7EAA-F763-DB2563403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432E55B-A0EB-8535-FE6B-4AEDEAF59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/>
          </a:bodyPr>
          <a:lstStyle/>
          <a:p>
            <a:pPr algn="ctr"/>
            <a:r>
              <a:rPr lang="pl-PL" sz="4400" dirty="0"/>
              <a:t>Simple </a:t>
            </a:r>
            <a:r>
              <a:rPr lang="pl-PL" sz="4400" dirty="0" err="1"/>
              <a:t>Shapes</a:t>
            </a:r>
            <a:r>
              <a:rPr lang="pl-PL" sz="4400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A865997-AEBF-2177-8B18-7D31FDE6A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568" y="2131840"/>
            <a:ext cx="5259388" cy="3811588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it-IT" b="1" i="0" u="none" strike="noStrike" dirty="0" err="1">
                <a:solidFill>
                  <a:srgbClr val="000000"/>
                </a:solidFill>
                <a:effectLst/>
              </a:rPr>
              <a:t>Materials</a:t>
            </a: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1" i="0" u="none" strike="noStrike" dirty="0" err="1">
                <a:solidFill>
                  <a:srgbClr val="000000"/>
                </a:solidFill>
                <a:effectLst/>
              </a:rPr>
              <a:t>Needed</a:t>
            </a: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:</a:t>
            </a: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it-IT" dirty="0">
                <a:solidFill>
                  <a:srgbClr val="000000"/>
                </a:solidFill>
              </a:rPr>
              <a:t>-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Shape-themed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playmat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(with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shapes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like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squares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triangles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circles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, etc.)</a:t>
            </a:r>
          </a:p>
          <a:p>
            <a:pPr marL="0" indent="0" algn="l">
              <a:buNone/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- Bee Bot or Blue Bot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robots</a:t>
            </a: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it-IT" b="1" i="0" u="none" strike="noStrike" dirty="0" err="1">
                <a:solidFill>
                  <a:srgbClr val="000000"/>
                </a:solidFill>
                <a:effectLst/>
              </a:rPr>
              <a:t>Instructions</a:t>
            </a: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:</a:t>
            </a: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Place the robot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at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the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starting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point.</a:t>
            </a:r>
          </a:p>
          <a:p>
            <a:pPr algn="l">
              <a:buFont typeface="+mj-lt"/>
              <a:buAutoNum type="arabicPeriod"/>
            </a:pP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Ask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students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to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program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the robot to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reach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specific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shape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(e.g., a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triangle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).</a:t>
            </a:r>
          </a:p>
          <a:p>
            <a:pPr algn="l">
              <a:buFont typeface="+mj-lt"/>
              <a:buAutoNum type="arabicPeriod"/>
            </a:pP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Provide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instructions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like "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Move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forward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two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steps, turn 90°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right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, and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move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forward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one step" to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reach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the target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shape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Discuss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the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properties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of the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shape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once the robot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arrives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4BFB4AEB-7034-DC1C-8325-F47075C6D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6" name="Immagine 5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xmlns="" id="{D8131AE2-FBF0-F4B9-9323-8F73852CA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043734" y="2109243"/>
            <a:ext cx="2508250" cy="3429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F52F5F6D-F2B7-081C-3421-DA75B11766DB}"/>
              </a:ext>
            </a:extLst>
          </p:cNvPr>
          <p:cNvSpPr txBox="1"/>
          <p:nvPr/>
        </p:nvSpPr>
        <p:spPr>
          <a:xfrm>
            <a:off x="2043734" y="5609821"/>
            <a:ext cx="2351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hlinkClick r:id="rId5" tooltip="https://creativecommons.org/licenses/by/3.0/"/>
              </a:rPr>
              <a:t>CC BY</a:t>
            </a:r>
            <a:endParaRPr lang="it-IT" sz="900" dirty="0"/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00151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schermata, quadrato, testo, Policromia&#10;&#10;Descrizione generata automaticamente">
            <a:extLst>
              <a:ext uri="{FF2B5EF4-FFF2-40B4-BE49-F238E27FC236}">
                <a16:creationId xmlns:a16="http://schemas.microsoft.com/office/drawing/2014/main" xmlns="" id="{CFB33C55-1388-8633-4DD5-3A69F15C2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166191" y="514350"/>
            <a:ext cx="7772400" cy="58293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5697C08F-A7DB-3F16-5448-2ABAA113A33E}"/>
              </a:ext>
            </a:extLst>
          </p:cNvPr>
          <p:cNvSpPr txBox="1"/>
          <p:nvPr/>
        </p:nvSpPr>
        <p:spPr>
          <a:xfrm>
            <a:off x="1537252" y="6343650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s://canope70.canoprof.fr/eleve/1heure1projet_p%C3%A9dagogique/03_La_Codeweek/activities/03_La_Codeweek_7.xhtml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-nc-sa/3.0/"/>
              </a:rPr>
              <a:t>CC BY-SA-NC</a:t>
            </a:r>
            <a:endParaRPr lang="it-IT" sz="900"/>
          </a:p>
        </p:txBody>
      </p:sp>
      <p:sp>
        <p:nvSpPr>
          <p:cNvPr id="11" name="Triangolo 10">
            <a:extLst>
              <a:ext uri="{FF2B5EF4-FFF2-40B4-BE49-F238E27FC236}">
                <a16:creationId xmlns:a16="http://schemas.microsoft.com/office/drawing/2014/main" xmlns="" id="{BDFC1918-3348-B6B7-30E4-847808D1DF05}"/>
              </a:ext>
            </a:extLst>
          </p:cNvPr>
          <p:cNvSpPr/>
          <p:nvPr/>
        </p:nvSpPr>
        <p:spPr>
          <a:xfrm>
            <a:off x="5989983" y="4674705"/>
            <a:ext cx="834887" cy="715617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xmlns="" id="{17616732-BBF6-19A1-B0F7-C1798FBA6B65}"/>
              </a:ext>
            </a:extLst>
          </p:cNvPr>
          <p:cNvSpPr/>
          <p:nvPr/>
        </p:nvSpPr>
        <p:spPr>
          <a:xfrm flipH="1">
            <a:off x="6341165" y="4860235"/>
            <a:ext cx="132522" cy="17227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3824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B198911-AF03-748A-6A81-38D23920E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schermata, quadrato, testo, Policromia&#10;&#10;Descrizione generata automaticamente">
            <a:extLst>
              <a:ext uri="{FF2B5EF4-FFF2-40B4-BE49-F238E27FC236}">
                <a16:creationId xmlns:a16="http://schemas.microsoft.com/office/drawing/2014/main" xmlns="" id="{49259C90-46EC-0E2D-581C-366056BB1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537252" y="514350"/>
            <a:ext cx="7772400" cy="58293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2C0FAF5F-9ECB-82F9-E836-CCB726A76F45}"/>
              </a:ext>
            </a:extLst>
          </p:cNvPr>
          <p:cNvSpPr txBox="1"/>
          <p:nvPr/>
        </p:nvSpPr>
        <p:spPr>
          <a:xfrm>
            <a:off x="1537252" y="6343650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s://canope70.canoprof.fr/eleve/1heure1projet_p%C3%A9dagogique/03_La_Codeweek/activities/03_La_Codeweek_7.xhtml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-nc-sa/3.0/"/>
              </a:rPr>
              <a:t>CC BY-SA-NC</a:t>
            </a:r>
            <a:endParaRPr lang="it-IT" sz="900"/>
          </a:p>
        </p:txBody>
      </p:sp>
      <p:sp>
        <p:nvSpPr>
          <p:cNvPr id="8" name="Triangolo 7">
            <a:extLst>
              <a:ext uri="{FF2B5EF4-FFF2-40B4-BE49-F238E27FC236}">
                <a16:creationId xmlns:a16="http://schemas.microsoft.com/office/drawing/2014/main" xmlns="" id="{043332AB-9A72-C160-CBFD-436258DF629B}"/>
              </a:ext>
            </a:extLst>
          </p:cNvPr>
          <p:cNvSpPr/>
          <p:nvPr/>
        </p:nvSpPr>
        <p:spPr>
          <a:xfrm>
            <a:off x="6334539" y="3803374"/>
            <a:ext cx="834887" cy="715617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7957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BD37788-09D1-0091-8AEC-59DC71769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schermata, quadrato, testo, Policromia&#10;&#10;Descrizione generata automaticamente">
            <a:extLst>
              <a:ext uri="{FF2B5EF4-FFF2-40B4-BE49-F238E27FC236}">
                <a16:creationId xmlns:a16="http://schemas.microsoft.com/office/drawing/2014/main" xmlns="" id="{B267CD4A-FFC6-4DFB-26CC-DF3213576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537252" y="514350"/>
            <a:ext cx="7772400" cy="58293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577C889C-C3E7-5D72-6653-67BB96369A17}"/>
              </a:ext>
            </a:extLst>
          </p:cNvPr>
          <p:cNvSpPr txBox="1"/>
          <p:nvPr/>
        </p:nvSpPr>
        <p:spPr>
          <a:xfrm>
            <a:off x="1537252" y="6343650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s://canope70.canoprof.fr/eleve/1heure1projet_p%C3%A9dagogique/03_La_Codeweek/activities/03_La_Codeweek_7.xhtml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-nc-sa/3.0/"/>
              </a:rPr>
              <a:t>CC BY-SA-NC</a:t>
            </a:r>
            <a:endParaRPr lang="it-IT" sz="900"/>
          </a:p>
        </p:txBody>
      </p:sp>
      <p:sp>
        <p:nvSpPr>
          <p:cNvPr id="2" name="Triangolo 1">
            <a:extLst>
              <a:ext uri="{FF2B5EF4-FFF2-40B4-BE49-F238E27FC236}">
                <a16:creationId xmlns:a16="http://schemas.microsoft.com/office/drawing/2014/main" xmlns="" id="{0075EE2B-57B9-D20E-7541-3DDBA79DA79A}"/>
              </a:ext>
            </a:extLst>
          </p:cNvPr>
          <p:cNvSpPr/>
          <p:nvPr/>
        </p:nvSpPr>
        <p:spPr>
          <a:xfrm>
            <a:off x="6334539" y="3813313"/>
            <a:ext cx="834887" cy="715617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xmlns="" id="{84B6DC61-B3FC-8383-4970-B43A7C69FC28}"/>
              </a:ext>
            </a:extLst>
          </p:cNvPr>
          <p:cNvSpPr/>
          <p:nvPr/>
        </p:nvSpPr>
        <p:spPr>
          <a:xfrm flipH="1">
            <a:off x="6685721" y="3998843"/>
            <a:ext cx="132522" cy="17227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3805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7FEC760-C62D-AF56-2BBC-CB482D4FD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schermata, quadrato, testo, Policromia&#10;&#10;Descrizione generata automaticamente">
            <a:extLst>
              <a:ext uri="{FF2B5EF4-FFF2-40B4-BE49-F238E27FC236}">
                <a16:creationId xmlns:a16="http://schemas.microsoft.com/office/drawing/2014/main" xmlns="" id="{6219F79C-7D33-D07A-CC54-491140F27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537252" y="514350"/>
            <a:ext cx="7772400" cy="58293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A75B6809-3729-A90B-B95C-70304EA57439}"/>
              </a:ext>
            </a:extLst>
          </p:cNvPr>
          <p:cNvSpPr txBox="1"/>
          <p:nvPr/>
        </p:nvSpPr>
        <p:spPr>
          <a:xfrm>
            <a:off x="1537252" y="6343650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s://canope70.canoprof.fr/eleve/1heure1projet_p%C3%A9dagogique/03_La_Codeweek/activities/03_La_Codeweek_7.xhtml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-nc-sa/3.0/"/>
              </a:rPr>
              <a:t>CC BY-SA-NC</a:t>
            </a:r>
            <a:endParaRPr lang="it-IT" sz="900"/>
          </a:p>
        </p:txBody>
      </p:sp>
      <p:sp>
        <p:nvSpPr>
          <p:cNvPr id="2" name="Triangolo 1">
            <a:extLst>
              <a:ext uri="{FF2B5EF4-FFF2-40B4-BE49-F238E27FC236}">
                <a16:creationId xmlns:a16="http://schemas.microsoft.com/office/drawing/2014/main" xmlns="" id="{7FD18D61-6FA9-E9D6-0ADC-757C75A8A414}"/>
              </a:ext>
            </a:extLst>
          </p:cNvPr>
          <p:cNvSpPr/>
          <p:nvPr/>
        </p:nvSpPr>
        <p:spPr>
          <a:xfrm>
            <a:off x="6361043" y="2951922"/>
            <a:ext cx="834887" cy="715617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xmlns="" id="{0FD48407-53C1-5F0B-CEC2-BBE0DDF25BFA}"/>
              </a:ext>
            </a:extLst>
          </p:cNvPr>
          <p:cNvSpPr/>
          <p:nvPr/>
        </p:nvSpPr>
        <p:spPr>
          <a:xfrm flipH="1">
            <a:off x="6712225" y="3137452"/>
            <a:ext cx="132522" cy="17227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30955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ppt/theme/theme4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docMetadata/LabelInfo.xml><?xml version="1.0" encoding="utf-8"?>
<clbl:labelList xmlns:clbl="http://schemas.microsoft.com/office/2020/mipLabelMetadata">
  <clbl:label id="{262dbaf1-38a1-43f9-a7da-3022da85cc5e}" enabled="0" method="" siteId="{262dbaf1-38a1-43f9-a7da-3022da85cc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Rbts Layout Presentazione standard1</Template>
  <TotalTime>551</TotalTime>
  <Words>728</Words>
  <Application>Microsoft Office PowerPoint</Application>
  <PresentationFormat>Panoramiczny</PresentationFormat>
  <Paragraphs>51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21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Calibri Light</vt:lpstr>
      <vt:lpstr>Century Gothic</vt:lpstr>
      <vt:lpstr>Inter Bold</vt:lpstr>
      <vt:lpstr>Poppins</vt:lpstr>
      <vt:lpstr>Times New Roman</vt:lpstr>
      <vt:lpstr>Tema di Office</vt:lpstr>
      <vt:lpstr>Projekt niestandardowy</vt:lpstr>
      <vt:lpstr>1_Tema di Office</vt:lpstr>
      <vt:lpstr>2_Tema di Office</vt:lpstr>
      <vt:lpstr>Prezentacja programu PowerPoint</vt:lpstr>
      <vt:lpstr>MODULE 3: THE HISTORY OF ROBOTICS APPLICATIONS IN EDUCATION </vt:lpstr>
      <vt:lpstr>Geometry</vt:lpstr>
      <vt:lpstr>Geometry different experiences</vt:lpstr>
      <vt:lpstr>Simple Shapes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Geometry</vt:lpstr>
      <vt:lpstr>Thank you for your attention!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Witulska Klaudia</dc:creator>
  <cp:lastModifiedBy>Ania</cp:lastModifiedBy>
  <cp:revision>33</cp:revision>
  <dcterms:created xsi:type="dcterms:W3CDTF">2024-08-05T10:37:09Z</dcterms:created>
  <dcterms:modified xsi:type="dcterms:W3CDTF">2025-03-30T19:07:43Z</dcterms:modified>
</cp:coreProperties>
</file>