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sldIdLst>
    <p:sldId id="292" r:id="rId4"/>
    <p:sldId id="293" r:id="rId5"/>
    <p:sldId id="258" r:id="rId6"/>
    <p:sldId id="260" r:id="rId7"/>
    <p:sldId id="263" r:id="rId8"/>
    <p:sldId id="285" r:id="rId9"/>
    <p:sldId id="286" r:id="rId10"/>
    <p:sldId id="287" r:id="rId11"/>
    <p:sldId id="288" r:id="rId12"/>
    <p:sldId id="289" r:id="rId13"/>
    <p:sldId id="290" r:id="rId14"/>
    <p:sldId id="291" r:id="rId15"/>
    <p:sldId id="262" r:id="rId16"/>
    <p:sldId id="295" r:id="rId17"/>
    <p:sldId id="296"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1" autoAdjust="0"/>
    <p:restoredTop sz="94719"/>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3700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644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6118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47721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15084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4827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6649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5913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71879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966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88760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3955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452674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054283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311794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07801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0002276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3793932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11090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547590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6" name="Group 8">
            <a:extLst>
              <a:ext uri="{FF2B5EF4-FFF2-40B4-BE49-F238E27FC236}">
                <a16:creationId xmlns="" xmlns:a16="http://schemas.microsoft.com/office/drawing/2014/main" id="{425B4DF7-35E2-5A9E-7FA1-4FDF3029F994}"/>
              </a:ext>
            </a:extLst>
          </p:cNvPr>
          <p:cNvGrpSpPr/>
          <p:nvPr userDrawn="1"/>
        </p:nvGrpSpPr>
        <p:grpSpPr>
          <a:xfrm rot="1024244">
            <a:off x="-3966760" y="1610440"/>
            <a:ext cx="9609921" cy="7498990"/>
            <a:chOff x="0" y="0"/>
            <a:chExt cx="1006515" cy="785422"/>
          </a:xfrm>
        </p:grpSpPr>
        <p:sp>
          <p:nvSpPr>
            <p:cNvPr id="7" name="Freeform 9">
              <a:extLst>
                <a:ext uri="{FF2B5EF4-FFF2-40B4-BE49-F238E27FC236}">
                  <a16:creationId xmlns="" xmlns:a16="http://schemas.microsoft.com/office/drawing/2014/main" id="{A16B8F33-5527-56A1-BD5C-4F65647B7151}"/>
                </a:ext>
              </a:extLst>
            </p:cNvPr>
            <p:cNvSpPr/>
            <p:nvPr/>
          </p:nvSpPr>
          <p:spPr>
            <a:xfrm>
              <a:off x="0" y="0"/>
              <a:ext cx="1006515" cy="785422"/>
            </a:xfrm>
            <a:custGeom>
              <a:avLst/>
              <a:gdLst/>
              <a:ahLst/>
              <a:cxnLst/>
              <a:rect l="l" t="t" r="r" b="b"/>
              <a:pathLst>
                <a:path w="1006515" h="785422">
                  <a:moveTo>
                    <a:pt x="503257" y="0"/>
                  </a:moveTo>
                  <a:lnTo>
                    <a:pt x="1006515" y="785422"/>
                  </a:lnTo>
                  <a:lnTo>
                    <a:pt x="0" y="785422"/>
                  </a:lnTo>
                  <a:lnTo>
                    <a:pt x="503257" y="0"/>
                  </a:lnTo>
                  <a:close/>
                </a:path>
              </a:pathLst>
            </a:custGeom>
            <a:solidFill>
              <a:srgbClr val="9FBDF1"/>
            </a:solidFill>
          </p:spPr>
          <p:txBody>
            <a:bodyPr/>
            <a:lstStyle/>
            <a:p>
              <a:endParaRPr lang="it-IT"/>
            </a:p>
          </p:txBody>
        </p:sp>
        <p:sp>
          <p:nvSpPr>
            <p:cNvPr id="8" name="TextBox 10">
              <a:extLst>
                <a:ext uri="{FF2B5EF4-FFF2-40B4-BE49-F238E27FC236}">
                  <a16:creationId xmlns="" xmlns:a16="http://schemas.microsoft.com/office/drawing/2014/main" id="{69631D50-E9D6-CCD1-818A-CCBCF62B1C64}"/>
                </a:ext>
              </a:extLst>
            </p:cNvPr>
            <p:cNvSpPr txBox="1"/>
            <p:nvPr/>
          </p:nvSpPr>
          <p:spPr>
            <a:xfrm>
              <a:off x="157268" y="164635"/>
              <a:ext cx="691979" cy="564685"/>
            </a:xfrm>
            <a:prstGeom prst="rect">
              <a:avLst/>
            </a:prstGeom>
          </p:spPr>
          <p:txBody>
            <a:bodyPr lIns="50800" tIns="50800" rIns="50800" bIns="50800" rtlCol="0" anchor="ctr"/>
            <a:lstStyle/>
            <a:p>
              <a:pPr algn="ctr">
                <a:lnSpc>
                  <a:spcPts val="4420"/>
                </a:lnSpc>
              </a:pPr>
              <a:endParaRPr/>
            </a:p>
          </p:txBody>
        </p:sp>
      </p:grpSp>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 xmlns:a16="http://schemas.microsoft.com/office/drawing/2014/main"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 xmlns:a16="http://schemas.microsoft.com/office/drawing/2014/main"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 xmlns:a16="http://schemas.microsoft.com/office/drawing/2014/main"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5742868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20095023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s://en.wikipedia.org/wiki/Moral_Mach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s://primelessons.org/ru/RobotDesign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35237" y="1972548"/>
            <a:ext cx="7310907"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3:</a:t>
            </a:r>
            <a:r>
              <a:rPr lang="pl-PL"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The History of Robotics Applications </a:t>
            </a:r>
            <a:endPar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in </a:t>
            </a:r>
            <a:r>
              <a:rPr lang="en-US"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education </a:t>
            </a:r>
            <a:endPar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3.2: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Moral Machine </a:t>
            </a:r>
            <a:endPar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with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LEGO </a:t>
            </a: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SPIKE</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 </a:t>
            </a:r>
            <a:endParaRPr lang="pl-PL"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a:p>
            <a:pPr algn="ctr"/>
            <a:endPar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8877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7DB0FC6-257F-0A65-F66B-4464E290907A}"/>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50E468CB-A2DB-74A9-D2B8-DBA6E05B4DA2}"/>
              </a:ext>
            </a:extLst>
          </p:cNvPr>
          <p:cNvSpPr>
            <a:spLocks noGrp="1"/>
          </p:cNvSpPr>
          <p:nvPr>
            <p:ph type="title"/>
          </p:nvPr>
        </p:nvSpPr>
        <p:spPr>
          <a:xfrm>
            <a:off x="1386348" y="280220"/>
            <a:ext cx="8524568" cy="1061884"/>
          </a:xfrm>
        </p:spPr>
        <p:txBody>
          <a:bodyPr>
            <a:normAutofit/>
          </a:bodyPr>
          <a:lstStyle/>
          <a:p>
            <a:pPr algn="ctr"/>
            <a:r>
              <a:rPr lang="pl-PL" sz="4400" dirty="0"/>
              <a:t>How to program</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2BC3CD09-639C-E71C-9EF1-161B7957A0CC}"/>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Immagine 5" descr="Immagine che contiene testo, schermata, Carattere, design&#10;&#10;Descrizione generata automaticamente">
            <a:extLst>
              <a:ext uri="{FF2B5EF4-FFF2-40B4-BE49-F238E27FC236}">
                <a16:creationId xmlns="" xmlns:a16="http://schemas.microsoft.com/office/drawing/2014/main" id="{7E1470A6-73A6-DBAC-2B93-A54DE45C4E13}"/>
              </a:ext>
            </a:extLst>
          </p:cNvPr>
          <p:cNvPicPr>
            <a:picLocks noChangeAspect="1"/>
          </p:cNvPicPr>
          <p:nvPr/>
        </p:nvPicPr>
        <p:blipFill>
          <a:blip r:embed="rId3"/>
          <a:stretch>
            <a:fillRect/>
          </a:stretch>
        </p:blipFill>
        <p:spPr>
          <a:xfrm>
            <a:off x="4152900" y="1416050"/>
            <a:ext cx="3886200" cy="4025900"/>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40452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E1E39F-59D9-E4D8-835B-132C407A5FDF}"/>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5CD348F4-2100-21CB-4F16-5E8863933515}"/>
              </a:ext>
            </a:extLst>
          </p:cNvPr>
          <p:cNvSpPr>
            <a:spLocks noGrp="1"/>
          </p:cNvSpPr>
          <p:nvPr>
            <p:ph type="title"/>
          </p:nvPr>
        </p:nvSpPr>
        <p:spPr>
          <a:xfrm>
            <a:off x="1386348" y="280220"/>
            <a:ext cx="8524568" cy="1061884"/>
          </a:xfrm>
        </p:spPr>
        <p:txBody>
          <a:bodyPr>
            <a:normAutofit/>
          </a:bodyPr>
          <a:lstStyle/>
          <a:p>
            <a:pPr algn="ctr"/>
            <a:r>
              <a:rPr lang="pl-PL" sz="4400" dirty="0"/>
              <a:t>How to program</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26A3ECA0-FC72-AE40-C691-ACE6D013BDB7}"/>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Immagine 5" descr="Immagine che contiene testo, schermata, Carattere, design&#10;&#10;Descrizione generata automaticamente">
            <a:extLst>
              <a:ext uri="{FF2B5EF4-FFF2-40B4-BE49-F238E27FC236}">
                <a16:creationId xmlns="" xmlns:a16="http://schemas.microsoft.com/office/drawing/2014/main" id="{740F4D99-7512-6439-BBB3-28109BDFE20A}"/>
              </a:ext>
            </a:extLst>
          </p:cNvPr>
          <p:cNvPicPr>
            <a:picLocks noChangeAspect="1"/>
          </p:cNvPicPr>
          <p:nvPr/>
        </p:nvPicPr>
        <p:blipFill>
          <a:blip r:embed="rId3"/>
          <a:stretch>
            <a:fillRect/>
          </a:stretch>
        </p:blipFill>
        <p:spPr>
          <a:xfrm>
            <a:off x="2978150" y="1416050"/>
            <a:ext cx="6235700" cy="4025900"/>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502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43DF1DA-EEC8-5F18-D7A6-044303050858}"/>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E06C2028-81E3-F1BF-7D0E-6ABC930B864F}"/>
              </a:ext>
            </a:extLst>
          </p:cNvPr>
          <p:cNvSpPr>
            <a:spLocks noGrp="1"/>
          </p:cNvSpPr>
          <p:nvPr>
            <p:ph type="title"/>
          </p:nvPr>
        </p:nvSpPr>
        <p:spPr>
          <a:xfrm>
            <a:off x="1386348" y="280220"/>
            <a:ext cx="8524568" cy="1061884"/>
          </a:xfrm>
        </p:spPr>
        <p:txBody>
          <a:bodyPr>
            <a:normAutofit/>
          </a:bodyPr>
          <a:lstStyle/>
          <a:p>
            <a:pPr algn="ctr"/>
            <a:r>
              <a:rPr lang="pl-PL" sz="4400" dirty="0"/>
              <a:t>How to program</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26D5523A-381F-AE1F-CA61-A795ECE749CE}"/>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 xmlns:a16="http://schemas.microsoft.com/office/drawing/2014/main" id="{1B476CE0-0F63-6E3A-4B79-7C8F89D323E9}"/>
              </a:ext>
            </a:extLst>
          </p:cNvPr>
          <p:cNvSpPr txBox="1"/>
          <p:nvPr/>
        </p:nvSpPr>
        <p:spPr>
          <a:xfrm>
            <a:off x="3140971" y="6259120"/>
            <a:ext cx="8524568" cy="923330"/>
          </a:xfrm>
          <a:prstGeom prst="rect">
            <a:avLst/>
          </a:prstGeom>
          <a:noFill/>
        </p:spPr>
        <p:txBody>
          <a:bodyPr wrap="square">
            <a:spAutoFit/>
          </a:bodyPr>
          <a:lstStyle/>
          <a:p>
            <a:r>
              <a:rPr lang="en-US" sz="120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no. 2022-1-PL01-KA220-HED-000086524</a:t>
            </a:r>
          </a:p>
          <a:p>
            <a:endParaRPr lang="pl-PL" sz="1800" dirty="0">
              <a:latin typeface="+mj-lt"/>
            </a:endParaRPr>
          </a:p>
        </p:txBody>
      </p:sp>
      <p:pic>
        <p:nvPicPr>
          <p:cNvPr id="4" name="Immagine 3" descr="Immagine che contiene testo, schermata, Carattere, Policromia&#10;&#10;Descrizione generata automaticamente">
            <a:extLst>
              <a:ext uri="{FF2B5EF4-FFF2-40B4-BE49-F238E27FC236}">
                <a16:creationId xmlns="" xmlns:a16="http://schemas.microsoft.com/office/drawing/2014/main" id="{9F641EA7-B5EB-30E1-C428-727771EBAB53}"/>
              </a:ext>
            </a:extLst>
          </p:cNvPr>
          <p:cNvPicPr>
            <a:picLocks noChangeAspect="1"/>
          </p:cNvPicPr>
          <p:nvPr/>
        </p:nvPicPr>
        <p:blipFill>
          <a:blip r:embed="rId3"/>
          <a:stretch>
            <a:fillRect/>
          </a:stretch>
        </p:blipFill>
        <p:spPr>
          <a:xfrm>
            <a:off x="2978150" y="1187450"/>
            <a:ext cx="6235700" cy="4483100"/>
          </a:xfrm>
          <a:prstGeom prst="rect">
            <a:avLst/>
          </a:prstGeom>
        </p:spPr>
      </p:pic>
    </p:spTree>
    <p:extLst>
      <p:ext uri="{BB962C8B-B14F-4D97-AF65-F5344CB8AC3E}">
        <p14:creationId xmlns:p14="http://schemas.microsoft.com/office/powerpoint/2010/main" val="350259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 xmlns:a16="http://schemas.microsoft.com/office/drawing/2014/main" id="{59078716-1DBB-89EA-ADF8-FDBF3E451CE7}"/>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9CF20B0C-3E96-E8FE-151E-A9E4763D807F}"/>
              </a:ext>
            </a:extLst>
          </p:cNvPr>
          <p:cNvSpPr>
            <a:spLocks noGrp="1"/>
          </p:cNvSpPr>
          <p:nvPr>
            <p:ph type="title"/>
          </p:nvPr>
        </p:nvSpPr>
        <p:spPr>
          <a:xfrm>
            <a:off x="1386348" y="280220"/>
            <a:ext cx="8524568" cy="1061884"/>
          </a:xfrm>
        </p:spPr>
        <p:txBody>
          <a:bodyPr>
            <a:normAutofit/>
          </a:bodyPr>
          <a:lstStyle/>
          <a:p>
            <a:pPr algn="ctr"/>
            <a:r>
              <a:rPr lang="pl-PL" sz="4400" dirty="0"/>
              <a:t>Activity </a:t>
            </a:r>
            <a:r>
              <a:rPr lang="pl-PL" sz="4400" dirty="0" err="1"/>
              <a:t>Flow</a:t>
            </a:r>
            <a:endParaRPr lang="pl-PL" sz="4400" dirty="0"/>
          </a:p>
        </p:txBody>
      </p:sp>
      <p:sp>
        <p:nvSpPr>
          <p:cNvPr id="3" name="Symbol zastępczy zawartości 2">
            <a:extLst>
              <a:ext uri="{FF2B5EF4-FFF2-40B4-BE49-F238E27FC236}">
                <a16:creationId xmlns="" xmlns:a16="http://schemas.microsoft.com/office/drawing/2014/main" id="{C297D46B-ECBA-903F-4CA5-F83364069CD6}"/>
              </a:ext>
            </a:extLst>
          </p:cNvPr>
          <p:cNvSpPr>
            <a:spLocks noGrp="1"/>
          </p:cNvSpPr>
          <p:nvPr>
            <p:ph idx="1"/>
          </p:nvPr>
        </p:nvSpPr>
        <p:spPr>
          <a:xfrm>
            <a:off x="5346357" y="2141838"/>
            <a:ext cx="6009031" cy="3719212"/>
          </a:xfrm>
        </p:spPr>
        <p:txBody>
          <a:bodyPr>
            <a:normAutofit fontScale="70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1" i="0" u="none" strike="noStrike" kern="1200" cap="none" spc="0" normalizeH="0" baseline="0" noProof="0" dirty="0" err="1">
                <a:ln>
                  <a:noFill/>
                </a:ln>
                <a:solidFill>
                  <a:prstClr val="black"/>
                </a:solidFill>
                <a:effectLst/>
                <a:uLnTx/>
                <a:uFillTx/>
                <a:latin typeface="Aptos" panose="02110004020202020204"/>
                <a:ea typeface="+mn-ea"/>
                <a:cs typeface="+mn-cs"/>
              </a:rPr>
              <a:t>Introduction</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Explain</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autonomous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systems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and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ethical</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dilemmas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rPr>
              <a:t>Programming</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Students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program the robot with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decision-making</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rules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1" i="0" u="none" strike="noStrike" kern="1200" cap="none" spc="0" normalizeH="0" baseline="0" noProof="0" dirty="0" err="1">
                <a:ln>
                  <a:noFill/>
                </a:ln>
                <a:solidFill>
                  <a:prstClr val="black"/>
                </a:solidFill>
                <a:effectLst/>
                <a:uLnTx/>
                <a:uFillTx/>
                <a:latin typeface="Aptos" panose="02110004020202020204"/>
                <a:ea typeface="+mn-ea"/>
                <a:cs typeface="+mn-cs"/>
              </a:rPr>
              <a:t>Testing</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Let</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the robot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navigate</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the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track</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and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make</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decisions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1" i="0" u="none" strike="noStrike" kern="1200" cap="none" spc="0" normalizeH="0" baseline="0" noProof="0" dirty="0" err="1">
                <a:ln>
                  <a:noFill/>
                </a:ln>
                <a:solidFill>
                  <a:prstClr val="black"/>
                </a:solidFill>
                <a:effectLst/>
                <a:uLnTx/>
                <a:uFillTx/>
                <a:latin typeface="Aptos" panose="02110004020202020204"/>
                <a:ea typeface="+mn-ea"/>
                <a:cs typeface="+mn-cs"/>
              </a:rPr>
              <a:t>Discussion</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Discuss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the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robot’s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choices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and the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ethical</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implications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of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different</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programming</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rules</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C971C0B0-4BBF-D910-BB6D-1251B0D1990D}"/>
              </a:ext>
            </a:extLst>
          </p:cNvPr>
          <p:cNvPicPr>
            <a:picLocks noChangeAspect="1"/>
          </p:cNvPicPr>
          <p:nvPr/>
        </p:nvPicPr>
        <p:blipFill>
          <a:blip r:embed="rId2"/>
          <a:stretch>
            <a:fillRect/>
          </a:stretch>
        </p:blipFill>
        <p:spPr>
          <a:xfrm>
            <a:off x="0" y="6259120"/>
            <a:ext cx="2684206" cy="598880"/>
          </a:xfrm>
          <a:prstGeom prst="rect">
            <a:avLst/>
          </a:prstGeom>
        </p:spPr>
      </p:pic>
      <p:pic>
        <p:nvPicPr>
          <p:cNvPr id="2050" name="Picture 2" descr="Free movie video film illustration">
            <a:extLst>
              <a:ext uri="{FF2B5EF4-FFF2-40B4-BE49-F238E27FC236}">
                <a16:creationId xmlns="" xmlns:a16="http://schemas.microsoft.com/office/drawing/2014/main" id="{03659762-4F94-901E-756A-072101DB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1913152"/>
            <a:ext cx="3229747" cy="333632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018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4148100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50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Autofit/>
          </a:bodyPr>
          <a:lstStyle/>
          <a:p>
            <a:r>
              <a:rPr lang="pl-PL" sz="4000" dirty="0"/>
              <a:t>MODULE 3</a:t>
            </a:r>
            <a:r>
              <a:rPr lang="pl-PL" sz="4000" dirty="0" smtClean="0"/>
              <a:t>:</a:t>
            </a:r>
            <a:r>
              <a:rPr lang="pl-PL" sz="4000" dirty="0"/>
              <a:t/>
            </a:r>
            <a:br>
              <a:rPr lang="pl-PL" sz="4000" dirty="0"/>
            </a:br>
            <a:r>
              <a:rPr lang="en-US" sz="4000" dirty="0" smtClean="0"/>
              <a:t>THE HISTORY OF ROBOTICS APPLICATIONS IN EDUCATION</a:t>
            </a:r>
            <a:r>
              <a:rPr lang="en-US" sz="4000" dirty="0"/>
              <a:t> </a:t>
            </a:r>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920041"/>
            <a:ext cx="9144000" cy="1538927"/>
          </a:xfrm>
        </p:spPr>
        <p:txBody>
          <a:bodyPr>
            <a:normAutofit/>
          </a:bodyPr>
          <a:lstStyle/>
          <a:p>
            <a:r>
              <a:rPr lang="en-US" sz="4000" dirty="0"/>
              <a:t>Lesson </a:t>
            </a:r>
            <a:r>
              <a:rPr lang="pl-PL" sz="4000" smtClean="0"/>
              <a:t>3.2:</a:t>
            </a:r>
            <a:r>
              <a:rPr lang="en-US" sz="4000" dirty="0" smtClean="0"/>
              <a:t>Moral </a:t>
            </a:r>
            <a:r>
              <a:rPr lang="en-US" sz="4000" dirty="0"/>
              <a:t>Machine with LEGO SPIKE</a:t>
            </a:r>
          </a:p>
          <a:p>
            <a:endParaRPr lang="pl-PL" sz="4000" dirty="0"/>
          </a:p>
        </p:txBody>
      </p:sp>
      <p:sp>
        <p:nvSpPr>
          <p:cNvPr id="4" name="Prostokąt 3"/>
          <p:cNvSpPr/>
          <p:nvPr/>
        </p:nvSpPr>
        <p:spPr>
          <a:xfrm>
            <a:off x="5200157" y="558809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10" name="Immagine 3">
            <a:extLst>
              <a:ext uri="{FF2B5EF4-FFF2-40B4-BE49-F238E27FC236}">
                <a16:creationId xmlns="" xmlns:a16="http://schemas.microsoft.com/office/drawing/2014/main" id="{037BFB7B-7453-CF8C-147C-2D862C5F82D7}"/>
              </a:ext>
            </a:extLst>
          </p:cNvPr>
          <p:cNvPicPr>
            <a:picLocks noChangeAspect="1"/>
          </p:cNvPicPr>
          <p:nvPr/>
        </p:nvPicPr>
        <p:blipFill>
          <a:blip r:embed="rId3"/>
          <a:stretch>
            <a:fillRect/>
          </a:stretch>
        </p:blipFill>
        <p:spPr>
          <a:xfrm>
            <a:off x="7424305" y="5336008"/>
            <a:ext cx="1840905" cy="824286"/>
          </a:xfrm>
          <a:prstGeom prst="rect">
            <a:avLst/>
          </a:prstGeom>
        </p:spPr>
      </p:pic>
    </p:spTree>
    <p:extLst>
      <p:ext uri="{BB962C8B-B14F-4D97-AF65-F5344CB8AC3E}">
        <p14:creationId xmlns:p14="http://schemas.microsoft.com/office/powerpoint/2010/main" val="15570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err="1"/>
              <a:t>Moral</a:t>
            </a:r>
            <a:r>
              <a:rPr lang="pl-PL" sz="4400" dirty="0"/>
              <a:t> Machine</a:t>
            </a:r>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389244" y="2443026"/>
            <a:ext cx="5259388" cy="3811588"/>
          </a:xfrm>
        </p:spPr>
        <p:txBody>
          <a:bodyPr>
            <a:normAutofit fontScale="62500" lnSpcReduction="20000"/>
          </a:bodyPr>
          <a:lstStyle/>
          <a:p>
            <a:r>
              <a:rPr lang="en-US" dirty="0"/>
              <a:t>The activity is inspired by the MIT Moral Machine project, which explores ethical decision-making in autonomous systems. Here’s how to adapt it for LEGO Spike:</a:t>
            </a:r>
          </a:p>
          <a:p>
            <a:endParaRPr lang="en-US" dirty="0"/>
          </a:p>
          <a:p>
            <a:pPr marL="0" indent="0">
              <a:buNone/>
            </a:pPr>
            <a:r>
              <a:rPr lang="en-US" b="1" dirty="0"/>
              <a:t>Objective</a:t>
            </a:r>
          </a:p>
          <a:p>
            <a:endParaRPr lang="en-US" dirty="0"/>
          </a:p>
          <a:p>
            <a:r>
              <a:rPr lang="en-US" dirty="0"/>
              <a:t>Teach students about ethical dilemmas and decision-making in AI using LEGO Spike Prime robots.</a:t>
            </a:r>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10" name="Immagine 9" descr="Immagine che contiene schermata&#10;&#10;Descrizione generata automaticamente">
            <a:extLst>
              <a:ext uri="{FF2B5EF4-FFF2-40B4-BE49-F238E27FC236}">
                <a16:creationId xmlns="" xmlns:a16="http://schemas.microsoft.com/office/drawing/2014/main" id="{31B5800C-CB0B-DA44-9FD1-9F0B34A8D6E4}"/>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7019235" y="2585002"/>
            <a:ext cx="4064000" cy="2933700"/>
          </a:xfrm>
          <a:prstGeom prst="rect">
            <a:avLst/>
          </a:prstGeom>
        </p:spPr>
      </p:pic>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2118588"/>
            <a:ext cx="7214740" cy="3811588"/>
          </a:xfrm>
        </p:spPr>
        <p:txBody>
          <a:bodyPr>
            <a:normAutofit fontScale="32500" lnSpcReduction="20000"/>
          </a:bodyPr>
          <a:lstStyle/>
          <a:p>
            <a:pPr marL="0" indent="0">
              <a:buNone/>
            </a:pPr>
            <a:endParaRPr lang="pl-PL" dirty="0"/>
          </a:p>
          <a:p>
            <a:pPr marL="0" indent="0">
              <a:buNone/>
            </a:pPr>
            <a:r>
              <a:rPr lang="pl-PL" sz="4300" dirty="0" err="1"/>
              <a:t>Create</a:t>
            </a:r>
            <a:r>
              <a:rPr lang="pl-PL" sz="4300" dirty="0"/>
              <a:t> a </a:t>
            </a:r>
            <a:r>
              <a:rPr lang="pl-PL" sz="4300" dirty="0" err="1"/>
              <a:t>Track</a:t>
            </a:r>
            <a:r>
              <a:rPr lang="pl-PL" sz="4300" dirty="0"/>
              <a:t>: </a:t>
            </a:r>
            <a:r>
              <a:rPr lang="pl-PL" sz="4300" dirty="0" err="1"/>
              <a:t>Build</a:t>
            </a:r>
            <a:r>
              <a:rPr lang="pl-PL" sz="4300" dirty="0"/>
              <a:t> a </a:t>
            </a:r>
            <a:r>
              <a:rPr lang="pl-PL" sz="4300" dirty="0" err="1"/>
              <a:t>track</a:t>
            </a:r>
            <a:r>
              <a:rPr lang="pl-PL" sz="4300" dirty="0"/>
              <a:t> with LEGO </a:t>
            </a:r>
            <a:r>
              <a:rPr lang="pl-PL" sz="4300" dirty="0" err="1"/>
              <a:t>components</a:t>
            </a:r>
            <a:r>
              <a:rPr lang="pl-PL" sz="4300" dirty="0"/>
              <a:t>, </a:t>
            </a:r>
            <a:r>
              <a:rPr lang="pl-PL" sz="4300" dirty="0" err="1"/>
              <a:t>including</a:t>
            </a:r>
            <a:r>
              <a:rPr lang="pl-PL" sz="4300" dirty="0"/>
              <a:t> </a:t>
            </a:r>
            <a:r>
              <a:rPr lang="pl-PL" sz="4300" dirty="0" err="1"/>
              <a:t>forks</a:t>
            </a:r>
            <a:r>
              <a:rPr lang="pl-PL" sz="4300" dirty="0"/>
              <a:t> </a:t>
            </a:r>
            <a:r>
              <a:rPr lang="pl-PL" sz="4300" dirty="0" err="1"/>
              <a:t>where</a:t>
            </a:r>
            <a:r>
              <a:rPr lang="pl-PL" sz="4300" dirty="0"/>
              <a:t> the robot </a:t>
            </a:r>
            <a:r>
              <a:rPr lang="pl-PL" sz="4300" dirty="0" err="1"/>
              <a:t>must</a:t>
            </a:r>
            <a:r>
              <a:rPr lang="pl-PL" sz="4300" dirty="0"/>
              <a:t> </a:t>
            </a:r>
            <a:r>
              <a:rPr lang="pl-PL" sz="4300" dirty="0" err="1"/>
              <a:t>decide</a:t>
            </a:r>
            <a:r>
              <a:rPr lang="pl-PL" sz="4300" dirty="0"/>
              <a:t> </a:t>
            </a:r>
            <a:r>
              <a:rPr lang="pl-PL" sz="4300" dirty="0" err="1"/>
              <a:t>between</a:t>
            </a:r>
            <a:r>
              <a:rPr lang="pl-PL" sz="4300" dirty="0"/>
              <a:t> </a:t>
            </a:r>
            <a:r>
              <a:rPr lang="pl-PL" sz="4300" dirty="0" err="1"/>
              <a:t>two</a:t>
            </a:r>
            <a:r>
              <a:rPr lang="pl-PL" sz="4300" dirty="0"/>
              <a:t> </a:t>
            </a:r>
            <a:r>
              <a:rPr lang="pl-PL" sz="4300" dirty="0" err="1"/>
              <a:t>paths</a:t>
            </a:r>
            <a:r>
              <a:rPr lang="pl-PL" sz="4300" dirty="0"/>
              <a:t>. </a:t>
            </a:r>
            <a:r>
              <a:rPr lang="pl-PL" sz="4300" dirty="0" err="1"/>
              <a:t>Add</a:t>
            </a:r>
            <a:r>
              <a:rPr lang="pl-PL" sz="4300" dirty="0"/>
              <a:t> </a:t>
            </a:r>
            <a:r>
              <a:rPr lang="pl-PL" sz="4300" dirty="0" err="1"/>
              <a:t>elements</a:t>
            </a:r>
            <a:r>
              <a:rPr lang="pl-PL" sz="4300" dirty="0"/>
              <a:t> </a:t>
            </a:r>
            <a:r>
              <a:rPr lang="pl-PL" sz="4300" dirty="0" err="1"/>
              <a:t>like</a:t>
            </a:r>
            <a:r>
              <a:rPr lang="pl-PL" sz="4300" dirty="0"/>
              <a:t>:</a:t>
            </a:r>
          </a:p>
          <a:p>
            <a:pPr marL="0" indent="0">
              <a:buNone/>
            </a:pPr>
            <a:r>
              <a:rPr lang="pl-PL" sz="4300" dirty="0" err="1"/>
              <a:t>Pedestrian</a:t>
            </a:r>
            <a:r>
              <a:rPr lang="pl-PL" sz="4300" dirty="0"/>
              <a:t> </a:t>
            </a:r>
            <a:r>
              <a:rPr lang="pl-PL" sz="4300" dirty="0" err="1"/>
              <a:t>figures</a:t>
            </a:r>
            <a:endParaRPr lang="pl-PL" sz="4300" dirty="0"/>
          </a:p>
          <a:p>
            <a:pPr marL="0" indent="0">
              <a:buNone/>
            </a:pPr>
            <a:r>
              <a:rPr lang="pl-PL" sz="4300" dirty="0" err="1"/>
              <a:t>Obstacles</a:t>
            </a:r>
            <a:r>
              <a:rPr lang="pl-PL" sz="4300" dirty="0"/>
              <a:t> (</a:t>
            </a:r>
            <a:r>
              <a:rPr lang="pl-PL" sz="4300" dirty="0" err="1"/>
              <a:t>e.g</a:t>
            </a:r>
            <a:r>
              <a:rPr lang="pl-PL" sz="4300" dirty="0"/>
              <a:t>., </a:t>
            </a:r>
            <a:r>
              <a:rPr lang="pl-PL" sz="4300" dirty="0" err="1"/>
              <a:t>rocks</a:t>
            </a:r>
            <a:r>
              <a:rPr lang="pl-PL" sz="4300" dirty="0"/>
              <a:t>, </a:t>
            </a:r>
            <a:r>
              <a:rPr lang="pl-PL" sz="4300" dirty="0" err="1"/>
              <a:t>animals</a:t>
            </a:r>
            <a:r>
              <a:rPr lang="pl-PL" sz="4300" dirty="0"/>
              <a:t>)</a:t>
            </a:r>
          </a:p>
          <a:p>
            <a:pPr marL="0" indent="0">
              <a:buNone/>
            </a:pPr>
            <a:r>
              <a:rPr lang="pl-PL" sz="4300" dirty="0" err="1"/>
              <a:t>Traffic</a:t>
            </a:r>
            <a:r>
              <a:rPr lang="pl-PL" sz="4300" dirty="0"/>
              <a:t> </a:t>
            </a:r>
            <a:r>
              <a:rPr lang="pl-PL" sz="4300" dirty="0" err="1"/>
              <a:t>lights</a:t>
            </a:r>
            <a:r>
              <a:rPr lang="pl-PL" sz="4300" dirty="0"/>
              <a:t> </a:t>
            </a:r>
            <a:r>
              <a:rPr lang="pl-PL" sz="4300" dirty="0" err="1"/>
              <a:t>or</a:t>
            </a:r>
            <a:r>
              <a:rPr lang="pl-PL" sz="4300" dirty="0"/>
              <a:t> stop </a:t>
            </a:r>
            <a:r>
              <a:rPr lang="pl-PL" sz="4300" dirty="0" err="1"/>
              <a:t>signs</a:t>
            </a:r>
            <a:endParaRPr lang="pl-PL" sz="4300" dirty="0"/>
          </a:p>
          <a:p>
            <a:pPr marL="0" indent="0">
              <a:buNone/>
            </a:pPr>
            <a:r>
              <a:rPr lang="pl-PL" sz="4300" dirty="0"/>
              <a:t>Program the Robot: </a:t>
            </a:r>
            <a:r>
              <a:rPr lang="pl-PL" sz="4300" dirty="0" err="1"/>
              <a:t>Students</a:t>
            </a:r>
            <a:r>
              <a:rPr lang="pl-PL" sz="4300" dirty="0"/>
              <a:t> program the LEGO </a:t>
            </a:r>
            <a:r>
              <a:rPr lang="pl-PL" sz="4300" dirty="0" err="1"/>
              <a:t>Spike</a:t>
            </a:r>
            <a:r>
              <a:rPr lang="pl-PL" sz="4300" dirty="0"/>
              <a:t> robot to </a:t>
            </a:r>
            <a:r>
              <a:rPr lang="pl-PL" sz="4300" dirty="0" err="1"/>
              <a:t>simulate</a:t>
            </a:r>
            <a:r>
              <a:rPr lang="pl-PL" sz="4300" dirty="0"/>
              <a:t> a </a:t>
            </a:r>
            <a:r>
              <a:rPr lang="pl-PL" sz="4300" dirty="0" err="1"/>
              <a:t>self-driving</a:t>
            </a:r>
            <a:r>
              <a:rPr lang="pl-PL" sz="4300" dirty="0"/>
              <a:t> car. </a:t>
            </a:r>
            <a:r>
              <a:rPr lang="pl-PL" sz="4300" dirty="0" err="1"/>
              <a:t>They</a:t>
            </a:r>
            <a:r>
              <a:rPr lang="pl-PL" sz="4300" dirty="0"/>
              <a:t> set </a:t>
            </a:r>
            <a:r>
              <a:rPr lang="pl-PL" sz="4300" dirty="0" err="1"/>
              <a:t>decision</a:t>
            </a:r>
            <a:r>
              <a:rPr lang="pl-PL" sz="4300" dirty="0"/>
              <a:t> </a:t>
            </a:r>
            <a:r>
              <a:rPr lang="pl-PL" sz="4300" dirty="0" err="1"/>
              <a:t>rules</a:t>
            </a:r>
            <a:r>
              <a:rPr lang="pl-PL" sz="4300" dirty="0"/>
              <a:t> for </a:t>
            </a:r>
            <a:r>
              <a:rPr lang="pl-PL" sz="4300" dirty="0" err="1"/>
              <a:t>how</a:t>
            </a:r>
            <a:r>
              <a:rPr lang="pl-PL" sz="4300" dirty="0"/>
              <a:t> the robot </a:t>
            </a:r>
            <a:r>
              <a:rPr lang="pl-PL" sz="4300" dirty="0" err="1"/>
              <a:t>should</a:t>
            </a:r>
            <a:r>
              <a:rPr lang="pl-PL" sz="4300" dirty="0"/>
              <a:t> </a:t>
            </a:r>
            <a:r>
              <a:rPr lang="pl-PL" sz="4300" dirty="0" err="1"/>
              <a:t>act</a:t>
            </a:r>
            <a:r>
              <a:rPr lang="pl-PL" sz="4300" dirty="0"/>
              <a:t> </a:t>
            </a:r>
            <a:r>
              <a:rPr lang="pl-PL" sz="4300" dirty="0" err="1"/>
              <a:t>when</a:t>
            </a:r>
            <a:r>
              <a:rPr lang="pl-PL" sz="4300" dirty="0"/>
              <a:t> </a:t>
            </a:r>
            <a:r>
              <a:rPr lang="pl-PL" sz="4300" dirty="0" err="1"/>
              <a:t>encountering</a:t>
            </a:r>
            <a:r>
              <a:rPr lang="pl-PL" sz="4300" dirty="0"/>
              <a:t> a </a:t>
            </a:r>
            <a:r>
              <a:rPr lang="pl-PL" sz="4300" dirty="0" err="1"/>
              <a:t>moral</a:t>
            </a:r>
            <a:r>
              <a:rPr lang="pl-PL" sz="4300" dirty="0"/>
              <a:t> </a:t>
            </a:r>
            <a:r>
              <a:rPr lang="pl-PL" sz="4300" dirty="0" err="1"/>
              <a:t>dilemma</a:t>
            </a:r>
            <a:r>
              <a:rPr lang="pl-PL" sz="4300" dirty="0"/>
              <a:t> (</a:t>
            </a:r>
            <a:r>
              <a:rPr lang="pl-PL" sz="4300" dirty="0" err="1"/>
              <a:t>e.g</a:t>
            </a:r>
            <a:r>
              <a:rPr lang="pl-PL" sz="4300" dirty="0"/>
              <a:t>., </a:t>
            </a:r>
            <a:r>
              <a:rPr lang="pl-PL" sz="4300" dirty="0" err="1"/>
              <a:t>prioritizing</a:t>
            </a:r>
            <a:r>
              <a:rPr lang="pl-PL" sz="4300" dirty="0"/>
              <a:t> </a:t>
            </a:r>
            <a:r>
              <a:rPr lang="pl-PL" sz="4300" dirty="0" err="1"/>
              <a:t>pedestrians</a:t>
            </a:r>
            <a:r>
              <a:rPr lang="pl-PL" sz="4300" dirty="0"/>
              <a:t> </a:t>
            </a:r>
            <a:r>
              <a:rPr lang="pl-PL" sz="4300" dirty="0" err="1"/>
              <a:t>over</a:t>
            </a:r>
            <a:r>
              <a:rPr lang="pl-PL" sz="4300" dirty="0"/>
              <a:t> </a:t>
            </a:r>
            <a:r>
              <a:rPr lang="pl-PL" sz="4300" dirty="0" err="1"/>
              <a:t>obstacles</a:t>
            </a:r>
            <a:r>
              <a:rPr lang="pl-PL" sz="4300" dirty="0"/>
              <a:t>).</a:t>
            </a:r>
          </a:p>
          <a:p>
            <a:pPr marL="0" indent="0">
              <a:buNone/>
            </a:pPr>
            <a:r>
              <a:rPr lang="pl-PL" sz="4300" dirty="0" err="1"/>
              <a:t>Scenarios</a:t>
            </a:r>
            <a:r>
              <a:rPr lang="pl-PL" sz="4300" dirty="0"/>
              <a:t>: One </a:t>
            </a:r>
            <a:r>
              <a:rPr lang="pl-PL" sz="4300" dirty="0" err="1"/>
              <a:t>path</a:t>
            </a:r>
            <a:r>
              <a:rPr lang="pl-PL" sz="4300" dirty="0"/>
              <a:t> </a:t>
            </a:r>
            <a:r>
              <a:rPr lang="pl-PL" sz="4300" dirty="0" err="1"/>
              <a:t>has</a:t>
            </a:r>
            <a:r>
              <a:rPr lang="pl-PL" sz="4300" dirty="0"/>
              <a:t> a </a:t>
            </a:r>
            <a:r>
              <a:rPr lang="pl-PL" sz="4300" dirty="0" err="1"/>
              <a:t>group</a:t>
            </a:r>
            <a:r>
              <a:rPr lang="pl-PL" sz="4300" dirty="0"/>
              <a:t> of </a:t>
            </a:r>
            <a:r>
              <a:rPr lang="pl-PL" sz="4300" dirty="0" err="1"/>
              <a:t>pedestrians</a:t>
            </a:r>
            <a:r>
              <a:rPr lang="pl-PL" sz="4300" dirty="0"/>
              <a:t>, and the </a:t>
            </a:r>
            <a:r>
              <a:rPr lang="pl-PL" sz="4300" dirty="0" err="1"/>
              <a:t>other</a:t>
            </a:r>
            <a:r>
              <a:rPr lang="pl-PL" sz="4300" dirty="0"/>
              <a:t> </a:t>
            </a:r>
            <a:r>
              <a:rPr lang="pl-PL" sz="4300" dirty="0" err="1"/>
              <a:t>has</a:t>
            </a:r>
            <a:r>
              <a:rPr lang="pl-PL" sz="4300" dirty="0"/>
              <a:t> </a:t>
            </a:r>
            <a:r>
              <a:rPr lang="pl-PL" sz="4300" dirty="0" err="1"/>
              <a:t>an</a:t>
            </a:r>
            <a:r>
              <a:rPr lang="pl-PL" sz="4300" dirty="0"/>
              <a:t> </a:t>
            </a:r>
            <a:r>
              <a:rPr lang="pl-PL" sz="4300" dirty="0" err="1"/>
              <a:t>obstacle</a:t>
            </a:r>
            <a:r>
              <a:rPr lang="pl-PL" sz="4300" dirty="0"/>
              <a:t>.</a:t>
            </a:r>
          </a:p>
          <a:p>
            <a:pPr marL="0" indent="0">
              <a:buNone/>
            </a:pPr>
            <a:r>
              <a:rPr lang="pl-PL" sz="4300" dirty="0"/>
              <a:t>The robot </a:t>
            </a:r>
            <a:r>
              <a:rPr lang="pl-PL" sz="4300" dirty="0" err="1"/>
              <a:t>must</a:t>
            </a:r>
            <a:r>
              <a:rPr lang="pl-PL" sz="4300" dirty="0"/>
              <a:t> </a:t>
            </a:r>
            <a:r>
              <a:rPr lang="pl-PL" sz="4300" dirty="0" err="1"/>
              <a:t>choose</a:t>
            </a:r>
            <a:r>
              <a:rPr lang="pl-PL" sz="4300" dirty="0"/>
              <a:t> </a:t>
            </a:r>
            <a:r>
              <a:rPr lang="pl-PL" sz="4300" dirty="0" err="1"/>
              <a:t>between</a:t>
            </a:r>
            <a:r>
              <a:rPr lang="pl-PL" sz="4300" dirty="0"/>
              <a:t> </a:t>
            </a:r>
            <a:r>
              <a:rPr lang="pl-PL" sz="4300" dirty="0" err="1"/>
              <a:t>damaging</a:t>
            </a:r>
            <a:r>
              <a:rPr lang="pl-PL" sz="4300" dirty="0"/>
              <a:t> </a:t>
            </a:r>
            <a:r>
              <a:rPr lang="pl-PL" sz="4300" dirty="0" err="1"/>
              <a:t>itself</a:t>
            </a:r>
            <a:r>
              <a:rPr lang="pl-PL" sz="4300" dirty="0"/>
              <a:t> </a:t>
            </a:r>
            <a:r>
              <a:rPr lang="pl-PL" sz="4300" dirty="0" err="1"/>
              <a:t>or</a:t>
            </a:r>
            <a:r>
              <a:rPr lang="pl-PL" sz="4300" dirty="0"/>
              <a:t> </a:t>
            </a:r>
            <a:r>
              <a:rPr lang="pl-PL" sz="4300" dirty="0" err="1"/>
              <a:t>endangering</a:t>
            </a:r>
            <a:r>
              <a:rPr lang="pl-PL" sz="4300" dirty="0"/>
              <a:t> </a:t>
            </a:r>
            <a:r>
              <a:rPr lang="pl-PL" sz="4300" dirty="0" err="1"/>
              <a:t>others</a:t>
            </a:r>
            <a:r>
              <a:rPr lang="pl-PL" sz="4300" dirty="0"/>
              <a:t>.</a:t>
            </a:r>
            <a:endParaRPr lang="pl-PL" sz="3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17" name="Immagine 16" descr="Immagine che contiene Ricambio auto, ruota, Modello in scala, Veicolo giocattolo&#10;&#10;Descrizione generata automaticamente">
            <a:extLst>
              <a:ext uri="{FF2B5EF4-FFF2-40B4-BE49-F238E27FC236}">
                <a16:creationId xmlns="" xmlns:a16="http://schemas.microsoft.com/office/drawing/2014/main" id="{B86C67E7-6FBD-1C04-23C6-243843F0F43F}"/>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7838661" y="1449593"/>
            <a:ext cx="4353339" cy="4353339"/>
          </a:xfrm>
          <a:prstGeom prst="rect">
            <a:avLst/>
          </a:prstGeom>
        </p:spPr>
      </p:pic>
      <p:sp>
        <p:nvSpPr>
          <p:cNvPr id="18" name="CasellaDiTesto 17">
            <a:extLst>
              <a:ext uri="{FF2B5EF4-FFF2-40B4-BE49-F238E27FC236}">
                <a16:creationId xmlns="" xmlns:a16="http://schemas.microsoft.com/office/drawing/2014/main" id="{DA8F4DF5-BF52-080D-A373-439FF96123A8}"/>
              </a:ext>
            </a:extLst>
          </p:cNvPr>
          <p:cNvSpPr txBox="1"/>
          <p:nvPr/>
        </p:nvSpPr>
        <p:spPr>
          <a:xfrm>
            <a:off x="7838661" y="5121652"/>
            <a:ext cx="3945835" cy="230832"/>
          </a:xfrm>
          <a:prstGeom prst="rect">
            <a:avLst/>
          </a:prstGeom>
          <a:noFill/>
        </p:spPr>
        <p:txBody>
          <a:bodyPr wrap="square" rtlCol="0">
            <a:spAutoFit/>
          </a:bodyPr>
          <a:lstStyle/>
          <a:p>
            <a:r>
              <a:rPr lang="it-IT" sz="900" dirty="0">
                <a:hlinkClick r:id="rId4" tooltip="https://primelessons.org/ru/RobotDesigns.html"/>
              </a:rPr>
              <a:t>Questa foto</a:t>
            </a:r>
            <a:r>
              <a:rPr lang="it-IT" sz="900" dirty="0"/>
              <a:t> di Autore sconosciuto è concesso in licenza da </a:t>
            </a:r>
            <a:r>
              <a:rPr lang="it-IT" sz="900" dirty="0">
                <a:hlinkClick r:id="rId5" tooltip="https://creativecommons.org/licenses/by-nc-sa/3.0/"/>
              </a:rPr>
              <a:t>CC BY-SA-NC</a:t>
            </a:r>
            <a:endParaRPr lang="it-IT" sz="900" dirty="0"/>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326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E7A97313-C4E2-7EAA-F763-DB256340333D}"/>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C432E55B-A0EB-8535-FE6B-4AEDEAF59A8A}"/>
              </a:ext>
            </a:extLst>
          </p:cNvPr>
          <p:cNvSpPr>
            <a:spLocks noGrp="1"/>
          </p:cNvSpPr>
          <p:nvPr>
            <p:ph type="title"/>
          </p:nvPr>
        </p:nvSpPr>
        <p:spPr>
          <a:xfrm>
            <a:off x="1386348" y="280220"/>
            <a:ext cx="8524568" cy="1061884"/>
          </a:xfrm>
        </p:spPr>
        <p:txBody>
          <a:bodyPr>
            <a:normAutofit/>
          </a:bodyPr>
          <a:lstStyle/>
          <a:p>
            <a:pPr algn="ctr"/>
            <a:r>
              <a:rPr lang="pl-PL" sz="4400" dirty="0"/>
              <a:t>How to program</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4BFB4AEB-7034-DC1C-8325-F47075C6D784}"/>
              </a:ext>
            </a:extLst>
          </p:cNvPr>
          <p:cNvPicPr>
            <a:picLocks noChangeAspect="1"/>
          </p:cNvPicPr>
          <p:nvPr/>
        </p:nvPicPr>
        <p:blipFill>
          <a:blip r:embed="rId2"/>
          <a:stretch>
            <a:fillRect/>
          </a:stretch>
        </p:blipFill>
        <p:spPr>
          <a:xfrm>
            <a:off x="0" y="6259120"/>
            <a:ext cx="2684206" cy="598880"/>
          </a:xfrm>
          <a:prstGeom prst="rect">
            <a:avLst/>
          </a:prstGeom>
        </p:spPr>
      </p:pic>
      <p:pic>
        <p:nvPicPr>
          <p:cNvPr id="12" name="Immagine 11" descr="Immagine che contiene testo, logo, Carattere, Elementi grafici&#10;&#10;Descrizione generata automaticamente">
            <a:extLst>
              <a:ext uri="{FF2B5EF4-FFF2-40B4-BE49-F238E27FC236}">
                <a16:creationId xmlns="" xmlns:a16="http://schemas.microsoft.com/office/drawing/2014/main" id="{EDF9E69E-A0EB-DFAA-480E-6FDD42419285}"/>
              </a:ext>
            </a:extLst>
          </p:cNvPr>
          <p:cNvPicPr>
            <a:picLocks noChangeAspect="1"/>
          </p:cNvPicPr>
          <p:nvPr/>
        </p:nvPicPr>
        <p:blipFill>
          <a:blip r:embed="rId3"/>
          <a:stretch>
            <a:fillRect/>
          </a:stretch>
        </p:blipFill>
        <p:spPr>
          <a:xfrm>
            <a:off x="4229100" y="2273300"/>
            <a:ext cx="3733800" cy="231140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00151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AA61FE-3BE6-020E-8D8B-197B3D75A9BF}"/>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577F98CD-E027-DC97-06BD-D990354B2839}"/>
              </a:ext>
            </a:extLst>
          </p:cNvPr>
          <p:cNvSpPr>
            <a:spLocks noGrp="1"/>
          </p:cNvSpPr>
          <p:nvPr>
            <p:ph type="title"/>
          </p:nvPr>
        </p:nvSpPr>
        <p:spPr>
          <a:xfrm>
            <a:off x="1386348" y="280220"/>
            <a:ext cx="8524568" cy="1061884"/>
          </a:xfrm>
        </p:spPr>
        <p:txBody>
          <a:bodyPr>
            <a:normAutofit/>
          </a:bodyPr>
          <a:lstStyle/>
          <a:p>
            <a:pPr algn="ctr"/>
            <a:r>
              <a:rPr lang="pl-PL" sz="4400" dirty="0"/>
              <a:t>How to program</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36A1FD41-BD0C-E57E-4E7C-1353EDB1A531}"/>
              </a:ext>
            </a:extLst>
          </p:cNvPr>
          <p:cNvPicPr>
            <a:picLocks noChangeAspect="1"/>
          </p:cNvPicPr>
          <p:nvPr/>
        </p:nvPicPr>
        <p:blipFill>
          <a:blip r:embed="rId2"/>
          <a:stretch>
            <a:fillRect/>
          </a:stretch>
        </p:blipFill>
        <p:spPr>
          <a:xfrm>
            <a:off x="0" y="6259120"/>
            <a:ext cx="2684206" cy="598880"/>
          </a:xfrm>
          <a:prstGeom prst="rect">
            <a:avLst/>
          </a:prstGeom>
        </p:spPr>
      </p:pic>
      <p:pic>
        <p:nvPicPr>
          <p:cNvPr id="12" name="Immagine 11" descr="Immagine che contiene testo, logo, Carattere, Elementi grafici&#10;&#10;Descrizione generata automaticamente">
            <a:extLst>
              <a:ext uri="{FF2B5EF4-FFF2-40B4-BE49-F238E27FC236}">
                <a16:creationId xmlns="" xmlns:a16="http://schemas.microsoft.com/office/drawing/2014/main" id="{E5FB1923-FC7C-2800-719C-FC49A477E906}"/>
              </a:ext>
            </a:extLst>
          </p:cNvPr>
          <p:cNvPicPr>
            <a:picLocks noChangeAspect="1"/>
          </p:cNvPicPr>
          <p:nvPr/>
        </p:nvPicPr>
        <p:blipFill>
          <a:blip r:embed="rId3"/>
          <a:stretch>
            <a:fillRect/>
          </a:stretch>
        </p:blipFill>
        <p:spPr>
          <a:xfrm>
            <a:off x="4229100" y="2273300"/>
            <a:ext cx="3733800" cy="2311400"/>
          </a:xfrm>
          <a:prstGeom prst="rect">
            <a:avLst/>
          </a:prstGeom>
        </p:spPr>
      </p:pic>
      <p:pic>
        <p:nvPicPr>
          <p:cNvPr id="3" name="Immagine 2" descr="Immagine che contiene testo, logo, schermata, Carattere&#10;&#10;Descrizione generata automaticamente">
            <a:extLst>
              <a:ext uri="{FF2B5EF4-FFF2-40B4-BE49-F238E27FC236}">
                <a16:creationId xmlns="" xmlns:a16="http://schemas.microsoft.com/office/drawing/2014/main" id="{9094CBA5-3F5A-E124-2932-29FCB496A920}"/>
              </a:ext>
            </a:extLst>
          </p:cNvPr>
          <p:cNvPicPr>
            <a:picLocks noChangeAspect="1"/>
          </p:cNvPicPr>
          <p:nvPr/>
        </p:nvPicPr>
        <p:blipFill>
          <a:blip r:embed="rId4"/>
          <a:stretch>
            <a:fillRect/>
          </a:stretch>
        </p:blipFill>
        <p:spPr>
          <a:xfrm>
            <a:off x="3873500" y="2628900"/>
            <a:ext cx="4445000" cy="1600200"/>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208879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4EEA969-1039-857A-5DC5-DCDC125DC67F}"/>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69FC4723-41FA-C0BB-6C50-672A353D9DBA}"/>
              </a:ext>
            </a:extLst>
          </p:cNvPr>
          <p:cNvSpPr>
            <a:spLocks noGrp="1"/>
          </p:cNvSpPr>
          <p:nvPr>
            <p:ph type="title"/>
          </p:nvPr>
        </p:nvSpPr>
        <p:spPr>
          <a:xfrm>
            <a:off x="1386348" y="280220"/>
            <a:ext cx="8524568" cy="1061884"/>
          </a:xfrm>
        </p:spPr>
        <p:txBody>
          <a:bodyPr>
            <a:normAutofit/>
          </a:bodyPr>
          <a:lstStyle/>
          <a:p>
            <a:pPr algn="ctr"/>
            <a:r>
              <a:rPr lang="pl-PL" sz="4400" dirty="0"/>
              <a:t>How to program</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15AFCED6-EDC8-EAEF-CA9E-C4559A658B75}"/>
              </a:ext>
            </a:extLst>
          </p:cNvPr>
          <p:cNvPicPr>
            <a:picLocks noChangeAspect="1"/>
          </p:cNvPicPr>
          <p:nvPr/>
        </p:nvPicPr>
        <p:blipFill>
          <a:blip r:embed="rId2"/>
          <a:stretch>
            <a:fillRect/>
          </a:stretch>
        </p:blipFill>
        <p:spPr>
          <a:xfrm>
            <a:off x="0" y="6259120"/>
            <a:ext cx="2684206" cy="598880"/>
          </a:xfrm>
          <a:prstGeom prst="rect">
            <a:avLst/>
          </a:prstGeom>
        </p:spPr>
      </p:pic>
      <p:pic>
        <p:nvPicPr>
          <p:cNvPr id="12" name="Immagine 11" descr="Immagine che contiene testo, logo, Carattere, Elementi grafici&#10;&#10;Descrizione generata automaticamente">
            <a:extLst>
              <a:ext uri="{FF2B5EF4-FFF2-40B4-BE49-F238E27FC236}">
                <a16:creationId xmlns="" xmlns:a16="http://schemas.microsoft.com/office/drawing/2014/main" id="{428CBA43-C1F8-A38F-AFEB-37FA42D654B9}"/>
              </a:ext>
            </a:extLst>
          </p:cNvPr>
          <p:cNvPicPr>
            <a:picLocks noChangeAspect="1"/>
          </p:cNvPicPr>
          <p:nvPr/>
        </p:nvPicPr>
        <p:blipFill>
          <a:blip r:embed="rId3"/>
          <a:stretch>
            <a:fillRect/>
          </a:stretch>
        </p:blipFill>
        <p:spPr>
          <a:xfrm>
            <a:off x="4229100" y="2273300"/>
            <a:ext cx="3733800" cy="2311400"/>
          </a:xfrm>
          <a:prstGeom prst="rect">
            <a:avLst/>
          </a:prstGeom>
        </p:spPr>
      </p:pic>
      <p:pic>
        <p:nvPicPr>
          <p:cNvPr id="3" name="Immagine 2" descr="Immagine che contiene testo, logo, schermata, Carattere&#10;&#10;Descrizione generata automaticamente">
            <a:extLst>
              <a:ext uri="{FF2B5EF4-FFF2-40B4-BE49-F238E27FC236}">
                <a16:creationId xmlns="" xmlns:a16="http://schemas.microsoft.com/office/drawing/2014/main" id="{9E0FEB83-4A77-DD12-210B-8220DB76D323}"/>
              </a:ext>
            </a:extLst>
          </p:cNvPr>
          <p:cNvPicPr>
            <a:picLocks noChangeAspect="1"/>
          </p:cNvPicPr>
          <p:nvPr/>
        </p:nvPicPr>
        <p:blipFill>
          <a:blip r:embed="rId4"/>
          <a:stretch>
            <a:fillRect/>
          </a:stretch>
        </p:blipFill>
        <p:spPr>
          <a:xfrm>
            <a:off x="3873500" y="2628900"/>
            <a:ext cx="4445000" cy="1600200"/>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28880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70DD6B3-BD33-5F0F-C2C0-BD527A03AB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BE513260-FB7E-9BC8-C69D-27FA17CFB473}"/>
              </a:ext>
            </a:extLst>
          </p:cNvPr>
          <p:cNvSpPr>
            <a:spLocks noGrp="1"/>
          </p:cNvSpPr>
          <p:nvPr>
            <p:ph type="title"/>
          </p:nvPr>
        </p:nvSpPr>
        <p:spPr>
          <a:xfrm>
            <a:off x="1386348" y="280220"/>
            <a:ext cx="8524568" cy="1061884"/>
          </a:xfrm>
        </p:spPr>
        <p:txBody>
          <a:bodyPr>
            <a:normAutofit/>
          </a:bodyPr>
          <a:lstStyle/>
          <a:p>
            <a:pPr algn="ctr"/>
            <a:r>
              <a:rPr lang="pl-PL" sz="4400" dirty="0"/>
              <a:t>How to program</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C87E7F02-6160-299D-251C-E093D0CFA750}"/>
              </a:ext>
            </a:extLst>
          </p:cNvPr>
          <p:cNvPicPr>
            <a:picLocks noChangeAspect="1"/>
          </p:cNvPicPr>
          <p:nvPr/>
        </p:nvPicPr>
        <p:blipFill>
          <a:blip r:embed="rId2"/>
          <a:stretch>
            <a:fillRect/>
          </a:stretch>
        </p:blipFill>
        <p:spPr>
          <a:xfrm>
            <a:off x="0" y="6259120"/>
            <a:ext cx="2684206" cy="598880"/>
          </a:xfrm>
          <a:prstGeom prst="rect">
            <a:avLst/>
          </a:prstGeom>
        </p:spPr>
      </p:pic>
      <p:pic>
        <p:nvPicPr>
          <p:cNvPr id="4" name="Immagine 3">
            <a:extLst>
              <a:ext uri="{FF2B5EF4-FFF2-40B4-BE49-F238E27FC236}">
                <a16:creationId xmlns="" xmlns:a16="http://schemas.microsoft.com/office/drawing/2014/main" id="{D57BCD70-58DB-A52E-0791-05C83261E36C}"/>
              </a:ext>
            </a:extLst>
          </p:cNvPr>
          <p:cNvPicPr>
            <a:picLocks noChangeAspect="1"/>
          </p:cNvPicPr>
          <p:nvPr/>
        </p:nvPicPr>
        <p:blipFill>
          <a:blip r:embed="rId3"/>
          <a:stretch>
            <a:fillRect/>
          </a:stretch>
        </p:blipFill>
        <p:spPr>
          <a:xfrm>
            <a:off x="3873500" y="2209800"/>
            <a:ext cx="4445000" cy="243840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90294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4A36F6-4C5E-78FA-9112-1AA68A27CDF8}"/>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9D3F08D6-19E5-09C4-8A15-317A54F76530}"/>
              </a:ext>
            </a:extLst>
          </p:cNvPr>
          <p:cNvSpPr>
            <a:spLocks noGrp="1"/>
          </p:cNvSpPr>
          <p:nvPr>
            <p:ph type="title"/>
          </p:nvPr>
        </p:nvSpPr>
        <p:spPr>
          <a:xfrm>
            <a:off x="1386348" y="280220"/>
            <a:ext cx="8524568" cy="1061884"/>
          </a:xfrm>
        </p:spPr>
        <p:txBody>
          <a:bodyPr>
            <a:normAutofit/>
          </a:bodyPr>
          <a:lstStyle/>
          <a:p>
            <a:pPr algn="ctr"/>
            <a:r>
              <a:rPr lang="pl-PL" sz="4400" dirty="0"/>
              <a:t>How to program</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57EC3EA4-CBC5-A79D-1C91-35CA2302DDE4}"/>
              </a:ext>
            </a:extLst>
          </p:cNvPr>
          <p:cNvPicPr>
            <a:picLocks noChangeAspect="1"/>
          </p:cNvPicPr>
          <p:nvPr/>
        </p:nvPicPr>
        <p:blipFill>
          <a:blip r:embed="rId2"/>
          <a:stretch>
            <a:fillRect/>
          </a:stretch>
        </p:blipFill>
        <p:spPr>
          <a:xfrm>
            <a:off x="0" y="6259120"/>
            <a:ext cx="2684206" cy="598880"/>
          </a:xfrm>
          <a:prstGeom prst="rect">
            <a:avLst/>
          </a:prstGeom>
        </p:spPr>
      </p:pic>
      <p:pic>
        <p:nvPicPr>
          <p:cNvPr id="3" name="Immagine 2">
            <a:extLst>
              <a:ext uri="{FF2B5EF4-FFF2-40B4-BE49-F238E27FC236}">
                <a16:creationId xmlns="" xmlns:a16="http://schemas.microsoft.com/office/drawing/2014/main" id="{DA611972-401C-5B7E-0153-85AFA20C56FD}"/>
              </a:ext>
            </a:extLst>
          </p:cNvPr>
          <p:cNvPicPr>
            <a:picLocks noChangeAspect="1"/>
          </p:cNvPicPr>
          <p:nvPr/>
        </p:nvPicPr>
        <p:blipFill>
          <a:blip r:embed="rId3"/>
          <a:stretch>
            <a:fillRect/>
          </a:stretch>
        </p:blipFill>
        <p:spPr>
          <a:xfrm>
            <a:off x="3873500" y="1854200"/>
            <a:ext cx="4445000" cy="314960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316479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562</TotalTime>
  <Words>992</Words>
  <Application>Microsoft Office PowerPoint</Application>
  <PresentationFormat>Panoramiczny</PresentationFormat>
  <Paragraphs>56</Paragraphs>
  <Slides>15</Slides>
  <Notes>0</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15</vt:i4>
      </vt:variant>
    </vt:vector>
  </HeadingPairs>
  <TitlesOfParts>
    <vt:vector size="27" baseType="lpstr">
      <vt:lpstr>Aptos</vt:lpstr>
      <vt:lpstr>Aptos Display</vt:lpstr>
      <vt:lpstr>Arial</vt:lpstr>
      <vt:lpstr>Calibri</vt:lpstr>
      <vt:lpstr>Calibri Light</vt:lpstr>
      <vt:lpstr>Century Gothic</vt:lpstr>
      <vt:lpstr>Inter Bold</vt:lpstr>
      <vt:lpstr>Poppins</vt:lpstr>
      <vt:lpstr>Times New Roman</vt:lpstr>
      <vt:lpstr>Tema di Office</vt:lpstr>
      <vt:lpstr>Projekt niestandardowy</vt:lpstr>
      <vt:lpstr>1_Tema di Office</vt:lpstr>
      <vt:lpstr>Prezentacja programu PowerPoint</vt:lpstr>
      <vt:lpstr>MODULE 3: THE HISTORY OF ROBOTICS APPLICATIONS IN EDUCATION </vt:lpstr>
      <vt:lpstr>Moral Machine</vt:lpstr>
      <vt:lpstr>How to set the activity</vt:lpstr>
      <vt:lpstr>How to program</vt:lpstr>
      <vt:lpstr>How to program</vt:lpstr>
      <vt:lpstr>How to program</vt:lpstr>
      <vt:lpstr>How to program</vt:lpstr>
      <vt:lpstr>How to program</vt:lpstr>
      <vt:lpstr>How to program</vt:lpstr>
      <vt:lpstr>How to program</vt:lpstr>
      <vt:lpstr>How to program</vt:lpstr>
      <vt:lpstr>Activity Flow</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33</cp:revision>
  <dcterms:created xsi:type="dcterms:W3CDTF">2024-08-05T10:37:09Z</dcterms:created>
  <dcterms:modified xsi:type="dcterms:W3CDTF">2025-03-30T20:22:47Z</dcterms:modified>
</cp:coreProperties>
</file>