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sldIdLst>
    <p:sldId id="264" r:id="rId4"/>
    <p:sldId id="265" r:id="rId5"/>
    <p:sldId id="258" r:id="rId6"/>
    <p:sldId id="260" r:id="rId7"/>
    <p:sldId id="262" r:id="rId8"/>
    <p:sldId id="266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1" autoAdjust="0"/>
    <p:restoredTop sz="94719"/>
  </p:normalViewPr>
  <p:slideViewPr>
    <p:cSldViewPr snapToGrid="0">
      <p:cViewPr varScale="1">
        <p:scale>
          <a:sx n="89" d="100"/>
          <a:sy n="89" d="100"/>
        </p:scale>
        <p:origin x="667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7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0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3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3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1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9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49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1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308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95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07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0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68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32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425B4DF7-35E2-5A9E-7FA1-4FDF3029F994}"/>
              </a:ext>
            </a:extLst>
          </p:cNvPr>
          <p:cNvGrpSpPr/>
          <p:nvPr userDrawn="1"/>
        </p:nvGrpSpPr>
        <p:grpSpPr>
          <a:xfrm rot="1024244">
            <a:off x="-3966760" y="1610440"/>
            <a:ext cx="9609921" cy="7498990"/>
            <a:chOff x="0" y="0"/>
            <a:chExt cx="1006515" cy="785422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A16B8F33-5527-56A1-BD5C-4F65647B7151}"/>
                </a:ext>
              </a:extLst>
            </p:cNvPr>
            <p:cNvSpPr/>
            <p:nvPr/>
          </p:nvSpPr>
          <p:spPr>
            <a:xfrm>
              <a:off x="0" y="0"/>
              <a:ext cx="1006515" cy="785422"/>
            </a:xfrm>
            <a:custGeom>
              <a:avLst/>
              <a:gdLst/>
              <a:ahLst/>
              <a:cxnLst/>
              <a:rect l="l" t="t" r="r" b="b"/>
              <a:pathLst>
                <a:path w="1006515" h="785422">
                  <a:moveTo>
                    <a:pt x="503257" y="0"/>
                  </a:moveTo>
                  <a:lnTo>
                    <a:pt x="1006515" y="785422"/>
                  </a:lnTo>
                  <a:lnTo>
                    <a:pt x="0" y="785422"/>
                  </a:lnTo>
                  <a:lnTo>
                    <a:pt x="503257" y="0"/>
                  </a:lnTo>
                  <a:close/>
                </a:path>
              </a:pathLst>
            </a:custGeom>
            <a:solidFill>
              <a:srgbClr val="9FBDF1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xmlns="" id="{69631D50-E9D6-CCD1-818A-CCBCF62B1C64}"/>
                </a:ext>
              </a:extLst>
            </p:cNvPr>
            <p:cNvSpPr txBox="1"/>
            <p:nvPr/>
          </p:nvSpPr>
          <p:spPr>
            <a:xfrm>
              <a:off x="157268" y="164635"/>
              <a:ext cx="691979" cy="5646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20"/>
                </a:lnSpc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4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4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fantic-tac.blogspot.com/2015/05/blue-bot-un-nuevo-recurso-para-el-aul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eadysteadysmileandlearn.blogspot.com/2015/10/nuestros-nombres-con-blue-bo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735237" y="1972548"/>
            <a:ext cx="7310907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3:</a:t>
            </a:r>
            <a: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The History of Robotics Applications 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en-US" sz="32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education </a:t>
            </a:r>
            <a:endParaRPr lang="pl-PL" sz="32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3.3: </a:t>
            </a:r>
            <a:r>
              <a:rPr lang="pl-PL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Dance with </a:t>
            </a:r>
            <a:r>
              <a:rPr lang="pl-PL" sz="2800" dirty="0" err="1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Bees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130995"/>
            <a:ext cx="9144000" cy="2387600"/>
          </a:xfrm>
        </p:spPr>
        <p:txBody>
          <a:bodyPr>
            <a:noAutofit/>
          </a:bodyPr>
          <a:lstStyle/>
          <a:p>
            <a:r>
              <a:rPr lang="pl-PL" sz="4000" dirty="0"/>
              <a:t>MODULE 3</a:t>
            </a:r>
            <a:r>
              <a:rPr lang="pl-PL" sz="4000" dirty="0" smtClean="0"/>
              <a:t>: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sz="4000" dirty="0" smtClean="0"/>
              <a:t>THE HISTORY OF ROBOTICS APPLICATIONS IN EDUCATION</a:t>
            </a:r>
            <a:r>
              <a:rPr lang="en-US" sz="4000" dirty="0"/>
              <a:t>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920041"/>
            <a:ext cx="9144000" cy="1538927"/>
          </a:xfrm>
        </p:spPr>
        <p:txBody>
          <a:bodyPr>
            <a:normAutofit/>
          </a:bodyPr>
          <a:lstStyle/>
          <a:p>
            <a:r>
              <a:rPr lang="en-US" sz="4000" dirty="0"/>
              <a:t>Lesson </a:t>
            </a:r>
            <a:r>
              <a:rPr lang="pl-PL" sz="4000" dirty="0" smtClean="0"/>
              <a:t>3.3:Dance </a:t>
            </a:r>
            <a:r>
              <a:rPr lang="pl-PL" sz="4000" dirty="0"/>
              <a:t>with </a:t>
            </a:r>
            <a:r>
              <a:rPr lang="pl-PL" sz="4000" dirty="0" err="1"/>
              <a:t>Bees</a:t>
            </a:r>
            <a:endParaRPr lang="pl-PL" sz="4000" dirty="0"/>
          </a:p>
          <a:p>
            <a:endParaRPr lang="pl-PL" sz="4000" dirty="0"/>
          </a:p>
          <a:p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5200157" y="558809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Immagine 3">
            <a:extLst>
              <a:ext uri="{FF2B5EF4-FFF2-40B4-BE49-F238E27FC236}">
                <a16:creationId xmlns:a16="http://schemas.microsoft.com/office/drawing/2014/main" xmlns="" id="{037BFB7B-7453-CF8C-147C-2D862C5F8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305" y="5336008"/>
            <a:ext cx="1840905" cy="8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Dance with </a:t>
            </a:r>
            <a:r>
              <a:rPr lang="pl-PL" sz="4400" dirty="0" err="1"/>
              <a:t>bees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68" y="1890312"/>
            <a:ext cx="5259388" cy="3811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Objective: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teach students about paths, sequences, and spatial awareness while exploring geometrical concepts (rectangles) and programming.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3" name="Immagine 12" descr="Immagine che contiene giocattolo, gadget, Dispositivo elettronico, multimediale&#10;&#10;Descrizione generata automaticamente">
            <a:extLst>
              <a:ext uri="{FF2B5EF4-FFF2-40B4-BE49-F238E27FC236}">
                <a16:creationId xmlns:a16="http://schemas.microsoft.com/office/drawing/2014/main" xmlns="" id="{4F70503A-AB87-8CFC-4312-B49AD8B5E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411893" y="2055439"/>
            <a:ext cx="4010544" cy="310315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How to set the </a:t>
            </a:r>
            <a:r>
              <a:rPr lang="pl-PL" sz="4400" dirty="0" err="1"/>
              <a:t>activity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7" y="2118588"/>
            <a:ext cx="7214740" cy="38115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Materials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1" i="0" u="none" strike="noStrike" dirty="0" err="1">
                <a:solidFill>
                  <a:srgbClr val="000000"/>
                </a:solidFill>
                <a:effectLst/>
              </a:rPr>
              <a:t>Needed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Blue-Bot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robots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(one per group of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students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).</a:t>
            </a:r>
          </a:p>
          <a:p>
            <a:pPr algn="l"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A large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rectangular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playmat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or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table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marked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with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grid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lines to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form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rectangle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Colored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stickers or markers to designate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different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starting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points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around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the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rectangle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A flag or a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specific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symbol to indicate the common </a:t>
            </a:r>
            <a:r>
              <a:rPr lang="it-IT" b="0" i="0" u="none" strike="noStrike" dirty="0" err="1">
                <a:solidFill>
                  <a:srgbClr val="000000"/>
                </a:solidFill>
                <a:effectLst/>
              </a:rPr>
              <a:t>arrival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point.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20" name="Immagine 19" descr="Immagine che contiene vestiti, persona, interno, pavimento&#10;&#10;Descrizione generata automaticamente">
            <a:extLst>
              <a:ext uri="{FF2B5EF4-FFF2-40B4-BE49-F238E27FC236}">
                <a16:creationId xmlns:a16="http://schemas.microsoft.com/office/drawing/2014/main" xmlns="" id="{C5E1BB50-54AF-EA4B-A86C-10C69546C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467492" y="2620536"/>
            <a:ext cx="3371385" cy="252853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3263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9078716-1DBB-89EA-ADF8-FDBF3E451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F20B0C-3E96-E8FE-151E-A9E4763D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/>
          </a:bodyPr>
          <a:lstStyle/>
          <a:p>
            <a:pPr algn="ctr"/>
            <a:r>
              <a:rPr lang="pl-PL" sz="4400" dirty="0"/>
              <a:t>Activity </a:t>
            </a:r>
            <a:r>
              <a:rPr lang="pl-PL" sz="4400" dirty="0" err="1"/>
              <a:t>Flow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297D46B-ECBA-903F-4CA5-F83364069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357" y="2141838"/>
            <a:ext cx="6009031" cy="3719212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Discussion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Points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Geometry: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properties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the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rectangle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such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as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opposite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sides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being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equal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length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Programming: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Highlight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importance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precision in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commands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and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testing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sequences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Collaboration: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Reflect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how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groups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worked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together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 program </a:t>
            </a:r>
            <a:r>
              <a:rPr kumimoji="0" lang="pl-PL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their</a:t>
            </a:r>
            <a:r>
              <a:rPr kumimoji="0" lang="pl-P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Blue-Bot.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C971C0B0-4BBF-D910-BB6D-1251B0D1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2050" name="Picture 2" descr="Free movie video film illustration">
            <a:extLst>
              <a:ext uri="{FF2B5EF4-FFF2-40B4-BE49-F238E27FC236}">
                <a16:creationId xmlns:a16="http://schemas.microsoft.com/office/drawing/2014/main" xmlns="" id="{03659762-4F94-901E-756A-072101DB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8" y="1913152"/>
            <a:ext cx="3229747" cy="33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3018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190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611</TotalTime>
  <Words>453</Words>
  <Application>Microsoft Office PowerPoint</Application>
  <PresentationFormat>Panoramiczny</PresentationFormat>
  <Paragraphs>34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3: THE HISTORY OF ROBOTICS APPLICATIONS IN EDUCATION </vt:lpstr>
      <vt:lpstr>Dance with bees</vt:lpstr>
      <vt:lpstr>How to set the activity</vt:lpstr>
      <vt:lpstr>Activity Flow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35</cp:revision>
  <dcterms:created xsi:type="dcterms:W3CDTF">2024-08-05T10:37:09Z</dcterms:created>
  <dcterms:modified xsi:type="dcterms:W3CDTF">2025-03-31T19:50:49Z</dcterms:modified>
</cp:coreProperties>
</file>