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sldIdLst>
    <p:sldId id="263" r:id="rId4"/>
    <p:sldId id="264" r:id="rId5"/>
    <p:sldId id="258" r:id="rId6"/>
    <p:sldId id="260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1" autoAdjust="0"/>
    <p:restoredTop sz="94719"/>
  </p:normalViewPr>
  <p:slideViewPr>
    <p:cSldViewPr snapToGrid="0">
      <p:cViewPr varScale="1">
        <p:scale>
          <a:sx n="46" d="100"/>
          <a:sy n="46" d="100"/>
        </p:scale>
        <p:origin x="67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1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8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40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1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6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6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28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98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2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72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733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2289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2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10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3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6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9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7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3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xmlns="" id="{425B4DF7-35E2-5A9E-7FA1-4FDF3029F994}"/>
              </a:ext>
            </a:extLst>
          </p:cNvPr>
          <p:cNvGrpSpPr/>
          <p:nvPr userDrawn="1"/>
        </p:nvGrpSpPr>
        <p:grpSpPr>
          <a:xfrm rot="1024244">
            <a:off x="-3966760" y="1610440"/>
            <a:ext cx="9609921" cy="7498990"/>
            <a:chOff x="0" y="0"/>
            <a:chExt cx="1006515" cy="785422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A16B8F33-5527-56A1-BD5C-4F65647B7151}"/>
                </a:ext>
              </a:extLst>
            </p:cNvPr>
            <p:cNvSpPr/>
            <p:nvPr/>
          </p:nvSpPr>
          <p:spPr>
            <a:xfrm>
              <a:off x="0" y="0"/>
              <a:ext cx="1006515" cy="785422"/>
            </a:xfrm>
            <a:custGeom>
              <a:avLst/>
              <a:gdLst/>
              <a:ahLst/>
              <a:cxnLst/>
              <a:rect l="l" t="t" r="r" b="b"/>
              <a:pathLst>
                <a:path w="1006515" h="785422">
                  <a:moveTo>
                    <a:pt x="503257" y="0"/>
                  </a:moveTo>
                  <a:lnTo>
                    <a:pt x="1006515" y="785422"/>
                  </a:lnTo>
                  <a:lnTo>
                    <a:pt x="0" y="785422"/>
                  </a:lnTo>
                  <a:lnTo>
                    <a:pt x="503257" y="0"/>
                  </a:lnTo>
                  <a:close/>
                </a:path>
              </a:pathLst>
            </a:custGeom>
            <a:solidFill>
              <a:srgbClr val="9FBDF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xmlns="" id="{69631D50-E9D6-CCD1-818A-CCBCF62B1C64}"/>
                </a:ext>
              </a:extLst>
            </p:cNvPr>
            <p:cNvSpPr txBox="1"/>
            <p:nvPr/>
          </p:nvSpPr>
          <p:spPr>
            <a:xfrm>
              <a:off x="157268" y="164635"/>
              <a:ext cx="691979" cy="564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20"/>
                </a:lnSpc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30.03.2025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2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9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antonsmindstorms.com/category/spike-tutorial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uaar.it/legospik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735237" y="1972548"/>
            <a:ext cx="7310907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3:</a:t>
            </a:r>
            <a:r>
              <a:rPr lang="pl-PL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The History of Robotics Applications </a:t>
            </a:r>
            <a:endParaRPr lang="pl-PL" sz="32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en-US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education </a:t>
            </a:r>
            <a:endParaRPr lang="pl-PL" sz="32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3.4: </a:t>
            </a:r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Discovering Robotics and Math Connection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130995"/>
            <a:ext cx="9144000" cy="2387600"/>
          </a:xfrm>
        </p:spPr>
        <p:txBody>
          <a:bodyPr>
            <a:noAutofit/>
          </a:bodyPr>
          <a:lstStyle/>
          <a:p>
            <a:r>
              <a:rPr lang="pl-PL" sz="4000" dirty="0"/>
              <a:t>MODULE 3</a:t>
            </a:r>
            <a:r>
              <a:rPr lang="pl-PL" sz="4000" dirty="0" smtClean="0"/>
              <a:t>: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en-US" sz="4000" dirty="0" smtClean="0"/>
              <a:t>THE HISTORY OF ROBOTICS APPLICATIONS IN EDUCATION</a:t>
            </a:r>
            <a:r>
              <a:rPr lang="en-US" sz="4000" dirty="0"/>
              <a:t> </a:t>
            </a:r>
            <a:endParaRPr lang="en-US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60" y="3920041"/>
            <a:ext cx="8562180" cy="153892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Lesson </a:t>
            </a:r>
            <a:r>
              <a:rPr lang="pl-PL" sz="4000" dirty="0" smtClean="0"/>
              <a:t>3.4: </a:t>
            </a:r>
            <a:r>
              <a:rPr lang="en-US" sz="4000" dirty="0"/>
              <a:t>Discovering Robotics and Math Connection </a:t>
            </a:r>
          </a:p>
          <a:p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5200157" y="558809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0" name="Immagine 3">
            <a:extLst>
              <a:ext uri="{FF2B5EF4-FFF2-40B4-BE49-F238E27FC236}">
                <a16:creationId xmlns:a16="http://schemas.microsoft.com/office/drawing/2014/main" xmlns="" id="{037BFB7B-7453-CF8C-147C-2D862C5F8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05" y="5336008"/>
            <a:ext cx="1840905" cy="8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it-IT" sz="28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Discovering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it-IT" sz="28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Robotics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and Math Connection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68" y="1890312"/>
            <a:ext cx="5259388" cy="381158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Objective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Teach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students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about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geometric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shapes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and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their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properties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by programming a LEGO Spike Prime robot to trace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them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6" name="Immagine 15" descr="Immagine che contiene giocattolo, Modello in scala, interno, Set per costruzioni&#10;&#10;Descrizione generata automaticamente">
            <a:extLst>
              <a:ext uri="{FF2B5EF4-FFF2-40B4-BE49-F238E27FC236}">
                <a16:creationId xmlns:a16="http://schemas.microsoft.com/office/drawing/2014/main" xmlns="" id="{BE732B9C-450E-664A-D86C-53E1FC3FB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014116" y="2587083"/>
            <a:ext cx="3932664" cy="294949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3764B834-C9C6-F0A1-4933-812DEE168E40}"/>
              </a:ext>
            </a:extLst>
          </p:cNvPr>
          <p:cNvSpPr txBox="1"/>
          <p:nvPr/>
        </p:nvSpPr>
        <p:spPr>
          <a:xfrm>
            <a:off x="2401824" y="5701900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hlinkClick r:id="rId4" tooltip="https://antonsmindstorms.com/category/spike-tutorials/"/>
              </a:rPr>
              <a:t>Questa foto</a:t>
            </a:r>
            <a:r>
              <a:rPr lang="it-IT" sz="900" dirty="0"/>
              <a:t> di Autore sconosciuto è concesso in licenza da </a:t>
            </a:r>
            <a:r>
              <a:rPr lang="it-IT" sz="900" dirty="0">
                <a:hlinkClick r:id="rId5" tooltip="https://creativecommons.org/licenses/by-nc-sa/3.0/"/>
              </a:rPr>
              <a:t>CC BY-SA-NC</a:t>
            </a:r>
            <a:endParaRPr lang="it-IT" sz="900" dirty="0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How to set the </a:t>
            </a:r>
            <a:r>
              <a:rPr lang="pl-PL" sz="4400" dirty="0" err="1"/>
              <a:t>activity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7" y="2118588"/>
            <a:ext cx="7214740" cy="381158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b="1" dirty="0"/>
              <a:t>Setup the </a:t>
            </a:r>
            <a:r>
              <a:rPr lang="pl-PL" b="1" dirty="0" err="1"/>
              <a:t>Grid</a:t>
            </a:r>
            <a:r>
              <a:rPr lang="pl-PL" b="1" dirty="0"/>
              <a:t>:</a:t>
            </a:r>
          </a:p>
          <a:p>
            <a:pPr marL="0" indent="0">
              <a:buNone/>
            </a:pPr>
            <a:r>
              <a:rPr lang="pl-PL" dirty="0" err="1"/>
              <a:t>Create</a:t>
            </a:r>
            <a:r>
              <a:rPr lang="pl-PL" dirty="0"/>
              <a:t> a </a:t>
            </a:r>
            <a:r>
              <a:rPr lang="pl-PL" dirty="0" err="1"/>
              <a:t>grid</a:t>
            </a:r>
            <a:r>
              <a:rPr lang="pl-PL" dirty="0"/>
              <a:t> with </a:t>
            </a:r>
            <a:r>
              <a:rPr lang="pl-PL" dirty="0" err="1"/>
              <a:t>numbers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patterns</a:t>
            </a:r>
            <a:r>
              <a:rPr lang="pl-PL" dirty="0"/>
              <a:t> on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cell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Place the robot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starting</a:t>
            </a:r>
            <a:r>
              <a:rPr lang="pl-PL" dirty="0"/>
              <a:t> </a:t>
            </a:r>
            <a:r>
              <a:rPr lang="pl-PL" dirty="0" err="1"/>
              <a:t>position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b="1" dirty="0"/>
              <a:t>Programming Challenge:</a:t>
            </a:r>
          </a:p>
          <a:p>
            <a:pPr marL="0" indent="0">
              <a:buNone/>
            </a:pPr>
            <a:r>
              <a:rPr lang="pl-PL" dirty="0" err="1"/>
              <a:t>Provide</a:t>
            </a:r>
            <a:r>
              <a:rPr lang="pl-PL" dirty="0"/>
              <a:t> </a:t>
            </a:r>
            <a:r>
              <a:rPr lang="pl-PL" dirty="0" err="1"/>
              <a:t>students</a:t>
            </a:r>
            <a:r>
              <a:rPr lang="pl-PL" dirty="0"/>
              <a:t> with a </a:t>
            </a:r>
            <a:r>
              <a:rPr lang="pl-PL" dirty="0" err="1"/>
              <a:t>task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"Guide the robot to the </a:t>
            </a:r>
            <a:r>
              <a:rPr lang="pl-PL" dirty="0" err="1"/>
              <a:t>cell</a:t>
            </a:r>
            <a:r>
              <a:rPr lang="pl-PL" dirty="0"/>
              <a:t> with the </a:t>
            </a:r>
            <a:r>
              <a:rPr lang="pl-PL" dirty="0" err="1"/>
              <a:t>largest</a:t>
            </a:r>
            <a:r>
              <a:rPr lang="pl-PL" dirty="0"/>
              <a:t> </a:t>
            </a:r>
            <a:r>
              <a:rPr lang="pl-PL" dirty="0" err="1"/>
              <a:t>number</a:t>
            </a:r>
            <a:r>
              <a:rPr lang="pl-PL" dirty="0"/>
              <a:t> </a:t>
            </a:r>
            <a:r>
              <a:rPr lang="pl-PL" dirty="0" err="1"/>
              <a:t>while</a:t>
            </a:r>
            <a:r>
              <a:rPr lang="pl-PL" dirty="0"/>
              <a:t> </a:t>
            </a:r>
            <a:r>
              <a:rPr lang="pl-PL" dirty="0" err="1"/>
              <a:t>avoiding</a:t>
            </a:r>
            <a:r>
              <a:rPr lang="pl-PL" dirty="0"/>
              <a:t> </a:t>
            </a:r>
            <a:r>
              <a:rPr lang="pl-PL" dirty="0" err="1"/>
              <a:t>obstacles</a:t>
            </a:r>
            <a:r>
              <a:rPr lang="pl-PL" dirty="0"/>
              <a:t>."</a:t>
            </a:r>
          </a:p>
          <a:p>
            <a:pPr marL="0" indent="0">
              <a:buNone/>
            </a:pPr>
            <a:r>
              <a:rPr lang="pl-PL" dirty="0"/>
              <a:t>"</a:t>
            </a:r>
            <a:r>
              <a:rPr lang="pl-PL" dirty="0" err="1"/>
              <a:t>Collect</a:t>
            </a:r>
            <a:r>
              <a:rPr lang="pl-PL" dirty="0"/>
              <a:t> data </a:t>
            </a:r>
            <a:r>
              <a:rPr lang="pl-PL" dirty="0" err="1"/>
              <a:t>points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.,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numbers</a:t>
            </a:r>
            <a:r>
              <a:rPr lang="pl-PL" dirty="0"/>
              <a:t>) and return to the </a:t>
            </a:r>
            <a:r>
              <a:rPr lang="pl-PL" dirty="0" err="1"/>
              <a:t>starting</a:t>
            </a:r>
            <a:r>
              <a:rPr lang="pl-PL" dirty="0"/>
              <a:t> point."</a:t>
            </a:r>
          </a:p>
          <a:p>
            <a:pPr marL="0" indent="0">
              <a:buNone/>
            </a:pP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must</a:t>
            </a:r>
            <a:r>
              <a:rPr lang="pl-PL" dirty="0"/>
              <a:t> </a:t>
            </a:r>
            <a:r>
              <a:rPr lang="pl-PL" dirty="0" err="1"/>
              <a:t>write</a:t>
            </a:r>
            <a:r>
              <a:rPr lang="pl-PL" dirty="0"/>
              <a:t> a program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loops</a:t>
            </a:r>
            <a:r>
              <a:rPr lang="pl-PL" dirty="0"/>
              <a:t>, </a:t>
            </a:r>
            <a:r>
              <a:rPr lang="pl-PL" dirty="0" err="1"/>
              <a:t>conditions</a:t>
            </a:r>
            <a:r>
              <a:rPr lang="pl-PL" dirty="0"/>
              <a:t>, and </a:t>
            </a:r>
            <a:r>
              <a:rPr lang="pl-PL" dirty="0" err="1"/>
              <a:t>directional</a:t>
            </a:r>
            <a:r>
              <a:rPr lang="pl-PL" dirty="0"/>
              <a:t> </a:t>
            </a:r>
            <a:r>
              <a:rPr lang="pl-PL" dirty="0" err="1"/>
              <a:t>commands</a:t>
            </a:r>
            <a:r>
              <a:rPr lang="pl-PL" dirty="0"/>
              <a:t> to </a:t>
            </a:r>
            <a:r>
              <a:rPr lang="pl-PL" dirty="0" err="1"/>
              <a:t>achieve</a:t>
            </a:r>
            <a:r>
              <a:rPr lang="pl-PL" dirty="0"/>
              <a:t> the </a:t>
            </a:r>
            <a:r>
              <a:rPr lang="pl-PL" dirty="0" err="1"/>
              <a:t>task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b="1" dirty="0"/>
              <a:t>Analysis:</a:t>
            </a:r>
          </a:p>
          <a:p>
            <a:pPr marL="0" indent="0">
              <a:buNone/>
            </a:pPr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completing</a:t>
            </a:r>
            <a:r>
              <a:rPr lang="pl-PL" dirty="0"/>
              <a:t> the </a:t>
            </a:r>
            <a:r>
              <a:rPr lang="pl-PL" dirty="0" err="1"/>
              <a:t>task</a:t>
            </a:r>
            <a:r>
              <a:rPr lang="pl-PL" dirty="0"/>
              <a:t>,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discuss</a:t>
            </a:r>
            <a:r>
              <a:rPr lang="pl-PL" dirty="0"/>
              <a:t> the </a:t>
            </a:r>
            <a:r>
              <a:rPr lang="pl-PL" dirty="0" err="1"/>
              <a:t>path</a:t>
            </a:r>
            <a:r>
              <a:rPr lang="pl-PL" dirty="0"/>
              <a:t> the robot </a:t>
            </a:r>
            <a:r>
              <a:rPr lang="pl-PL" dirty="0" err="1"/>
              <a:t>took</a:t>
            </a:r>
            <a:r>
              <a:rPr lang="pl-PL" dirty="0"/>
              <a:t> and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decisions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err="1"/>
              <a:t>Encourage</a:t>
            </a:r>
            <a:r>
              <a:rPr lang="pl-PL" dirty="0"/>
              <a:t> </a:t>
            </a:r>
            <a:r>
              <a:rPr lang="pl-PL" dirty="0" err="1"/>
              <a:t>students</a:t>
            </a:r>
            <a:r>
              <a:rPr lang="pl-PL" dirty="0"/>
              <a:t> to </a:t>
            </a:r>
            <a:r>
              <a:rPr lang="pl-PL" dirty="0" err="1"/>
              <a:t>reflect</a:t>
            </a:r>
            <a:r>
              <a:rPr lang="pl-PL" dirty="0"/>
              <a:t> on </a:t>
            </a:r>
            <a:r>
              <a:rPr lang="pl-PL" dirty="0" err="1"/>
              <a:t>how</a:t>
            </a:r>
            <a:r>
              <a:rPr lang="pl-PL" dirty="0"/>
              <a:t> </a:t>
            </a:r>
            <a:r>
              <a:rPr lang="pl-PL" dirty="0" err="1"/>
              <a:t>robots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data to </a:t>
            </a: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choices</a:t>
            </a:r>
            <a:r>
              <a:rPr lang="pl-PL" dirty="0"/>
              <a:t> in real-</a:t>
            </a:r>
            <a:r>
              <a:rPr lang="pl-PL" dirty="0" err="1"/>
              <a:t>world</a:t>
            </a:r>
            <a:r>
              <a:rPr lang="pl-PL" dirty="0"/>
              <a:t> </a:t>
            </a:r>
            <a:r>
              <a:rPr lang="pl-PL" dirty="0" err="1"/>
              <a:t>applications</a:t>
            </a:r>
            <a:r>
              <a:rPr lang="pl-PL" dirty="0"/>
              <a:t>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23" name="Immagine 22" descr="Immagine che contiene Veicolo giocattolo, Modello in scala, ruota, Set per costruzioni&#10;&#10;Descrizione generata automaticamente">
            <a:extLst>
              <a:ext uri="{FF2B5EF4-FFF2-40B4-BE49-F238E27FC236}">
                <a16:creationId xmlns:a16="http://schemas.microsoft.com/office/drawing/2014/main" xmlns="" id="{505C852D-AE17-F190-4F50-0C57BD7F2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05916" y="2469995"/>
            <a:ext cx="3810000" cy="28575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FC346ED2-6BFF-C2BB-9023-23764EC0477E}"/>
              </a:ext>
            </a:extLst>
          </p:cNvPr>
          <p:cNvSpPr txBox="1"/>
          <p:nvPr/>
        </p:nvSpPr>
        <p:spPr>
          <a:xfrm>
            <a:off x="8005916" y="545113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s://www.uaar.it/legospike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nc-nd/3.0/"/>
              </a:rPr>
              <a:t>CC BY-NC-ND</a:t>
            </a:r>
            <a:endParaRPr lang="it-IT" sz="900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83263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9078716-1DBB-89EA-ADF8-FDBF3E451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F20B0C-3E96-E8FE-151E-A9E4763D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Activity </a:t>
            </a:r>
            <a:r>
              <a:rPr lang="pl-PL" sz="4400" dirty="0" err="1"/>
              <a:t>Flow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297D46B-ECBA-903F-4CA5-F8336406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357" y="2141838"/>
            <a:ext cx="6009031" cy="3719212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Learning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Outcome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Understanding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patterns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data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collection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and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logic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decision-making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Development of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coding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critical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thinking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skills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C971C0B0-4BBF-D910-BB6D-1251B0D1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2050" name="Picture 2" descr="Free movie video film illustration">
            <a:extLst>
              <a:ext uri="{FF2B5EF4-FFF2-40B4-BE49-F238E27FC236}">
                <a16:creationId xmlns:a16="http://schemas.microsoft.com/office/drawing/2014/main" xmlns="" id="{03659762-4F94-901E-756A-072101DB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8" y="1913152"/>
            <a:ext cx="3229747" cy="33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3018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5473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620</TotalTime>
  <Words>504</Words>
  <Application>Microsoft Office PowerPoint</Application>
  <PresentationFormat>Panoramiczny</PresentationFormat>
  <Paragraphs>40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7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-webkit-standard</vt:lpstr>
      <vt:lpstr>Tema di Office</vt:lpstr>
      <vt:lpstr>Projekt niestandardowy</vt:lpstr>
      <vt:lpstr>1_Tema di Office</vt:lpstr>
      <vt:lpstr>Prezentacja programu PowerPoint</vt:lpstr>
      <vt:lpstr>MODULE 3: THE HISTORY OF ROBOTICS APPLICATIONS IN EDUCATION </vt:lpstr>
      <vt:lpstr>Discovering Robotics and Math Connection</vt:lpstr>
      <vt:lpstr>How to set the activity</vt:lpstr>
      <vt:lpstr>Activity Flow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34</cp:revision>
  <dcterms:created xsi:type="dcterms:W3CDTF">2024-08-05T10:37:09Z</dcterms:created>
  <dcterms:modified xsi:type="dcterms:W3CDTF">2025-03-30T19:14:12Z</dcterms:modified>
</cp:coreProperties>
</file>