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 id="2147483680" r:id="rId4"/>
  </p:sldMasterIdLst>
  <p:sldIdLst>
    <p:sldId id="265" r:id="rId5"/>
    <p:sldId id="266" r:id="rId6"/>
    <p:sldId id="258" r:id="rId7"/>
    <p:sldId id="260" r:id="rId8"/>
    <p:sldId id="262" r:id="rId9"/>
    <p:sldId id="263"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94719"/>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8168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45180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93726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58911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586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7075659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44227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54751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3477215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510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56988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331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8338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59444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4661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07664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48703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20696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8672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2911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9081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639456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4220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455469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433862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1453678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874121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705028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942116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a16="http://schemas.microsoft.com/office/drawing/2014/main" xmlns=""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a16="http://schemas.microsoft.com/office/drawing/2014/main" xmlns=""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26078869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16457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32227048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ystemscue.it/migliori-robot-fai-da-te-bambini/187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35237" y="1972548"/>
            <a:ext cx="7310907"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3:</a:t>
            </a:r>
            <a: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The History of Robotics Applications </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in </a:t>
            </a: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education </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3.5: </a:t>
            </a:r>
            <a:r>
              <a:rPr lang="pl-PL"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Right and </a:t>
            </a:r>
            <a:r>
              <a:rPr lang="pl-PL" sz="2800" dirty="0" err="1">
                <a:solidFill>
                  <a:srgbClr val="33BAE4"/>
                </a:solidFill>
                <a:latin typeface="Century Gothic" panose="020B0502020202020204" pitchFamily="34" charset="0"/>
                <a:ea typeface="Calibri" panose="020F0502020204030204" pitchFamily="34" charset="0"/>
                <a:cs typeface="Calibri" panose="020F0502020204030204" pitchFamily="34" charset="0"/>
              </a:rPr>
              <a:t>Left</a:t>
            </a:r>
            <a:endParaRPr lang="pl-PL"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07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5A854C-A9B7-E9CB-FBD7-F2A6A18E491E}"/>
              </a:ext>
            </a:extLst>
          </p:cNvPr>
          <p:cNvSpPr>
            <a:spLocks noGrp="1"/>
          </p:cNvSpPr>
          <p:nvPr>
            <p:ph type="ctrTitle"/>
          </p:nvPr>
        </p:nvSpPr>
        <p:spPr>
          <a:xfrm>
            <a:off x="1130460" y="1130995"/>
            <a:ext cx="9144000" cy="2387600"/>
          </a:xfrm>
        </p:spPr>
        <p:txBody>
          <a:bodyPr>
            <a:noAutofit/>
          </a:bodyPr>
          <a:lstStyle/>
          <a:p>
            <a:r>
              <a:rPr lang="pl-PL" sz="4000" dirty="0"/>
              <a:t>MODULE 3</a:t>
            </a:r>
            <a:r>
              <a:rPr lang="pl-PL" sz="4000" dirty="0" smtClean="0"/>
              <a:t>:</a:t>
            </a:r>
            <a:r>
              <a:rPr lang="pl-PL" sz="4000" dirty="0"/>
              <a:t/>
            </a:r>
            <a:br>
              <a:rPr lang="pl-PL" sz="4000" dirty="0"/>
            </a:br>
            <a:r>
              <a:rPr lang="en-US" sz="4000" dirty="0" smtClean="0"/>
              <a:t>THE HISTORY OF ROBOTICS APPLICATIONS IN EDUCATION</a:t>
            </a:r>
            <a:r>
              <a:rPr lang="en-US" sz="4000" dirty="0"/>
              <a:t> </a:t>
            </a:r>
            <a:endParaRPr lang="en-US" sz="4000" dirty="0"/>
          </a:p>
        </p:txBody>
      </p:sp>
      <p:sp>
        <p:nvSpPr>
          <p:cNvPr id="3" name="Sottotitolo 2">
            <a:extLst>
              <a:ext uri="{FF2B5EF4-FFF2-40B4-BE49-F238E27FC236}">
                <a16:creationId xmlns:a16="http://schemas.microsoft.com/office/drawing/2014/main" xmlns="" id="{4BF419EC-A92B-82BC-8935-719F412E0FEF}"/>
              </a:ext>
            </a:extLst>
          </p:cNvPr>
          <p:cNvSpPr>
            <a:spLocks noGrp="1"/>
          </p:cNvSpPr>
          <p:nvPr>
            <p:ph type="subTitle" idx="1"/>
          </p:nvPr>
        </p:nvSpPr>
        <p:spPr>
          <a:xfrm>
            <a:off x="1130460" y="3920041"/>
            <a:ext cx="9144000" cy="1538927"/>
          </a:xfrm>
        </p:spPr>
        <p:txBody>
          <a:bodyPr>
            <a:normAutofit/>
          </a:bodyPr>
          <a:lstStyle/>
          <a:p>
            <a:r>
              <a:rPr lang="en-US" sz="4000" dirty="0" smtClean="0"/>
              <a:t>Lesson </a:t>
            </a:r>
            <a:r>
              <a:rPr lang="pl-PL" sz="4000" dirty="0" smtClean="0"/>
              <a:t>3.5: Right </a:t>
            </a:r>
            <a:r>
              <a:rPr lang="pl-PL" sz="4000" dirty="0"/>
              <a:t>and </a:t>
            </a:r>
            <a:r>
              <a:rPr lang="pl-PL" sz="4000" dirty="0" err="1"/>
              <a:t>Left</a:t>
            </a:r>
            <a:endParaRPr lang="pl-PL" sz="4000" dirty="0"/>
          </a:p>
          <a:p>
            <a:r>
              <a:rPr lang="pl-PL" sz="4000" dirty="0" smtClean="0"/>
              <a:t> </a:t>
            </a:r>
          </a:p>
          <a:p>
            <a:endParaRPr lang="pl-PL" sz="4000" dirty="0"/>
          </a:p>
        </p:txBody>
      </p:sp>
      <p:sp>
        <p:nvSpPr>
          <p:cNvPr id="4" name="Prostokąt 3"/>
          <p:cNvSpPr/>
          <p:nvPr/>
        </p:nvSpPr>
        <p:spPr>
          <a:xfrm>
            <a:off x="5200157" y="558809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a16="http://schemas.microsoft.com/office/drawing/2014/main" xmlns=""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Immagine 3">
            <a:extLst>
              <a:ext uri="{FF2B5EF4-FFF2-40B4-BE49-F238E27FC236}">
                <a16:creationId xmlns:a16="http://schemas.microsoft.com/office/drawing/2014/main" xmlns="" id="{037BFB7B-7453-CF8C-147C-2D862C5F82D7}"/>
              </a:ext>
            </a:extLst>
          </p:cNvPr>
          <p:cNvPicPr>
            <a:picLocks noChangeAspect="1"/>
          </p:cNvPicPr>
          <p:nvPr/>
        </p:nvPicPr>
        <p:blipFill>
          <a:blip r:embed="rId3"/>
          <a:stretch>
            <a:fillRect/>
          </a:stretch>
        </p:blipFill>
        <p:spPr>
          <a:xfrm>
            <a:off x="7424305" y="5336008"/>
            <a:ext cx="1840905" cy="824286"/>
          </a:xfrm>
          <a:prstGeom prst="rect">
            <a:avLst/>
          </a:prstGeom>
        </p:spPr>
      </p:pic>
    </p:spTree>
    <p:extLst>
      <p:ext uri="{BB962C8B-B14F-4D97-AF65-F5344CB8AC3E}">
        <p14:creationId xmlns:p14="http://schemas.microsoft.com/office/powerpoint/2010/main" val="355570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it-IT" sz="2800" b="0" i="0" u="none" strike="noStrike" dirty="0" err="1">
                <a:solidFill>
                  <a:srgbClr val="000000"/>
                </a:solidFill>
                <a:effectLst/>
                <a:latin typeface="-webkit-standard"/>
              </a:rPr>
              <a:t>Right</a:t>
            </a:r>
            <a:r>
              <a:rPr lang="it-IT" sz="2800" b="0" i="0" u="none" strike="noStrike" dirty="0">
                <a:solidFill>
                  <a:srgbClr val="000000"/>
                </a:solidFill>
                <a:effectLst/>
                <a:latin typeface="-webkit-standard"/>
              </a:rPr>
              <a:t> and Left</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12268" y="1890312"/>
            <a:ext cx="5259388" cy="3811588"/>
          </a:xfrm>
        </p:spPr>
        <p:txBody>
          <a:bodyPr>
            <a:normAutofit fontScale="92500" lnSpcReduction="20000"/>
          </a:bodyPr>
          <a:lstStyle/>
          <a:p>
            <a:endParaRPr lang="en-US" dirty="0"/>
          </a:p>
          <a:p>
            <a:pPr marL="0" indent="0">
              <a:buNone/>
            </a:pPr>
            <a:r>
              <a:rPr lang="it-IT" i="0" u="none" strike="noStrike" dirty="0" err="1">
                <a:solidFill>
                  <a:srgbClr val="000000"/>
                </a:solidFill>
                <a:effectLst/>
              </a:rPr>
              <a:t>This</a:t>
            </a:r>
            <a:r>
              <a:rPr lang="it-IT" i="0" u="none" strike="noStrike" dirty="0">
                <a:solidFill>
                  <a:srgbClr val="000000"/>
                </a:solidFill>
                <a:effectLst/>
              </a:rPr>
              <a:t> activity combines the use of Blue-Bot and </a:t>
            </a:r>
            <a:r>
              <a:rPr lang="it-IT" i="0" u="none" strike="noStrike" dirty="0" err="1">
                <a:solidFill>
                  <a:srgbClr val="000000"/>
                </a:solidFill>
                <a:effectLst/>
              </a:rPr>
              <a:t>mTiny</a:t>
            </a:r>
            <a:r>
              <a:rPr lang="it-IT" i="0" u="none" strike="noStrike" dirty="0">
                <a:solidFill>
                  <a:srgbClr val="000000"/>
                </a:solidFill>
                <a:effectLst/>
              </a:rPr>
              <a:t> with a hands-on </a:t>
            </a:r>
            <a:r>
              <a:rPr lang="it-IT" i="0" u="none" strike="noStrike" dirty="0" err="1">
                <a:solidFill>
                  <a:srgbClr val="000000"/>
                </a:solidFill>
                <a:effectLst/>
              </a:rPr>
              <a:t>approach</a:t>
            </a:r>
            <a:r>
              <a:rPr lang="it-IT" i="0" u="none" strike="noStrike" dirty="0">
                <a:solidFill>
                  <a:srgbClr val="000000"/>
                </a:solidFill>
                <a:effectLst/>
              </a:rPr>
              <a:t> to </a:t>
            </a:r>
            <a:r>
              <a:rPr lang="it-IT" i="0" u="none" strike="noStrike" dirty="0" err="1">
                <a:solidFill>
                  <a:srgbClr val="000000"/>
                </a:solidFill>
                <a:effectLst/>
              </a:rPr>
              <a:t>teach</a:t>
            </a:r>
            <a:r>
              <a:rPr lang="it-IT" i="0" u="none" strike="noStrike" dirty="0">
                <a:solidFill>
                  <a:srgbClr val="000000"/>
                </a:solidFill>
                <a:effectLst/>
              </a:rPr>
              <a:t> </a:t>
            </a:r>
            <a:r>
              <a:rPr lang="it-IT" i="0" u="none" strike="noStrike" dirty="0" err="1">
                <a:solidFill>
                  <a:srgbClr val="000000"/>
                </a:solidFill>
                <a:effectLst/>
              </a:rPr>
              <a:t>children</a:t>
            </a:r>
            <a:r>
              <a:rPr lang="it-IT" i="0" u="none" strike="noStrike" dirty="0">
                <a:solidFill>
                  <a:srgbClr val="000000"/>
                </a:solidFill>
                <a:effectLst/>
              </a:rPr>
              <a:t> the concepts of "</a:t>
            </a:r>
            <a:r>
              <a:rPr lang="it-IT" i="0" u="none" strike="noStrike" dirty="0" err="1">
                <a:solidFill>
                  <a:srgbClr val="000000"/>
                </a:solidFill>
                <a:effectLst/>
              </a:rPr>
              <a:t>right</a:t>
            </a:r>
            <a:r>
              <a:rPr lang="it-IT" i="0" u="none" strike="noStrike" dirty="0">
                <a:solidFill>
                  <a:srgbClr val="000000"/>
                </a:solidFill>
                <a:effectLst/>
              </a:rPr>
              <a:t>" and "</a:t>
            </a:r>
            <a:r>
              <a:rPr lang="it-IT" i="0" u="none" strike="noStrike" dirty="0" err="1">
                <a:solidFill>
                  <a:srgbClr val="000000"/>
                </a:solidFill>
                <a:effectLst/>
              </a:rPr>
              <a:t>left</a:t>
            </a:r>
            <a:r>
              <a:rPr lang="it-IT" i="0" u="none" strike="noStrike" dirty="0">
                <a:solidFill>
                  <a:srgbClr val="000000"/>
                </a:solidFill>
                <a:effectLst/>
              </a:rPr>
              <a:t>" </a:t>
            </a:r>
            <a:r>
              <a:rPr lang="it-IT" i="0" u="none" strike="noStrike" dirty="0" err="1">
                <a:solidFill>
                  <a:srgbClr val="000000"/>
                </a:solidFill>
                <a:effectLst/>
              </a:rPr>
              <a:t>through</a:t>
            </a:r>
            <a:r>
              <a:rPr lang="it-IT" i="0" u="none" strike="noStrike" dirty="0">
                <a:solidFill>
                  <a:srgbClr val="000000"/>
                </a:solidFill>
                <a:effectLst/>
              </a:rPr>
              <a:t> </a:t>
            </a:r>
            <a:r>
              <a:rPr lang="it-IT" i="0" u="none" strike="noStrike" dirty="0" err="1">
                <a:solidFill>
                  <a:srgbClr val="000000"/>
                </a:solidFill>
                <a:effectLst/>
              </a:rPr>
              <a:t>movement</a:t>
            </a:r>
            <a:r>
              <a:rPr lang="it-IT" i="0" u="none" strike="noStrike" dirty="0">
                <a:solidFill>
                  <a:srgbClr val="000000"/>
                </a:solidFill>
                <a:effectLst/>
              </a:rPr>
              <a:t> and visual aids like </a:t>
            </a:r>
            <a:r>
              <a:rPr lang="it-IT" i="0" u="none" strike="noStrike" dirty="0" err="1">
                <a:solidFill>
                  <a:srgbClr val="000000"/>
                </a:solidFill>
                <a:effectLst/>
              </a:rPr>
              <a:t>colored</a:t>
            </a:r>
            <a:r>
              <a:rPr lang="it-IT" i="0" u="none" strike="noStrike" dirty="0">
                <a:solidFill>
                  <a:srgbClr val="000000"/>
                </a:solidFill>
                <a:effectLst/>
              </a:rPr>
              <a:t> </a:t>
            </a:r>
            <a:r>
              <a:rPr lang="it-IT" i="0" u="none" strike="noStrike" dirty="0" err="1">
                <a:solidFill>
                  <a:srgbClr val="000000"/>
                </a:solidFill>
                <a:effectLst/>
              </a:rPr>
              <a:t>bracelets</a:t>
            </a:r>
            <a:r>
              <a:rPr lang="it-IT" i="0" u="none" strike="noStrike" dirty="0">
                <a:solidFill>
                  <a:srgbClr val="000000"/>
                </a:solidFill>
                <a:effectLst/>
              </a:rPr>
              <a:t>.</a:t>
            </a:r>
            <a:endParaRPr lang="en-US"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8" name="AutoShape 2" descr="A classroom activity using Blue-Bot and mTiny robots to teach right and left directions to children with colored bracelets. Image shows children wearing red bracelets on their right wrists and blue bracelets on their left wrists, programming a Blue-Bot on a colorful grid playmat with landmarks like toy houses and trees. Another group is working with mTiny, placing colored arrows (red for right, blue for left) on a similar mat. The setting is a lively, bright classroom with young learners actively participating and a teacher guiding the activity.">
            <a:extLst>
              <a:ext uri="{FF2B5EF4-FFF2-40B4-BE49-F238E27FC236}">
                <a16:creationId xmlns:a16="http://schemas.microsoft.com/office/drawing/2014/main" xmlns="" id="{BF3B75AF-CE6A-ADFD-0A51-88E007847BF9}"/>
              </a:ext>
            </a:extLst>
          </p:cNvPr>
          <p:cNvSpPr>
            <a:spLocks noChangeAspect="1" noChangeArrowheads="1"/>
          </p:cNvSpPr>
          <p:nvPr/>
        </p:nvSpPr>
        <p:spPr bwMode="auto">
          <a:xfrm>
            <a:off x="5871656" y="3204656"/>
            <a:ext cx="3653344" cy="3653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 name="Immagine 19" descr="Immagine che contiene vestiti, persona, interno, gioco&#10;&#10;Descrizione generata automaticamente">
            <a:extLst>
              <a:ext uri="{FF2B5EF4-FFF2-40B4-BE49-F238E27FC236}">
                <a16:creationId xmlns:a16="http://schemas.microsoft.com/office/drawing/2014/main" xmlns="" id="{D7D6527F-9898-E0C0-0D6F-E4CD7EEA87CD}"/>
              </a:ext>
            </a:extLst>
          </p:cNvPr>
          <p:cNvPicPr>
            <a:picLocks noChangeAspect="1"/>
          </p:cNvPicPr>
          <p:nvPr/>
        </p:nvPicPr>
        <p:blipFill>
          <a:blip r:embed="rId3"/>
          <a:stretch>
            <a:fillRect/>
          </a:stretch>
        </p:blipFill>
        <p:spPr>
          <a:xfrm>
            <a:off x="6392427" y="2183411"/>
            <a:ext cx="3518489" cy="3518489"/>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511277" y="2118588"/>
            <a:ext cx="7214740" cy="3811588"/>
          </a:xfrm>
        </p:spPr>
        <p:txBody>
          <a:bodyPr>
            <a:normAutofit fontScale="55000" lnSpcReduction="20000"/>
          </a:bodyPr>
          <a:lstStyle/>
          <a:p>
            <a:pPr algn="l"/>
            <a:r>
              <a:rPr lang="it-IT" b="1" i="0" u="none" strike="noStrike" dirty="0" err="1">
                <a:solidFill>
                  <a:srgbClr val="000000"/>
                </a:solidFill>
                <a:effectLst/>
              </a:rPr>
              <a:t>Instructions</a:t>
            </a:r>
            <a:r>
              <a:rPr lang="it-IT" b="1" i="0" u="none" strike="noStrike" dirty="0">
                <a:solidFill>
                  <a:srgbClr val="000000"/>
                </a:solidFill>
                <a:effectLst/>
              </a:rPr>
              <a:t>:</a:t>
            </a:r>
            <a:endParaRPr lang="it-IT" b="0" i="0" u="none" strike="noStrike" dirty="0">
              <a:solidFill>
                <a:srgbClr val="000000"/>
              </a:solidFill>
              <a:effectLst/>
            </a:endParaRPr>
          </a:p>
          <a:p>
            <a:pPr algn="l">
              <a:buFont typeface="+mj-lt"/>
              <a:buAutoNum type="arabicPeriod"/>
            </a:pPr>
            <a:r>
              <a:rPr lang="it-IT" b="1" i="0" u="none" strike="noStrike" dirty="0" err="1">
                <a:solidFill>
                  <a:srgbClr val="000000"/>
                </a:solidFill>
                <a:effectLst/>
              </a:rPr>
              <a:t>Introduction</a:t>
            </a:r>
            <a:r>
              <a:rPr lang="it-IT" b="1" i="0" u="none" strike="noStrike" dirty="0">
                <a:solidFill>
                  <a:srgbClr val="000000"/>
                </a:solidFill>
                <a:effectLst/>
              </a:rPr>
              <a:t>:</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Have</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a:t>
            </a:r>
            <a:r>
              <a:rPr lang="it-IT" b="0" i="0" u="none" strike="noStrike" dirty="0" err="1">
                <a:solidFill>
                  <a:srgbClr val="000000"/>
                </a:solidFill>
                <a:effectLst/>
              </a:rPr>
              <a:t>wear</a:t>
            </a:r>
            <a:r>
              <a:rPr lang="it-IT" b="0" i="0" u="none" strike="noStrike" dirty="0">
                <a:solidFill>
                  <a:srgbClr val="000000"/>
                </a:solidFill>
                <a:effectLst/>
              </a:rPr>
              <a:t> </a:t>
            </a:r>
            <a:r>
              <a:rPr lang="it-IT" b="0" i="0" u="none" strike="noStrike" dirty="0" err="1">
                <a:solidFill>
                  <a:srgbClr val="000000"/>
                </a:solidFill>
                <a:effectLst/>
              </a:rPr>
              <a:t>colored</a:t>
            </a:r>
            <a:r>
              <a:rPr lang="it-IT" b="0" i="0" u="none" strike="noStrike" dirty="0">
                <a:solidFill>
                  <a:srgbClr val="000000"/>
                </a:solidFill>
                <a:effectLst/>
              </a:rPr>
              <a:t> </a:t>
            </a:r>
            <a:r>
              <a:rPr lang="it-IT" b="0" i="0" u="none" strike="noStrike" dirty="0" err="1">
                <a:solidFill>
                  <a:srgbClr val="000000"/>
                </a:solidFill>
                <a:effectLst/>
              </a:rPr>
              <a:t>bracelets</a:t>
            </a:r>
            <a:r>
              <a:rPr lang="it-IT" b="0" i="0" u="none" strike="noStrike" dirty="0">
                <a:solidFill>
                  <a:srgbClr val="000000"/>
                </a:solidFill>
                <a:effectLst/>
              </a:rPr>
              <a:t>: red on </a:t>
            </a:r>
            <a:r>
              <a:rPr lang="it-IT" b="0" i="0" u="none" strike="noStrike" dirty="0" err="1">
                <a:solidFill>
                  <a:srgbClr val="000000"/>
                </a:solidFill>
                <a:effectLst/>
              </a:rPr>
              <a:t>their</a:t>
            </a:r>
            <a:r>
              <a:rPr lang="it-IT" b="0" i="0" u="none" strike="noStrike" dirty="0">
                <a:solidFill>
                  <a:srgbClr val="000000"/>
                </a:solidFill>
                <a:effectLst/>
              </a:rPr>
              <a:t> </a:t>
            </a:r>
            <a:r>
              <a:rPr lang="it-IT" b="0" i="0" u="none" strike="noStrike" dirty="0" err="1">
                <a:solidFill>
                  <a:srgbClr val="000000"/>
                </a:solidFill>
                <a:effectLst/>
              </a:rPr>
              <a:t>right</a:t>
            </a:r>
            <a:r>
              <a:rPr lang="it-IT" b="0" i="0" u="none" strike="noStrike" dirty="0">
                <a:solidFill>
                  <a:srgbClr val="000000"/>
                </a:solidFill>
                <a:effectLst/>
              </a:rPr>
              <a:t> </a:t>
            </a:r>
            <a:r>
              <a:rPr lang="it-IT" b="0" i="0" u="none" strike="noStrike" dirty="0" err="1">
                <a:solidFill>
                  <a:srgbClr val="000000"/>
                </a:solidFill>
                <a:effectLst/>
              </a:rPr>
              <a:t>wrist</a:t>
            </a:r>
            <a:r>
              <a:rPr lang="it-IT" b="0" i="0" u="none" strike="noStrike" dirty="0">
                <a:solidFill>
                  <a:srgbClr val="000000"/>
                </a:solidFill>
                <a:effectLst/>
              </a:rPr>
              <a:t> and blue on </a:t>
            </a:r>
            <a:r>
              <a:rPr lang="it-IT" b="0" i="0" u="none" strike="noStrike" dirty="0" err="1">
                <a:solidFill>
                  <a:srgbClr val="000000"/>
                </a:solidFill>
                <a:effectLst/>
              </a:rPr>
              <a:t>their</a:t>
            </a:r>
            <a:r>
              <a:rPr lang="it-IT" b="0" i="0" u="none" strike="noStrike" dirty="0">
                <a:solidFill>
                  <a:srgbClr val="000000"/>
                </a:solidFill>
                <a:effectLst/>
              </a:rPr>
              <a:t> </a:t>
            </a:r>
            <a:r>
              <a:rPr lang="it-IT" b="0" i="0" u="none" strike="noStrike" dirty="0" err="1">
                <a:solidFill>
                  <a:srgbClr val="000000"/>
                </a:solidFill>
                <a:effectLst/>
              </a:rPr>
              <a:t>left</a:t>
            </a:r>
            <a:r>
              <a:rPr lang="it-IT" b="0" i="0" u="none" strike="noStrike" dirty="0">
                <a:solidFill>
                  <a:srgbClr val="000000"/>
                </a:solidFill>
                <a:effectLst/>
              </a:rPr>
              <a:t> </a:t>
            </a:r>
            <a:r>
              <a:rPr lang="it-IT" b="0" i="0" u="none" strike="noStrike" dirty="0" err="1">
                <a:solidFill>
                  <a:srgbClr val="000000"/>
                </a:solidFill>
                <a:effectLst/>
              </a:rPr>
              <a:t>wrist</a:t>
            </a:r>
            <a:r>
              <a:rPr lang="it-IT" b="0" i="0" u="none" strike="noStrike" dirty="0">
                <a:solidFill>
                  <a:srgbClr val="000000"/>
                </a:solidFill>
                <a:effectLst/>
              </a:rPr>
              <a:t>.</a:t>
            </a:r>
          </a:p>
          <a:p>
            <a:pPr marL="742950" lvl="1" indent="-285750" algn="l">
              <a:buFont typeface="+mj-lt"/>
              <a:buAutoNum type="arabicPeriod"/>
            </a:pPr>
            <a:r>
              <a:rPr lang="it-IT" b="0" i="0" u="none" strike="noStrike" dirty="0" err="1">
                <a:solidFill>
                  <a:srgbClr val="000000"/>
                </a:solidFill>
                <a:effectLst/>
              </a:rPr>
              <a:t>Explain</a:t>
            </a:r>
            <a:r>
              <a:rPr lang="it-IT" b="0" i="0" u="none" strike="noStrike" dirty="0">
                <a:solidFill>
                  <a:srgbClr val="000000"/>
                </a:solidFill>
                <a:effectLst/>
              </a:rPr>
              <a:t> </a:t>
            </a:r>
            <a:r>
              <a:rPr lang="it-IT" b="0" i="0" u="none" strike="noStrike" dirty="0" err="1">
                <a:solidFill>
                  <a:srgbClr val="000000"/>
                </a:solidFill>
                <a:effectLst/>
              </a:rPr>
              <a:t>that</a:t>
            </a:r>
            <a:r>
              <a:rPr lang="it-IT" b="0" i="0" u="none" strike="noStrike" dirty="0">
                <a:solidFill>
                  <a:srgbClr val="000000"/>
                </a:solidFill>
                <a:effectLst/>
              </a:rPr>
              <a:t> the robot </a:t>
            </a:r>
            <a:r>
              <a:rPr lang="it-IT" b="0" i="0" u="none" strike="noStrike" dirty="0" err="1">
                <a:solidFill>
                  <a:srgbClr val="000000"/>
                </a:solidFill>
                <a:effectLst/>
              </a:rPr>
              <a:t>will</a:t>
            </a:r>
            <a:r>
              <a:rPr lang="it-IT" b="0" i="0" u="none" strike="noStrike" dirty="0">
                <a:solidFill>
                  <a:srgbClr val="000000"/>
                </a:solidFill>
                <a:effectLst/>
              </a:rPr>
              <a:t> follow </a:t>
            </a:r>
            <a:r>
              <a:rPr lang="it-IT" b="0" i="0" u="none" strike="noStrike" dirty="0" err="1">
                <a:solidFill>
                  <a:srgbClr val="000000"/>
                </a:solidFill>
                <a:effectLst/>
              </a:rPr>
              <a:t>their</a:t>
            </a:r>
            <a:r>
              <a:rPr lang="it-IT" b="0" i="0" u="none" strike="noStrike" dirty="0">
                <a:solidFill>
                  <a:srgbClr val="000000"/>
                </a:solidFill>
                <a:effectLst/>
              </a:rPr>
              <a:t> </a:t>
            </a:r>
            <a:r>
              <a:rPr lang="it-IT" b="0" i="0" u="none" strike="noStrike" dirty="0" err="1">
                <a:solidFill>
                  <a:srgbClr val="000000"/>
                </a:solidFill>
                <a:effectLst/>
              </a:rPr>
              <a:t>instructions</a:t>
            </a:r>
            <a:r>
              <a:rPr lang="it-IT" b="0" i="0" u="none" strike="noStrike" dirty="0">
                <a:solidFill>
                  <a:srgbClr val="000000"/>
                </a:solidFill>
                <a:effectLst/>
              </a:rPr>
              <a:t> to turn </a:t>
            </a:r>
            <a:r>
              <a:rPr lang="it-IT" b="0" i="0" u="none" strike="noStrike" dirty="0" err="1">
                <a:solidFill>
                  <a:srgbClr val="000000"/>
                </a:solidFill>
                <a:effectLst/>
              </a:rPr>
              <a:t>right</a:t>
            </a:r>
            <a:r>
              <a:rPr lang="it-IT" b="0" i="0" u="none" strike="noStrike" dirty="0">
                <a:solidFill>
                  <a:srgbClr val="000000"/>
                </a:solidFill>
                <a:effectLst/>
              </a:rPr>
              <a:t> or </a:t>
            </a:r>
            <a:r>
              <a:rPr lang="it-IT" b="0" i="0" u="none" strike="noStrike" dirty="0" err="1">
                <a:solidFill>
                  <a:srgbClr val="000000"/>
                </a:solidFill>
                <a:effectLst/>
              </a:rPr>
              <a:t>left</a:t>
            </a:r>
            <a:r>
              <a:rPr lang="it-IT" b="0" i="0" u="none" strike="noStrike" dirty="0">
                <a:solidFill>
                  <a:srgbClr val="000000"/>
                </a:solidFill>
                <a:effectLst/>
              </a:rPr>
              <a:t>, matching the </a:t>
            </a:r>
            <a:r>
              <a:rPr lang="it-IT" b="0" i="0" u="none" strike="noStrike" dirty="0" err="1">
                <a:solidFill>
                  <a:srgbClr val="000000"/>
                </a:solidFill>
                <a:effectLst/>
              </a:rPr>
              <a:t>bracelet</a:t>
            </a:r>
            <a:r>
              <a:rPr lang="it-IT" b="0" i="0" u="none" strike="noStrike" dirty="0">
                <a:solidFill>
                  <a:srgbClr val="000000"/>
                </a:solidFill>
                <a:effectLst/>
              </a:rPr>
              <a:t> colors.</a:t>
            </a:r>
          </a:p>
          <a:p>
            <a:pPr algn="l">
              <a:buFont typeface="+mj-lt"/>
              <a:buAutoNum type="arabicPeriod"/>
            </a:pPr>
            <a:r>
              <a:rPr lang="it-IT" b="1" i="0" u="none" strike="noStrike" dirty="0">
                <a:solidFill>
                  <a:srgbClr val="000000"/>
                </a:solidFill>
                <a:effectLst/>
              </a:rPr>
              <a:t>Programming the </a:t>
            </a:r>
            <a:r>
              <a:rPr lang="it-IT" b="1" i="0" u="none" strike="noStrike" dirty="0" err="1">
                <a:solidFill>
                  <a:srgbClr val="000000"/>
                </a:solidFill>
                <a:effectLst/>
              </a:rPr>
              <a:t>Path</a:t>
            </a:r>
            <a:r>
              <a:rPr lang="it-IT" b="1" i="0" u="none" strike="noStrike" dirty="0">
                <a:solidFill>
                  <a:srgbClr val="000000"/>
                </a:solidFill>
                <a:effectLst/>
              </a:rPr>
              <a:t>:</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Ask</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program</a:t>
            </a:r>
            <a:r>
              <a:rPr lang="it-IT" b="0" i="0" u="none" strike="noStrike" dirty="0">
                <a:solidFill>
                  <a:srgbClr val="000000"/>
                </a:solidFill>
                <a:effectLst/>
              </a:rPr>
              <a:t> the Blue-Bot to </a:t>
            </a:r>
            <a:r>
              <a:rPr lang="it-IT" b="0" i="0" u="none" strike="noStrike" dirty="0" err="1">
                <a:solidFill>
                  <a:srgbClr val="000000"/>
                </a:solidFill>
                <a:effectLst/>
              </a:rPr>
              <a:t>move</a:t>
            </a:r>
            <a:r>
              <a:rPr lang="it-IT" b="0" i="0" u="none" strike="noStrike" dirty="0">
                <a:solidFill>
                  <a:srgbClr val="000000"/>
                </a:solidFill>
                <a:effectLst/>
              </a:rPr>
              <a:t> to </a:t>
            </a:r>
            <a:r>
              <a:rPr lang="it-IT" b="0" i="0" u="none" strike="noStrike" dirty="0" err="1">
                <a:solidFill>
                  <a:srgbClr val="000000"/>
                </a:solidFill>
                <a:effectLst/>
              </a:rPr>
              <a:t>specific</a:t>
            </a:r>
            <a:r>
              <a:rPr lang="it-IT" b="0" i="0" u="none" strike="noStrike" dirty="0">
                <a:solidFill>
                  <a:srgbClr val="000000"/>
                </a:solidFill>
                <a:effectLst/>
              </a:rPr>
              <a:t> landmarks by </a:t>
            </a:r>
            <a:r>
              <a:rPr lang="it-IT" b="0" i="0" u="none" strike="noStrike" dirty="0" err="1">
                <a:solidFill>
                  <a:srgbClr val="000000"/>
                </a:solidFill>
                <a:effectLst/>
              </a:rPr>
              <a:t>using</a:t>
            </a:r>
            <a:r>
              <a:rPr lang="it-IT" b="0" i="0" u="none" strike="noStrike" dirty="0">
                <a:solidFill>
                  <a:srgbClr val="000000"/>
                </a:solidFill>
                <a:effectLst/>
              </a:rPr>
              <a:t> </a:t>
            </a:r>
            <a:r>
              <a:rPr lang="it-IT" b="0" i="0" u="none" strike="noStrike" dirty="0" err="1">
                <a:solidFill>
                  <a:srgbClr val="000000"/>
                </a:solidFill>
                <a:effectLst/>
              </a:rPr>
              <a:t>directional</a:t>
            </a:r>
            <a:r>
              <a:rPr lang="it-IT" b="0" i="0" u="none" strike="noStrike" dirty="0">
                <a:solidFill>
                  <a:srgbClr val="000000"/>
                </a:solidFill>
                <a:effectLst/>
              </a:rPr>
              <a:t> </a:t>
            </a:r>
            <a:r>
              <a:rPr lang="it-IT" b="0" i="0" u="none" strike="noStrike" dirty="0" err="1">
                <a:solidFill>
                  <a:srgbClr val="000000"/>
                </a:solidFill>
                <a:effectLst/>
              </a:rPr>
              <a:t>commands</a:t>
            </a:r>
            <a:r>
              <a:rPr lang="it-IT" b="0" i="0" u="none" strike="noStrike" dirty="0">
                <a:solidFill>
                  <a:srgbClr val="000000"/>
                </a:solidFill>
                <a:effectLst/>
              </a:rPr>
              <a:t> (e.g., </a:t>
            </a:r>
            <a:r>
              <a:rPr lang="it-IT" b="0" i="0" u="none" strike="noStrike" dirty="0" err="1">
                <a:solidFill>
                  <a:srgbClr val="000000"/>
                </a:solidFill>
                <a:effectLst/>
              </a:rPr>
              <a:t>forward</a:t>
            </a:r>
            <a:r>
              <a:rPr lang="it-IT" b="0" i="0" u="none" strike="noStrike" dirty="0">
                <a:solidFill>
                  <a:srgbClr val="000000"/>
                </a:solidFill>
                <a:effectLst/>
              </a:rPr>
              <a:t>, turn </a:t>
            </a:r>
            <a:r>
              <a:rPr lang="it-IT" b="0" i="0" u="none" strike="noStrike" dirty="0" err="1">
                <a:solidFill>
                  <a:srgbClr val="000000"/>
                </a:solidFill>
                <a:effectLst/>
              </a:rPr>
              <a:t>right</a:t>
            </a:r>
            <a:r>
              <a:rPr lang="it-IT" b="0" i="0" u="none" strike="noStrike" dirty="0">
                <a:solidFill>
                  <a:srgbClr val="000000"/>
                </a:solidFill>
                <a:effectLst/>
              </a:rPr>
              <a:t>, turn </a:t>
            </a:r>
            <a:r>
              <a:rPr lang="it-IT" b="0" i="0" u="none" strike="noStrike" dirty="0" err="1">
                <a:solidFill>
                  <a:srgbClr val="000000"/>
                </a:solidFill>
                <a:effectLst/>
              </a:rPr>
              <a:t>left</a:t>
            </a:r>
            <a:r>
              <a:rPr lang="it-IT" b="0" i="0" u="none" strike="noStrike" dirty="0">
                <a:solidFill>
                  <a:srgbClr val="000000"/>
                </a:solidFill>
                <a:effectLst/>
              </a:rPr>
              <a:t>).</a:t>
            </a:r>
          </a:p>
          <a:p>
            <a:pPr marL="742950" lvl="1" indent="-285750" algn="l">
              <a:buFont typeface="+mj-lt"/>
              <a:buAutoNum type="arabicPeriod"/>
            </a:pPr>
            <a:r>
              <a:rPr lang="it-IT" b="0" i="0" u="none" strike="noStrike" dirty="0" err="1">
                <a:solidFill>
                  <a:srgbClr val="000000"/>
                </a:solidFill>
                <a:effectLst/>
              </a:rPr>
              <a:t>As</a:t>
            </a:r>
            <a:r>
              <a:rPr lang="it-IT" b="0" i="0" u="none" strike="noStrike" dirty="0">
                <a:solidFill>
                  <a:srgbClr val="000000"/>
                </a:solidFill>
                <a:effectLst/>
              </a:rPr>
              <a:t> </a:t>
            </a:r>
            <a:r>
              <a:rPr lang="it-IT" b="0" i="0" u="none" strike="noStrike" dirty="0" err="1">
                <a:solidFill>
                  <a:srgbClr val="000000"/>
                </a:solidFill>
                <a:effectLst/>
              </a:rPr>
              <a:t>they</a:t>
            </a:r>
            <a:r>
              <a:rPr lang="it-IT" b="0" i="0" u="none" strike="noStrike" dirty="0">
                <a:solidFill>
                  <a:srgbClr val="000000"/>
                </a:solidFill>
                <a:effectLst/>
              </a:rPr>
              <a:t> </a:t>
            </a:r>
            <a:r>
              <a:rPr lang="it-IT" b="0" i="0" u="none" strike="noStrike" dirty="0" err="1">
                <a:solidFill>
                  <a:srgbClr val="000000"/>
                </a:solidFill>
                <a:effectLst/>
              </a:rPr>
              <a:t>program</a:t>
            </a:r>
            <a:r>
              <a:rPr lang="it-IT" b="0" i="0" u="none" strike="noStrike" dirty="0">
                <a:solidFill>
                  <a:srgbClr val="000000"/>
                </a:solidFill>
                <a:effectLst/>
              </a:rPr>
              <a:t>, </a:t>
            </a:r>
            <a:r>
              <a:rPr lang="it-IT" b="0" i="0" u="none" strike="noStrike" dirty="0" err="1">
                <a:solidFill>
                  <a:srgbClr val="000000"/>
                </a:solidFill>
                <a:effectLst/>
              </a:rPr>
              <a:t>encourage</a:t>
            </a:r>
            <a:r>
              <a:rPr lang="it-IT" b="0" i="0" u="none" strike="noStrike" dirty="0">
                <a:solidFill>
                  <a:srgbClr val="000000"/>
                </a:solidFill>
                <a:effectLst/>
              </a:rPr>
              <a:t> </a:t>
            </a:r>
            <a:r>
              <a:rPr lang="it-IT" b="0" i="0" u="none" strike="noStrike" dirty="0" err="1">
                <a:solidFill>
                  <a:srgbClr val="000000"/>
                </a:solidFill>
                <a:effectLst/>
              </a:rPr>
              <a:t>them</a:t>
            </a:r>
            <a:r>
              <a:rPr lang="it-IT" b="0" i="0" u="none" strike="noStrike" dirty="0">
                <a:solidFill>
                  <a:srgbClr val="000000"/>
                </a:solidFill>
                <a:effectLst/>
              </a:rPr>
              <a:t> to match the </a:t>
            </a:r>
            <a:r>
              <a:rPr lang="it-IT" b="0" i="0" u="none" strike="noStrike" dirty="0" err="1">
                <a:solidFill>
                  <a:srgbClr val="000000"/>
                </a:solidFill>
                <a:effectLst/>
              </a:rPr>
              <a:t>bracelet</a:t>
            </a:r>
            <a:r>
              <a:rPr lang="it-IT" b="0" i="0" u="none" strike="noStrike" dirty="0">
                <a:solidFill>
                  <a:srgbClr val="000000"/>
                </a:solidFill>
                <a:effectLst/>
              </a:rPr>
              <a:t> colors with the </a:t>
            </a:r>
            <a:r>
              <a:rPr lang="it-IT" b="0" i="0" u="none" strike="noStrike" dirty="0" err="1">
                <a:solidFill>
                  <a:srgbClr val="000000"/>
                </a:solidFill>
                <a:effectLst/>
              </a:rPr>
              <a:t>robot’s</a:t>
            </a:r>
            <a:r>
              <a:rPr lang="it-IT" b="0" i="0" u="none" strike="noStrike" dirty="0">
                <a:solidFill>
                  <a:srgbClr val="000000"/>
                </a:solidFill>
                <a:effectLst/>
              </a:rPr>
              <a:t> </a:t>
            </a:r>
            <a:r>
              <a:rPr lang="it-IT" b="0" i="0" u="none" strike="noStrike" dirty="0" err="1">
                <a:solidFill>
                  <a:srgbClr val="000000"/>
                </a:solidFill>
                <a:effectLst/>
              </a:rPr>
              <a:t>turning</a:t>
            </a:r>
            <a:r>
              <a:rPr lang="it-IT" b="0" i="0" u="none" strike="noStrike" dirty="0">
                <a:solidFill>
                  <a:srgbClr val="000000"/>
                </a:solidFill>
                <a:effectLst/>
              </a:rPr>
              <a:t> </a:t>
            </a:r>
            <a:r>
              <a:rPr lang="it-IT" b="0" i="0" u="none" strike="noStrike" dirty="0" err="1">
                <a:solidFill>
                  <a:srgbClr val="000000"/>
                </a:solidFill>
                <a:effectLst/>
              </a:rPr>
              <a:t>direction</a:t>
            </a:r>
            <a:r>
              <a:rPr lang="it-IT" b="0" i="0" u="none" strike="noStrike" dirty="0">
                <a:solidFill>
                  <a:srgbClr val="000000"/>
                </a:solidFill>
                <a:effectLst/>
              </a:rPr>
              <a:t>.</a:t>
            </a:r>
          </a:p>
          <a:p>
            <a:pPr algn="l">
              <a:buFont typeface="+mj-lt"/>
              <a:buAutoNum type="arabicPeriod"/>
            </a:pPr>
            <a:r>
              <a:rPr lang="it-IT" b="1" i="0" u="none" strike="noStrike" dirty="0">
                <a:solidFill>
                  <a:srgbClr val="000000"/>
                </a:solidFill>
                <a:effectLst/>
              </a:rPr>
              <a:t>Challenge:</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Increase</a:t>
            </a:r>
            <a:r>
              <a:rPr lang="it-IT" b="0" i="0" u="none" strike="noStrike" dirty="0">
                <a:solidFill>
                  <a:srgbClr val="000000"/>
                </a:solidFill>
                <a:effectLst/>
              </a:rPr>
              <a:t> </a:t>
            </a:r>
            <a:r>
              <a:rPr lang="it-IT" b="0" i="0" u="none" strike="noStrike" dirty="0" err="1">
                <a:solidFill>
                  <a:srgbClr val="000000"/>
                </a:solidFill>
                <a:effectLst/>
              </a:rPr>
              <a:t>complexity</a:t>
            </a:r>
            <a:r>
              <a:rPr lang="it-IT" b="0" i="0" u="none" strike="noStrike" dirty="0">
                <a:solidFill>
                  <a:srgbClr val="000000"/>
                </a:solidFill>
                <a:effectLst/>
              </a:rPr>
              <a:t> by </a:t>
            </a:r>
            <a:r>
              <a:rPr lang="it-IT" b="0" i="0" u="none" strike="noStrike" dirty="0" err="1">
                <a:solidFill>
                  <a:srgbClr val="000000"/>
                </a:solidFill>
                <a:effectLst/>
              </a:rPr>
              <a:t>introducing</a:t>
            </a:r>
            <a:r>
              <a:rPr lang="it-IT" b="0" i="0" u="none" strike="noStrike" dirty="0">
                <a:solidFill>
                  <a:srgbClr val="000000"/>
                </a:solidFill>
                <a:effectLst/>
              </a:rPr>
              <a:t> multiple turns or </a:t>
            </a:r>
            <a:r>
              <a:rPr lang="it-IT" b="0" i="0" u="none" strike="noStrike" dirty="0" err="1">
                <a:solidFill>
                  <a:srgbClr val="000000"/>
                </a:solidFill>
                <a:effectLst/>
              </a:rPr>
              <a:t>requiring</a:t>
            </a:r>
            <a:r>
              <a:rPr lang="it-IT" b="0" i="0" u="none" strike="noStrike" dirty="0">
                <a:solidFill>
                  <a:srgbClr val="000000"/>
                </a:solidFill>
                <a:effectLst/>
              </a:rPr>
              <a:t> the robot to </a:t>
            </a:r>
            <a:r>
              <a:rPr lang="it-IT" b="0" i="0" u="none" strike="noStrike" dirty="0" err="1">
                <a:solidFill>
                  <a:srgbClr val="000000"/>
                </a:solidFill>
                <a:effectLst/>
              </a:rPr>
              <a:t>visit</a:t>
            </a:r>
            <a:r>
              <a:rPr lang="it-IT" b="0" i="0" u="none" strike="noStrike" dirty="0">
                <a:solidFill>
                  <a:srgbClr val="000000"/>
                </a:solidFill>
                <a:effectLst/>
              </a:rPr>
              <a:t> checkpoints in a </a:t>
            </a:r>
            <a:r>
              <a:rPr lang="it-IT" b="0" i="0" u="none" strike="noStrike" dirty="0" err="1">
                <a:solidFill>
                  <a:srgbClr val="000000"/>
                </a:solidFill>
                <a:effectLst/>
              </a:rPr>
              <a:t>specific</a:t>
            </a:r>
            <a:r>
              <a:rPr lang="it-IT" b="0" i="0" u="none" strike="noStrike" dirty="0">
                <a:solidFill>
                  <a:srgbClr val="000000"/>
                </a:solidFill>
                <a:effectLst/>
              </a:rPr>
              <a:t> </a:t>
            </a:r>
            <a:r>
              <a:rPr lang="it-IT" b="0" i="0" u="none" strike="noStrike" dirty="0" err="1">
                <a:solidFill>
                  <a:srgbClr val="000000"/>
                </a:solidFill>
                <a:effectLst/>
              </a:rPr>
              <a:t>order</a:t>
            </a:r>
            <a:r>
              <a:rPr lang="it-IT" b="0" i="0" u="none" strike="noStrike" dirty="0">
                <a:solidFill>
                  <a:srgbClr val="000000"/>
                </a:solidFill>
                <a:effectLst/>
              </a:rPr>
              <a:t>.</a:t>
            </a:r>
          </a:p>
          <a:p>
            <a:pPr marL="0" indent="0">
              <a:buNone/>
            </a:pPr>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26" name="Immagine 25" descr="Immagine che contiene Controller di gioco, cartone animato, joystick&#10;&#10;Descrizione generata automaticamente">
            <a:extLst>
              <a:ext uri="{FF2B5EF4-FFF2-40B4-BE49-F238E27FC236}">
                <a16:creationId xmlns:a16="http://schemas.microsoft.com/office/drawing/2014/main" xmlns="" id="{11C8A6DA-30E8-D8AE-4B56-F862A40B30A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766037" y="2835324"/>
            <a:ext cx="2289757" cy="2289757"/>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Activity </a:t>
            </a:r>
            <a:r>
              <a:rPr lang="pl-PL" sz="4400" dirty="0" err="1"/>
              <a:t>Flow</a:t>
            </a:r>
            <a:endParaRPr lang="pl-PL" sz="4400" dirty="0"/>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Learning </a:t>
            </a: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Outcome</a:t>
            </a: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Students</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will</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connect</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concept</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of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right</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left</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with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physical</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movement</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visual</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cues</a:t>
            </a:r>
            <a:r>
              <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i="0" u="none" strike="noStrike" kern="1200" cap="none" spc="0" normalizeH="0" baseline="0" noProof="0" dirty="0" err="1">
                <a:ln>
                  <a:noFill/>
                </a:ln>
                <a:solidFill>
                  <a:prstClr val="black"/>
                </a:solidFill>
                <a:effectLst/>
                <a:uLnTx/>
                <a:uFillTx/>
                <a:latin typeface="Aptos" panose="02110004020202020204"/>
                <a:ea typeface="+mn-ea"/>
                <a:cs typeface="+mn-cs"/>
              </a:rPr>
              <a:t>bracelets</a:t>
            </a:r>
            <a:r>
              <a:rPr kumimoji="0" lang="pl-PL" sz="320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pl-PL" sz="32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 xmlns:a16="http://schemas.microsoft.com/office/drawing/2014/main"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529258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542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625</TotalTime>
  <Words>500</Words>
  <Application>Microsoft Office PowerPoint</Application>
  <PresentationFormat>Panoramiczny</PresentationFormat>
  <Paragraphs>36</Paragraphs>
  <Slides>7</Slides>
  <Notes>0</Notes>
  <HiddenSlides>0</HiddenSlides>
  <MMClips>0</MMClips>
  <ScaleCrop>false</ScaleCrop>
  <HeadingPairs>
    <vt:vector size="6" baseType="variant">
      <vt:variant>
        <vt:lpstr>Używane czcionki</vt:lpstr>
      </vt:variant>
      <vt:variant>
        <vt:i4>10</vt:i4>
      </vt:variant>
      <vt:variant>
        <vt:lpstr>Motyw</vt:lpstr>
      </vt:variant>
      <vt:variant>
        <vt:i4>4</vt:i4>
      </vt:variant>
      <vt:variant>
        <vt:lpstr>Tytuły slajdów</vt:lpstr>
      </vt:variant>
      <vt:variant>
        <vt:i4>7</vt:i4>
      </vt:variant>
    </vt:vector>
  </HeadingPairs>
  <TitlesOfParts>
    <vt:vector size="21" baseType="lpstr">
      <vt:lpstr>Aptos</vt:lpstr>
      <vt:lpstr>Aptos Display</vt:lpstr>
      <vt:lpstr>Arial</vt:lpstr>
      <vt:lpstr>Calibri</vt:lpstr>
      <vt:lpstr>Calibri Light</vt:lpstr>
      <vt:lpstr>Century Gothic</vt:lpstr>
      <vt:lpstr>Inter Bold</vt:lpstr>
      <vt:lpstr>Poppins</vt:lpstr>
      <vt:lpstr>Times New Roman</vt:lpstr>
      <vt:lpstr>-webkit-standard</vt:lpstr>
      <vt:lpstr>Tema di Office</vt:lpstr>
      <vt:lpstr>2_Tema di Office</vt:lpstr>
      <vt:lpstr>Projekt niestandardowy</vt:lpstr>
      <vt:lpstr>1_Tema di Office</vt:lpstr>
      <vt:lpstr>Prezentacja programu PowerPoint</vt:lpstr>
      <vt:lpstr>MODULE 3: THE HISTORY OF ROBOTICS APPLICATIONS IN EDUCATION </vt:lpstr>
      <vt:lpstr>Right and Left</vt:lpstr>
      <vt:lpstr>How to set the activity</vt:lpstr>
      <vt:lpstr>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35</cp:revision>
  <dcterms:created xsi:type="dcterms:W3CDTF">2024-08-05T10:37:09Z</dcterms:created>
  <dcterms:modified xsi:type="dcterms:W3CDTF">2025-03-30T19:15:40Z</dcterms:modified>
</cp:coreProperties>
</file>