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70" r:id="rId3"/>
  </p:sldMasterIdLst>
  <p:handoutMasterIdLst>
    <p:handoutMasterId r:id="rId15"/>
  </p:handoutMasterIdLst>
  <p:sldIdLst>
    <p:sldId id="267" r:id="rId4"/>
    <p:sldId id="268" r:id="rId5"/>
    <p:sldId id="258" r:id="rId6"/>
    <p:sldId id="266" r:id="rId7"/>
    <p:sldId id="265" r:id="rId8"/>
    <p:sldId id="264" r:id="rId9"/>
    <p:sldId id="263" r:id="rId10"/>
    <p:sldId id="262" r:id="rId11"/>
    <p:sldId id="259" r:id="rId12"/>
    <p:sldId id="269" r:id="rId13"/>
    <p:sldId id="270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265"/>
    <a:srgbClr val="F2AA84"/>
    <a:srgbClr val="FF9900"/>
    <a:srgbClr val="E0DB7E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4" autoAdjust="0"/>
    <p:restoredTop sz="9471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EB7F9-15B0-4DBD-96E8-D327DB15512D}" type="datetimeFigureOut">
              <a:rPr lang="pl-PL" smtClean="0"/>
              <a:t>31.03.2025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4709-A010-457B-AA21-95E007CF3D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8095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8653D4C-E33B-F890-AA9C-A516DE43A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206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FBF740E9-E4A7-D891-7788-80BD0FE68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409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B7162736-93C2-4245-0E30-F491E393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FA0AACC3-4A1D-B01D-6EA7-30C35643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8A51D2F0-DE92-0C5E-F71D-2059D54F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grpSp>
        <p:nvGrpSpPr>
          <p:cNvPr id="18" name="Group 7">
            <a:extLst>
              <a:ext uri="{FF2B5EF4-FFF2-40B4-BE49-F238E27FC236}">
                <a16:creationId xmlns="" xmlns:a16="http://schemas.microsoft.com/office/drawing/2014/main" id="{9DC92732-881F-467E-E065-0A8B561CD619}"/>
              </a:ext>
            </a:extLst>
          </p:cNvPr>
          <p:cNvGrpSpPr/>
          <p:nvPr userDrawn="1"/>
        </p:nvGrpSpPr>
        <p:grpSpPr>
          <a:xfrm>
            <a:off x="10172700" y="0"/>
            <a:ext cx="2019300" cy="2011680"/>
            <a:chOff x="0" y="0"/>
            <a:chExt cx="986670" cy="1075396"/>
          </a:xfrm>
        </p:grpSpPr>
        <p:sp>
          <p:nvSpPr>
            <p:cNvPr id="19" name="Freeform 8">
              <a:extLst>
                <a:ext uri="{FF2B5EF4-FFF2-40B4-BE49-F238E27FC236}">
                  <a16:creationId xmlns="" xmlns:a16="http://schemas.microsoft.com/office/drawing/2014/main" id="{F7E58D88-8717-91A6-D9DA-9F5F4BCE1EC0}"/>
                </a:ext>
              </a:extLst>
            </p:cNvPr>
            <p:cNvSpPr/>
            <p:nvPr/>
          </p:nvSpPr>
          <p:spPr>
            <a:xfrm>
              <a:off x="0" y="0"/>
              <a:ext cx="986670" cy="1075396"/>
            </a:xfrm>
            <a:custGeom>
              <a:avLst/>
              <a:gdLst/>
              <a:ahLst/>
              <a:cxnLst/>
              <a:rect l="l" t="t" r="r" b="b"/>
              <a:pathLst>
                <a:path w="986670" h="1075396">
                  <a:moveTo>
                    <a:pt x="0" y="0"/>
                  </a:moveTo>
                  <a:lnTo>
                    <a:pt x="986670" y="0"/>
                  </a:lnTo>
                  <a:lnTo>
                    <a:pt x="986670" y="1075396"/>
                  </a:lnTo>
                  <a:lnTo>
                    <a:pt x="0" y="1075396"/>
                  </a:lnTo>
                  <a:close/>
                </a:path>
              </a:pathLst>
            </a:custGeom>
            <a:solidFill>
              <a:srgbClr val="736464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TextBox 9">
              <a:extLst>
                <a:ext uri="{FF2B5EF4-FFF2-40B4-BE49-F238E27FC236}">
                  <a16:creationId xmlns="" xmlns:a16="http://schemas.microsoft.com/office/drawing/2014/main" id="{37BB8820-F589-25DC-2E9F-2F1D45EC4243}"/>
                </a:ext>
              </a:extLst>
            </p:cNvPr>
            <p:cNvSpPr txBox="1"/>
            <p:nvPr/>
          </p:nvSpPr>
          <p:spPr>
            <a:xfrm>
              <a:off x="0" y="-38100"/>
              <a:ext cx="986670" cy="1113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12">
            <a:extLst>
              <a:ext uri="{FF2B5EF4-FFF2-40B4-BE49-F238E27FC236}">
                <a16:creationId xmlns="" xmlns:a16="http://schemas.microsoft.com/office/drawing/2014/main" id="{03AF15EE-9D4E-05E9-27D9-FFC517ECA61E}"/>
              </a:ext>
            </a:extLst>
          </p:cNvPr>
          <p:cNvSpPr/>
          <p:nvPr userDrawn="1"/>
        </p:nvSpPr>
        <p:spPr>
          <a:xfrm>
            <a:off x="10668000" y="328903"/>
            <a:ext cx="958693" cy="1100800"/>
          </a:xfrm>
          <a:custGeom>
            <a:avLst/>
            <a:gdLst/>
            <a:ahLst/>
            <a:cxnLst/>
            <a:rect l="l" t="t" r="r" b="b"/>
            <a:pathLst>
              <a:path w="2083923" h="2057400">
                <a:moveTo>
                  <a:pt x="0" y="0"/>
                </a:moveTo>
                <a:lnTo>
                  <a:pt x="2083923" y="0"/>
                </a:lnTo>
                <a:lnTo>
                  <a:pt x="208392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22" name="Group 5">
            <a:extLst>
              <a:ext uri="{FF2B5EF4-FFF2-40B4-BE49-F238E27FC236}">
                <a16:creationId xmlns="" xmlns:a16="http://schemas.microsoft.com/office/drawing/2014/main" id="{10F73C1D-8144-50D1-FED7-688E2274B195}"/>
              </a:ext>
            </a:extLst>
          </p:cNvPr>
          <p:cNvGrpSpPr/>
          <p:nvPr/>
        </p:nvGrpSpPr>
        <p:grpSpPr>
          <a:xfrm>
            <a:off x="9919599" y="4460469"/>
            <a:ext cx="2272401" cy="2332536"/>
            <a:chOff x="0" y="0"/>
            <a:chExt cx="4866868" cy="5486400"/>
          </a:xfrm>
        </p:grpSpPr>
        <p:pic>
          <p:nvPicPr>
            <p:cNvPr id="25" name="Picture 6">
              <a:extLst>
                <a:ext uri="{FF2B5EF4-FFF2-40B4-BE49-F238E27FC236}">
                  <a16:creationId xmlns="" xmlns:a16="http://schemas.microsoft.com/office/drawing/2014/main" id="{7481558D-232F-67B1-5CF9-3F5A9E80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0412" r="20412"/>
            <a:stretch>
              <a:fillRect/>
            </a:stretch>
          </p:blipFill>
          <p:spPr>
            <a:xfrm>
              <a:off x="0" y="0"/>
              <a:ext cx="4866868" cy="5486400"/>
            </a:xfrm>
            <a:prstGeom prst="rect">
              <a:avLst/>
            </a:prstGeom>
          </p:spPr>
        </p:pic>
      </p:grpSp>
      <p:sp>
        <p:nvSpPr>
          <p:cNvPr id="23" name="Freeform 10">
            <a:extLst>
              <a:ext uri="{FF2B5EF4-FFF2-40B4-BE49-F238E27FC236}">
                <a16:creationId xmlns="" xmlns:a16="http://schemas.microsoft.com/office/drawing/2014/main" id="{DAF23C69-9187-1DF4-58E6-7C938D086EFB}"/>
              </a:ext>
            </a:extLst>
          </p:cNvPr>
          <p:cNvSpPr/>
          <p:nvPr/>
        </p:nvSpPr>
        <p:spPr>
          <a:xfrm>
            <a:off x="4995900" y="-10477"/>
            <a:ext cx="1622400" cy="1333319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it-IT"/>
          </a:p>
        </p:txBody>
      </p:sp>
      <p:sp>
        <p:nvSpPr>
          <p:cNvPr id="24" name="TextBox 15">
            <a:extLst>
              <a:ext uri="{FF2B5EF4-FFF2-40B4-BE49-F238E27FC236}">
                <a16:creationId xmlns="" xmlns:a16="http://schemas.microsoft.com/office/drawing/2014/main" id="{05029E9F-FCA0-A322-1812-1B9299621E12}"/>
              </a:ext>
            </a:extLst>
          </p:cNvPr>
          <p:cNvSpPr txBox="1"/>
          <p:nvPr/>
        </p:nvSpPr>
        <p:spPr>
          <a:xfrm flipV="1">
            <a:off x="5807100" y="7376432"/>
            <a:ext cx="1622400" cy="11428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ts val="9477"/>
              </a:lnSpc>
            </a:pPr>
            <a:r>
              <a:rPr lang="en-US" sz="6769" spc="-663" dirty="0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48497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477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563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796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00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581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310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244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755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49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758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="" xmlns:a16="http://schemas.microsoft.com/office/drawing/2014/main" id="{CE17ABD6-8BC6-3AFA-2444-EA21AF39A602}"/>
              </a:ext>
            </a:extLst>
          </p:cNvPr>
          <p:cNvGrpSpPr/>
          <p:nvPr userDrawn="1"/>
        </p:nvGrpSpPr>
        <p:grpSpPr>
          <a:xfrm>
            <a:off x="1" y="0"/>
            <a:ext cx="12192000" cy="2057400"/>
            <a:chOff x="0" y="0"/>
            <a:chExt cx="7228227" cy="1436517"/>
          </a:xfrm>
        </p:grpSpPr>
        <p:sp>
          <p:nvSpPr>
            <p:cNvPr id="8" name="Freeform 3">
              <a:extLst>
                <a:ext uri="{FF2B5EF4-FFF2-40B4-BE49-F238E27FC236}">
                  <a16:creationId xmlns="" xmlns:a16="http://schemas.microsoft.com/office/drawing/2014/main" id="{CAE303B5-1AB9-2DD4-A76C-56BCF0236BCE}"/>
                </a:ext>
              </a:extLst>
            </p:cNvPr>
            <p:cNvSpPr/>
            <p:nvPr/>
          </p:nvSpPr>
          <p:spPr>
            <a:xfrm>
              <a:off x="0" y="0"/>
              <a:ext cx="7228227" cy="1436517"/>
            </a:xfrm>
            <a:custGeom>
              <a:avLst/>
              <a:gdLst/>
              <a:ahLst/>
              <a:cxnLst/>
              <a:rect l="l" t="t" r="r" b="b"/>
              <a:pathLst>
                <a:path w="7228227" h="1436517">
                  <a:moveTo>
                    <a:pt x="0" y="0"/>
                  </a:moveTo>
                  <a:lnTo>
                    <a:pt x="7228227" y="0"/>
                  </a:lnTo>
                  <a:lnTo>
                    <a:pt x="7228227" y="1436517"/>
                  </a:lnTo>
                  <a:lnTo>
                    <a:pt x="0" y="1436517"/>
                  </a:lnTo>
                  <a:close/>
                </a:path>
              </a:pathLst>
            </a:custGeom>
            <a:solidFill>
              <a:srgbClr val="FD95BA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TextBox 4">
              <a:extLst>
                <a:ext uri="{FF2B5EF4-FFF2-40B4-BE49-F238E27FC236}">
                  <a16:creationId xmlns="" xmlns:a16="http://schemas.microsoft.com/office/drawing/2014/main" id="{2A973AC1-5ACA-AA43-B22A-C810AE9AA78D}"/>
                </a:ext>
              </a:extLst>
            </p:cNvPr>
            <p:cNvSpPr txBox="1"/>
            <p:nvPr/>
          </p:nvSpPr>
          <p:spPr>
            <a:xfrm>
              <a:off x="0" y="-38100"/>
              <a:ext cx="7228227" cy="147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D844DDF-47F1-3EFB-2626-0B04F4F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E35145C-9406-1812-80D1-071E976D9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0598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047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8653D4C-E33B-F890-AA9C-A516DE43A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3206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BF740E9-E4A7-D891-7788-80BD0FE68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409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it-IT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7162736-93C2-4245-0E30-F491E393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A0AACC3-4A1D-B01D-6EA7-30C35643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A51D2F0-DE92-0C5E-F71D-2059D54F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grpSp>
        <p:nvGrpSpPr>
          <p:cNvPr id="18" name="Group 7">
            <a:extLst>
              <a:ext uri="{FF2B5EF4-FFF2-40B4-BE49-F238E27FC236}">
                <a16:creationId xmlns:a16="http://schemas.microsoft.com/office/drawing/2014/main" xmlns="" id="{9DC92732-881F-467E-E065-0A8B561CD619}"/>
              </a:ext>
            </a:extLst>
          </p:cNvPr>
          <p:cNvGrpSpPr/>
          <p:nvPr userDrawn="1"/>
        </p:nvGrpSpPr>
        <p:grpSpPr>
          <a:xfrm>
            <a:off x="10172700" y="0"/>
            <a:ext cx="2019300" cy="2011680"/>
            <a:chOff x="0" y="0"/>
            <a:chExt cx="986670" cy="1075396"/>
          </a:xfrm>
        </p:grpSpPr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xmlns="" id="{F7E58D88-8717-91A6-D9DA-9F5F4BCE1EC0}"/>
                </a:ext>
              </a:extLst>
            </p:cNvPr>
            <p:cNvSpPr/>
            <p:nvPr/>
          </p:nvSpPr>
          <p:spPr>
            <a:xfrm>
              <a:off x="0" y="0"/>
              <a:ext cx="986670" cy="1075396"/>
            </a:xfrm>
            <a:custGeom>
              <a:avLst/>
              <a:gdLst/>
              <a:ahLst/>
              <a:cxnLst/>
              <a:rect l="l" t="t" r="r" b="b"/>
              <a:pathLst>
                <a:path w="986670" h="1075396">
                  <a:moveTo>
                    <a:pt x="0" y="0"/>
                  </a:moveTo>
                  <a:lnTo>
                    <a:pt x="986670" y="0"/>
                  </a:lnTo>
                  <a:lnTo>
                    <a:pt x="986670" y="1075396"/>
                  </a:lnTo>
                  <a:lnTo>
                    <a:pt x="0" y="1075396"/>
                  </a:lnTo>
                  <a:close/>
                </a:path>
              </a:pathLst>
            </a:custGeom>
            <a:solidFill>
              <a:srgbClr val="736464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0" name="TextBox 9">
              <a:extLst>
                <a:ext uri="{FF2B5EF4-FFF2-40B4-BE49-F238E27FC236}">
                  <a16:creationId xmlns:a16="http://schemas.microsoft.com/office/drawing/2014/main" xmlns="" id="{37BB8820-F589-25DC-2E9F-2F1D45EC4243}"/>
                </a:ext>
              </a:extLst>
            </p:cNvPr>
            <p:cNvSpPr txBox="1"/>
            <p:nvPr/>
          </p:nvSpPr>
          <p:spPr>
            <a:xfrm>
              <a:off x="0" y="-38100"/>
              <a:ext cx="986670" cy="11134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" name="Freeform 12">
            <a:extLst>
              <a:ext uri="{FF2B5EF4-FFF2-40B4-BE49-F238E27FC236}">
                <a16:creationId xmlns:a16="http://schemas.microsoft.com/office/drawing/2014/main" xmlns="" id="{03AF15EE-9D4E-05E9-27D9-FFC517ECA61E}"/>
              </a:ext>
            </a:extLst>
          </p:cNvPr>
          <p:cNvSpPr/>
          <p:nvPr userDrawn="1"/>
        </p:nvSpPr>
        <p:spPr>
          <a:xfrm>
            <a:off x="10668000" y="328903"/>
            <a:ext cx="958693" cy="1100800"/>
          </a:xfrm>
          <a:custGeom>
            <a:avLst/>
            <a:gdLst/>
            <a:ahLst/>
            <a:cxnLst/>
            <a:rect l="l" t="t" r="r" b="b"/>
            <a:pathLst>
              <a:path w="2083923" h="2057400">
                <a:moveTo>
                  <a:pt x="0" y="0"/>
                </a:moveTo>
                <a:lnTo>
                  <a:pt x="2083923" y="0"/>
                </a:lnTo>
                <a:lnTo>
                  <a:pt x="208392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grpSp>
        <p:nvGrpSpPr>
          <p:cNvPr id="22" name="Group 5">
            <a:extLst>
              <a:ext uri="{FF2B5EF4-FFF2-40B4-BE49-F238E27FC236}">
                <a16:creationId xmlns:a16="http://schemas.microsoft.com/office/drawing/2014/main" xmlns="" id="{10F73C1D-8144-50D1-FED7-688E2274B195}"/>
              </a:ext>
            </a:extLst>
          </p:cNvPr>
          <p:cNvGrpSpPr/>
          <p:nvPr/>
        </p:nvGrpSpPr>
        <p:grpSpPr>
          <a:xfrm>
            <a:off x="9919599" y="4460469"/>
            <a:ext cx="2272401" cy="2332536"/>
            <a:chOff x="0" y="0"/>
            <a:chExt cx="4866868" cy="5486400"/>
          </a:xfrm>
        </p:grpSpPr>
        <p:pic>
          <p:nvPicPr>
            <p:cNvPr id="25" name="Picture 6">
              <a:extLst>
                <a:ext uri="{FF2B5EF4-FFF2-40B4-BE49-F238E27FC236}">
                  <a16:creationId xmlns:a16="http://schemas.microsoft.com/office/drawing/2014/main" xmlns="" id="{7481558D-232F-67B1-5CF9-3F5A9E804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0412" r="20412"/>
            <a:stretch>
              <a:fillRect/>
            </a:stretch>
          </p:blipFill>
          <p:spPr>
            <a:xfrm>
              <a:off x="0" y="0"/>
              <a:ext cx="4866868" cy="5486400"/>
            </a:xfrm>
            <a:prstGeom prst="rect">
              <a:avLst/>
            </a:prstGeom>
          </p:spPr>
        </p:pic>
      </p:grpSp>
      <p:sp>
        <p:nvSpPr>
          <p:cNvPr id="23" name="Freeform 10">
            <a:extLst>
              <a:ext uri="{FF2B5EF4-FFF2-40B4-BE49-F238E27FC236}">
                <a16:creationId xmlns:a16="http://schemas.microsoft.com/office/drawing/2014/main" xmlns="" id="{DAF23C69-9187-1DF4-58E6-7C938D086EFB}"/>
              </a:ext>
            </a:extLst>
          </p:cNvPr>
          <p:cNvSpPr/>
          <p:nvPr/>
        </p:nvSpPr>
        <p:spPr>
          <a:xfrm>
            <a:off x="4995900" y="-10477"/>
            <a:ext cx="1622400" cy="1333319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24" name="TextBox 15">
            <a:extLst>
              <a:ext uri="{FF2B5EF4-FFF2-40B4-BE49-F238E27FC236}">
                <a16:creationId xmlns:a16="http://schemas.microsoft.com/office/drawing/2014/main" xmlns="" id="{05029E9F-FCA0-A322-1812-1B9299621E12}"/>
              </a:ext>
            </a:extLst>
          </p:cNvPr>
          <p:cNvSpPr txBox="1"/>
          <p:nvPr/>
        </p:nvSpPr>
        <p:spPr>
          <a:xfrm flipV="1">
            <a:off x="5807100" y="7376432"/>
            <a:ext cx="1622400" cy="11428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 anchor="t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ts val="9477"/>
              </a:lnSpc>
            </a:pPr>
            <a:r>
              <a:rPr lang="en-US" sz="6769" spc="-663" dirty="0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53610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xmlns="" id="{CE17ABD6-8BC6-3AFA-2444-EA21AF39A602}"/>
              </a:ext>
            </a:extLst>
          </p:cNvPr>
          <p:cNvGrpSpPr/>
          <p:nvPr userDrawn="1"/>
        </p:nvGrpSpPr>
        <p:grpSpPr>
          <a:xfrm>
            <a:off x="1" y="0"/>
            <a:ext cx="12192000" cy="2057400"/>
            <a:chOff x="0" y="0"/>
            <a:chExt cx="7228227" cy="1436517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xmlns="" id="{CAE303B5-1AB9-2DD4-A76C-56BCF0236BCE}"/>
                </a:ext>
              </a:extLst>
            </p:cNvPr>
            <p:cNvSpPr/>
            <p:nvPr/>
          </p:nvSpPr>
          <p:spPr>
            <a:xfrm>
              <a:off x="0" y="0"/>
              <a:ext cx="7228227" cy="1436517"/>
            </a:xfrm>
            <a:custGeom>
              <a:avLst/>
              <a:gdLst/>
              <a:ahLst/>
              <a:cxnLst/>
              <a:rect l="l" t="t" r="r" b="b"/>
              <a:pathLst>
                <a:path w="7228227" h="1436517">
                  <a:moveTo>
                    <a:pt x="0" y="0"/>
                  </a:moveTo>
                  <a:lnTo>
                    <a:pt x="7228227" y="0"/>
                  </a:lnTo>
                  <a:lnTo>
                    <a:pt x="7228227" y="1436517"/>
                  </a:lnTo>
                  <a:lnTo>
                    <a:pt x="0" y="1436517"/>
                  </a:lnTo>
                  <a:close/>
                </a:path>
              </a:pathLst>
            </a:custGeom>
            <a:solidFill>
              <a:srgbClr val="FD95BA"/>
            </a:solidFill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xmlns="" id="{2A973AC1-5ACA-AA43-B22A-C810AE9AA78D}"/>
                </a:ext>
              </a:extLst>
            </p:cNvPr>
            <p:cNvSpPr txBox="1"/>
            <p:nvPr/>
          </p:nvSpPr>
          <p:spPr>
            <a:xfrm>
              <a:off x="0" y="-38100"/>
              <a:ext cx="7228227" cy="147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D844DDF-47F1-3EFB-2626-0B04F4F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E35145C-9406-1812-80D1-071E976D9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53273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1A1873F-288E-3838-C400-02FB6013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CD3D18D-E1C0-D38B-4208-512D41C8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08A4F98-4F01-4F84-7A50-193CBBD4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1FFCF7D-DC7F-544F-A87F-87B8F8B9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E32691D-0C7B-2F70-F67B-1D9A0C7C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15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E5DE9E9-93D5-C12C-BF30-353E4C04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AB124B5-3004-B2EC-C0A6-C81DF0023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46FC17A4-AD49-CD34-D076-185EB9B2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F1A061B-ECB3-BFED-392D-924AC4B7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4C5EC6A3-F3D4-7025-CED5-DA4B759E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750CDBD1-149C-CCEF-2622-DC2F8F4F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8517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839C9F2-6898-8A4B-E90C-3BC73828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C90377B-B530-424D-5CDF-8AC48F852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C3E63BD6-967D-0CF9-FC0B-B82AD2629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EB4B2B00-7035-3942-9D02-136F84492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A68A424F-AA0F-B7B9-B42B-23B2D7440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455273FB-F87B-6B00-EDFF-BA3C78E8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253FFAD1-58DC-F5CB-2CAC-FEF79AC8A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15C3CBA6-A496-4D01-6083-86C10B26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1003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183B248-519D-B232-6D7A-75261D2F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A71623B9-BF73-3DA0-A47D-D09C6C85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343E8528-5DFA-531C-A5AE-508FB2BD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62BF6112-6471-F6C1-E0C6-4292F8FA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539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A263E5AA-AAE5-E67C-A5C2-4340A909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BED2BD28-C041-A6AE-A598-A0DE825E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0D2366F7-CAC9-E468-F376-827607D2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xmlns="" id="{D1F72BFE-1D8D-52DF-F217-1B7F888E777C}"/>
              </a:ext>
            </a:extLst>
          </p:cNvPr>
          <p:cNvSpPr/>
          <p:nvPr userDrawn="1"/>
        </p:nvSpPr>
        <p:spPr>
          <a:xfrm>
            <a:off x="0" y="4817360"/>
            <a:ext cx="2057400" cy="2040640"/>
          </a:xfrm>
          <a:custGeom>
            <a:avLst/>
            <a:gdLst/>
            <a:ahLst/>
            <a:cxnLst/>
            <a:rect l="l" t="t" r="r" b="b"/>
            <a:pathLst>
              <a:path w="819476" h="812800">
                <a:moveTo>
                  <a:pt x="0" y="0"/>
                </a:moveTo>
                <a:lnTo>
                  <a:pt x="819476" y="0"/>
                </a:lnTo>
                <a:lnTo>
                  <a:pt x="819476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6988B9"/>
          </a:solid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955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8D56C17-AA14-269F-C9E9-660EBBBD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B2FB37D-512B-FEF6-5FC0-FEA25DEEF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FC94C0A-D38C-5D26-48A8-CE46838D7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D0E637DB-717D-E7D9-94AF-D3938764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2D4E132B-90F4-58E4-E65C-B7A44E88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1B435C1C-2E95-4E32-28AF-F73DA62F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2282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900F91D-3CDC-D807-13CB-798533A5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80" y="640080"/>
            <a:ext cx="3331845" cy="14173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8B23002C-3D34-7C94-4B8D-FBFC0644C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884957ED-DE13-005C-28A8-CA98D6316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9C8A707D-2013-74E0-564E-A050B9AC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7AFCDA1-5383-D7C3-1F82-4A488ADD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83293701-F6BB-7B10-35B0-C680B486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046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1A1873F-288E-3838-C400-02FB6013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CD3D18D-E1C0-D38B-4208-512D41C80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C08A4F98-4F01-4F84-7A50-193CBBD4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71FFCF7D-DC7F-544F-A87F-87B8F8B9B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9E32691D-0C7B-2F70-F67B-1D9A0C7C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2013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E5DE9E9-93D5-C12C-BF30-353E4C04C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AB124B5-3004-B2EC-C0A6-C81DF00232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46FC17A4-AD49-CD34-D076-185EB9B2C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AF1A061B-ECB3-BFED-392D-924AC4B79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4C5EC6A3-F3D4-7025-CED5-DA4B759EA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750CDBD1-149C-CCEF-2622-DC2F8F4F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4727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839C9F2-6898-8A4B-E90C-3BC738289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FC90377B-B530-424D-5CDF-8AC48F852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C3E63BD6-967D-0CF9-FC0B-B82AD2629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EB4B2B00-7035-3942-9D02-136F84492D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A68A424F-AA0F-B7B9-B42B-23B2D7440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455273FB-F87B-6B00-EDFF-BA3C78E8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253FFAD1-58DC-F5CB-2CAC-FEF79AC8A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15C3CBA6-A496-4D01-6083-86C10B26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656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183B248-519D-B232-6D7A-75261D2F8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A71623B9-BF73-3DA0-A47D-D09C6C85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343E8528-5DFA-531C-A5AE-508FB2BDA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62BF6112-6471-F6C1-E0C6-4292F8FA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9786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A263E5AA-AAE5-E67C-A5C2-4340A909D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BED2BD28-C041-A6AE-A598-A0DE825E0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0D2366F7-CAC9-E468-F376-827607D28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sp>
        <p:nvSpPr>
          <p:cNvPr id="6" name="Freeform 3">
            <a:extLst>
              <a:ext uri="{FF2B5EF4-FFF2-40B4-BE49-F238E27FC236}">
                <a16:creationId xmlns="" xmlns:a16="http://schemas.microsoft.com/office/drawing/2014/main" id="{D1F72BFE-1D8D-52DF-F217-1B7F888E777C}"/>
              </a:ext>
            </a:extLst>
          </p:cNvPr>
          <p:cNvSpPr/>
          <p:nvPr userDrawn="1"/>
        </p:nvSpPr>
        <p:spPr>
          <a:xfrm>
            <a:off x="0" y="4817360"/>
            <a:ext cx="2057400" cy="2040640"/>
          </a:xfrm>
          <a:custGeom>
            <a:avLst/>
            <a:gdLst/>
            <a:ahLst/>
            <a:cxnLst/>
            <a:rect l="l" t="t" r="r" b="b"/>
            <a:pathLst>
              <a:path w="819476" h="812800">
                <a:moveTo>
                  <a:pt x="0" y="0"/>
                </a:moveTo>
                <a:lnTo>
                  <a:pt x="819476" y="0"/>
                </a:lnTo>
                <a:lnTo>
                  <a:pt x="819476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6988B9"/>
          </a:solid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63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8D56C17-AA14-269F-C9E9-660EBBBD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B2FB37D-512B-FEF6-5FC0-FEA25DEEFA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8FC94C0A-D38C-5D26-48A8-CE46838D7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D0E637DB-717D-E7D9-94AF-D3938764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2D4E132B-90F4-58E4-E65C-B7A44E88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1B435C1C-2E95-4E32-28AF-F73DA62F8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148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>
            <a:extLst>
              <a:ext uri="{FF2B5EF4-FFF2-40B4-BE49-F238E27FC236}">
                <a16:creationId xmlns="" xmlns:a16="http://schemas.microsoft.com/office/drawing/2014/main" id="{E0EE4BA5-C1E5-44E1-597E-F12B0664417F}"/>
              </a:ext>
            </a:extLst>
          </p:cNvPr>
          <p:cNvGrpSpPr/>
          <p:nvPr userDrawn="1"/>
        </p:nvGrpSpPr>
        <p:grpSpPr>
          <a:xfrm>
            <a:off x="-1430718" y="2118870"/>
            <a:ext cx="4534660" cy="4237480"/>
            <a:chOff x="0" y="0"/>
            <a:chExt cx="812800" cy="812800"/>
          </a:xfrm>
        </p:grpSpPr>
        <p:sp>
          <p:nvSpPr>
            <p:cNvPr id="9" name="Freeform 3">
              <a:extLst>
                <a:ext uri="{FF2B5EF4-FFF2-40B4-BE49-F238E27FC236}">
                  <a16:creationId xmlns="" xmlns:a16="http://schemas.microsoft.com/office/drawing/2014/main" id="{060D106D-E8AE-910C-6969-18A7332ED36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F7A9F"/>
            </a:solid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TextBox 4">
              <a:extLst>
                <a:ext uri="{FF2B5EF4-FFF2-40B4-BE49-F238E27FC236}">
                  <a16:creationId xmlns="" xmlns:a16="http://schemas.microsoft.com/office/drawing/2014/main" id="{D18872E7-9AB4-6136-1402-A95EE6FB6F1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900F91D-3CDC-D807-13CB-798533A5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80" y="640080"/>
            <a:ext cx="3331845" cy="141732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it-IT" dirty="0"/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8B23002C-3D34-7C94-4B8D-FBFC0644C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884957ED-DE13-005C-28A8-CA98D6316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9C8A707D-2013-74E0-564E-A050B9AC7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96A6-F07F-3244-A62E-0C899DDC276A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C7AFCDA1-5383-D7C3-1F82-4A488ADD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83293701-F6BB-7B10-35B0-C680B486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465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08A1064F-2C84-3136-70E9-D2847343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51EE19AF-D3F7-116D-B30D-EDDDF69F9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4AB5C655-3260-1E57-2BC9-6F83A962F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4996A6-F07F-3244-A62E-0C899DDC276A}" type="datetimeFigureOut">
              <a:rPr lang="it-IT" smtClean="0"/>
              <a:t>31/03/2025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536D4234-FED9-216D-2044-5453BF658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0BBD4CFF-70D6-AAFF-2452-75F8FC6B7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6A07C-152F-B645-9AA3-B2051AD0F675}" type="slidenum">
              <a:rPr lang="it-IT" smtClean="0"/>
              <a:t>‹#›</a:t>
            </a:fld>
            <a:endParaRPr lang="it-IT"/>
          </a:p>
        </p:txBody>
      </p:sp>
      <p:sp>
        <p:nvSpPr>
          <p:cNvPr id="16" name="Freeform 11">
            <a:extLst>
              <a:ext uri="{FF2B5EF4-FFF2-40B4-BE49-F238E27FC236}">
                <a16:creationId xmlns="" xmlns:a16="http://schemas.microsoft.com/office/drawing/2014/main" id="{6BE8A09B-20DE-4BD7-A559-A3761D620D5F}"/>
              </a:ext>
            </a:extLst>
          </p:cNvPr>
          <p:cNvSpPr/>
          <p:nvPr userDrawn="1"/>
        </p:nvSpPr>
        <p:spPr>
          <a:xfrm rot="5400000">
            <a:off x="-1150216" y="-59010"/>
            <a:ext cx="2220510" cy="2137321"/>
          </a:xfrm>
          <a:custGeom>
            <a:avLst/>
            <a:gdLst/>
            <a:ahLst/>
            <a:cxnLst/>
            <a:rect l="l" t="t" r="r" b="b"/>
            <a:pathLst>
              <a:path w="2220510" h="2137321">
                <a:moveTo>
                  <a:pt x="0" y="0"/>
                </a:moveTo>
                <a:lnTo>
                  <a:pt x="2220511" y="0"/>
                </a:lnTo>
                <a:lnTo>
                  <a:pt x="2220511" y="2137320"/>
                </a:lnTo>
                <a:lnTo>
                  <a:pt x="0" y="2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8" name="TextBox 15">
            <a:extLst>
              <a:ext uri="{FF2B5EF4-FFF2-40B4-BE49-F238E27FC236}">
                <a16:creationId xmlns="" xmlns:a16="http://schemas.microsoft.com/office/drawing/2014/main" id="{747FC4AA-6A6A-741A-29FA-E03459E6FF2C}"/>
              </a:ext>
            </a:extLst>
          </p:cNvPr>
          <p:cNvSpPr txBox="1"/>
          <p:nvPr userDrawn="1"/>
        </p:nvSpPr>
        <p:spPr>
          <a:xfrm>
            <a:off x="9659691" y="8148570"/>
            <a:ext cx="1135551" cy="116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7"/>
              </a:lnSpc>
            </a:pPr>
            <a:r>
              <a:rPr lang="en-US" sz="6769" spc="-663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  <p:grpSp>
        <p:nvGrpSpPr>
          <p:cNvPr id="19" name="Group 2">
            <a:extLst>
              <a:ext uri="{FF2B5EF4-FFF2-40B4-BE49-F238E27FC236}">
                <a16:creationId xmlns="" xmlns:a16="http://schemas.microsoft.com/office/drawing/2014/main" id="{7F76D784-E82C-5F6D-AF9A-BFBDF3C8439E}"/>
              </a:ext>
            </a:extLst>
          </p:cNvPr>
          <p:cNvGrpSpPr/>
          <p:nvPr userDrawn="1"/>
        </p:nvGrpSpPr>
        <p:grpSpPr>
          <a:xfrm>
            <a:off x="10177792" y="0"/>
            <a:ext cx="2137322" cy="1825625"/>
            <a:chOff x="0" y="0"/>
            <a:chExt cx="819476" cy="755835"/>
          </a:xfrm>
        </p:grpSpPr>
        <p:sp>
          <p:nvSpPr>
            <p:cNvPr id="20" name="Freeform 3">
              <a:extLst>
                <a:ext uri="{FF2B5EF4-FFF2-40B4-BE49-F238E27FC236}">
                  <a16:creationId xmlns="" xmlns:a16="http://schemas.microsoft.com/office/drawing/2014/main" id="{4E1E0447-444E-0277-A084-1BD660A83A1F}"/>
                </a:ext>
              </a:extLst>
            </p:cNvPr>
            <p:cNvSpPr/>
            <p:nvPr/>
          </p:nvSpPr>
          <p:spPr>
            <a:xfrm>
              <a:off x="0" y="0"/>
              <a:ext cx="819476" cy="755835"/>
            </a:xfrm>
            <a:custGeom>
              <a:avLst/>
              <a:gdLst/>
              <a:ahLst/>
              <a:cxnLst/>
              <a:rect l="l" t="t" r="r" b="b"/>
              <a:pathLst>
                <a:path w="819476" h="755835">
                  <a:moveTo>
                    <a:pt x="0" y="0"/>
                  </a:moveTo>
                  <a:lnTo>
                    <a:pt x="819476" y="0"/>
                  </a:lnTo>
                  <a:lnTo>
                    <a:pt x="819476" y="755835"/>
                  </a:lnTo>
                  <a:lnTo>
                    <a:pt x="0" y="755835"/>
                  </a:lnTo>
                  <a:close/>
                </a:path>
              </a:pathLst>
            </a:custGeom>
            <a:solidFill>
              <a:srgbClr val="D7D9D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TextBox 4">
              <a:extLst>
                <a:ext uri="{FF2B5EF4-FFF2-40B4-BE49-F238E27FC236}">
                  <a16:creationId xmlns="" xmlns:a16="http://schemas.microsoft.com/office/drawing/2014/main" id="{D653B9C7-838B-B24A-8D67-29C6ECFD3397}"/>
                </a:ext>
              </a:extLst>
            </p:cNvPr>
            <p:cNvSpPr txBox="1"/>
            <p:nvPr/>
          </p:nvSpPr>
          <p:spPr>
            <a:xfrm>
              <a:off x="0" y="-38100"/>
              <a:ext cx="819476" cy="793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10">
            <a:extLst>
              <a:ext uri="{FF2B5EF4-FFF2-40B4-BE49-F238E27FC236}">
                <a16:creationId xmlns="" xmlns:a16="http://schemas.microsoft.com/office/drawing/2014/main" id="{9AEDEEE8-F483-9EDA-2678-158B82AF41D3}"/>
              </a:ext>
            </a:extLst>
          </p:cNvPr>
          <p:cNvSpPr/>
          <p:nvPr userDrawn="1"/>
        </p:nvSpPr>
        <p:spPr>
          <a:xfrm>
            <a:off x="10406462" y="116554"/>
            <a:ext cx="1894676" cy="1413130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45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D2477-598D-40B0-B99B-24297725B038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31.03.2025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804D3-C5C6-4D04-AB20-88B68F5EFA8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16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08A1064F-2C84-3136-70E9-D28473436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539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51EE19AF-D3F7-116D-B30D-EDDDF69F9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AB5C655-3260-1E57-2BC9-6F83A962F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4996A6-F07F-3244-A62E-0C899DDC276A}" type="datetimeFigureOut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31/03/2025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36D4234-FED9-216D-2044-5453BF658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0BBD4CFF-70D6-AAFF-2452-75F8FC6B7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6A07C-152F-B645-9AA3-B2051AD0F675}" type="slidenum">
              <a:rPr lang="it-IT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xmlns="" id="{6BE8A09B-20DE-4BD7-A559-A3761D620D5F}"/>
              </a:ext>
            </a:extLst>
          </p:cNvPr>
          <p:cNvSpPr/>
          <p:nvPr userDrawn="1"/>
        </p:nvSpPr>
        <p:spPr>
          <a:xfrm rot="5400000">
            <a:off x="-1150216" y="-59010"/>
            <a:ext cx="2220510" cy="2137321"/>
          </a:xfrm>
          <a:custGeom>
            <a:avLst/>
            <a:gdLst/>
            <a:ahLst/>
            <a:cxnLst/>
            <a:rect l="l" t="t" r="r" b="b"/>
            <a:pathLst>
              <a:path w="2220510" h="2137321">
                <a:moveTo>
                  <a:pt x="0" y="0"/>
                </a:moveTo>
                <a:lnTo>
                  <a:pt x="2220511" y="0"/>
                </a:lnTo>
                <a:lnTo>
                  <a:pt x="2220511" y="2137320"/>
                </a:lnTo>
                <a:lnTo>
                  <a:pt x="0" y="213732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xmlns="" id="{747FC4AA-6A6A-741A-29FA-E03459E6FF2C}"/>
              </a:ext>
            </a:extLst>
          </p:cNvPr>
          <p:cNvSpPr txBox="1"/>
          <p:nvPr userDrawn="1"/>
        </p:nvSpPr>
        <p:spPr>
          <a:xfrm>
            <a:off x="9659691" y="8148570"/>
            <a:ext cx="1135551" cy="1161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77"/>
              </a:lnSpc>
            </a:pPr>
            <a:r>
              <a:rPr lang="en-US" sz="6769" spc="-663">
                <a:solidFill>
                  <a:srgbClr val="FFFFFF"/>
                </a:solidFill>
                <a:latin typeface="Inter Bold"/>
              </a:rPr>
              <a:t>01</a:t>
            </a:r>
          </a:p>
        </p:txBody>
      </p:sp>
      <p:grpSp>
        <p:nvGrpSpPr>
          <p:cNvPr id="19" name="Group 2">
            <a:extLst>
              <a:ext uri="{FF2B5EF4-FFF2-40B4-BE49-F238E27FC236}">
                <a16:creationId xmlns:a16="http://schemas.microsoft.com/office/drawing/2014/main" xmlns="" id="{7F76D784-E82C-5F6D-AF9A-BFBDF3C8439E}"/>
              </a:ext>
            </a:extLst>
          </p:cNvPr>
          <p:cNvGrpSpPr/>
          <p:nvPr userDrawn="1"/>
        </p:nvGrpSpPr>
        <p:grpSpPr>
          <a:xfrm>
            <a:off x="10177792" y="0"/>
            <a:ext cx="2137322" cy="1825625"/>
            <a:chOff x="0" y="0"/>
            <a:chExt cx="819476" cy="755835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xmlns="" id="{4E1E0447-444E-0277-A084-1BD660A83A1F}"/>
                </a:ext>
              </a:extLst>
            </p:cNvPr>
            <p:cNvSpPr/>
            <p:nvPr/>
          </p:nvSpPr>
          <p:spPr>
            <a:xfrm>
              <a:off x="0" y="0"/>
              <a:ext cx="819476" cy="755835"/>
            </a:xfrm>
            <a:custGeom>
              <a:avLst/>
              <a:gdLst/>
              <a:ahLst/>
              <a:cxnLst/>
              <a:rect l="l" t="t" r="r" b="b"/>
              <a:pathLst>
                <a:path w="819476" h="755835">
                  <a:moveTo>
                    <a:pt x="0" y="0"/>
                  </a:moveTo>
                  <a:lnTo>
                    <a:pt x="819476" y="0"/>
                  </a:lnTo>
                  <a:lnTo>
                    <a:pt x="819476" y="755835"/>
                  </a:lnTo>
                  <a:lnTo>
                    <a:pt x="0" y="755835"/>
                  </a:lnTo>
                  <a:close/>
                </a:path>
              </a:pathLst>
            </a:custGeom>
            <a:solidFill>
              <a:srgbClr val="D7D9D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it-IT">
                <a:solidFill>
                  <a:prstClr val="black"/>
                </a:solidFill>
              </a:endParaRPr>
            </a:p>
          </p:txBody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xmlns="" id="{D653B9C7-838B-B24A-8D67-29C6ECFD3397}"/>
                </a:ext>
              </a:extLst>
            </p:cNvPr>
            <p:cNvSpPr txBox="1"/>
            <p:nvPr/>
          </p:nvSpPr>
          <p:spPr>
            <a:xfrm>
              <a:off x="0" y="-38100"/>
              <a:ext cx="819476" cy="793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2" name="Freeform 10">
            <a:extLst>
              <a:ext uri="{FF2B5EF4-FFF2-40B4-BE49-F238E27FC236}">
                <a16:creationId xmlns:a16="http://schemas.microsoft.com/office/drawing/2014/main" xmlns="" id="{9AEDEEE8-F483-9EDA-2678-158B82AF41D3}"/>
              </a:ext>
            </a:extLst>
          </p:cNvPr>
          <p:cNvSpPr/>
          <p:nvPr userDrawn="1"/>
        </p:nvSpPr>
        <p:spPr>
          <a:xfrm>
            <a:off x="10406462" y="116554"/>
            <a:ext cx="1894676" cy="1413130"/>
          </a:xfrm>
          <a:custGeom>
            <a:avLst/>
            <a:gdLst/>
            <a:ahLst/>
            <a:cxnLst/>
            <a:rect l="l" t="t" r="r" b="b"/>
            <a:pathLst>
              <a:path w="4754448" h="3985577">
                <a:moveTo>
                  <a:pt x="0" y="0"/>
                </a:moveTo>
                <a:lnTo>
                  <a:pt x="4754447" y="0"/>
                </a:lnTo>
                <a:lnTo>
                  <a:pt x="4754447" y="3985576"/>
                </a:lnTo>
                <a:lnTo>
                  <a:pt x="0" y="398557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27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ole tekstowe 5"/>
          <p:cNvSpPr txBox="1">
            <a:spLocks noChangeArrowheads="1"/>
          </p:cNvSpPr>
          <p:nvPr/>
        </p:nvSpPr>
        <p:spPr bwMode="auto">
          <a:xfrm>
            <a:off x="4787003" y="4916855"/>
            <a:ext cx="5426074" cy="54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100"/>
              </a:lnSpc>
              <a:spcAft>
                <a:spcPts val="400"/>
              </a:spcAft>
            </a:pP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Co-funded by the European Union. Views and opinions expressed are however those of the author(s) only and do not necessarily reflect those of the European Union or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Fundacja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Rozwoju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Systemu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700" dirty="0" err="1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Edukacji</a:t>
            </a:r>
            <a:r>
              <a:rPr lang="en-US" sz="7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Neither the European Union nor the granting authority can be held responsible for them.</a:t>
            </a:r>
            <a:endParaRPr lang="pl-PL" sz="1100" dirty="0">
              <a:solidFill>
                <a:srgbClr val="AEAAAA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ole tekstowe 2"/>
          <p:cNvSpPr txBox="1">
            <a:spLocks noChangeArrowheads="1"/>
          </p:cNvSpPr>
          <p:nvPr/>
        </p:nvSpPr>
        <p:spPr bwMode="auto">
          <a:xfrm>
            <a:off x="3953935" y="2094063"/>
            <a:ext cx="6781121" cy="172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pl-PL" sz="3600" b="1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MODULE 4:</a:t>
            </a:r>
            <a:r>
              <a:rPr lang="pl-PL" sz="36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/>
            </a:r>
            <a:br>
              <a:rPr lang="pl-PL" sz="36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en-US" sz="36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LEARNING </a:t>
            </a:r>
            <a:r>
              <a:rPr lang="en-US" sz="3600" b="1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MATH</a:t>
            </a:r>
            <a:r>
              <a:rPr lang="pl-PL" sz="3600" b="1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en-US" sz="3600" b="1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AS </a:t>
            </a:r>
            <a:r>
              <a:rPr lang="en-US" sz="3600" b="1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 </a:t>
            </a:r>
            <a:r>
              <a:rPr lang="en-US" sz="3600" b="1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GAME</a:t>
            </a:r>
            <a:endParaRPr lang="pl-PL" sz="3600" dirty="0">
              <a:solidFill>
                <a:srgbClr val="33BAE4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Lesson </a:t>
            </a:r>
            <a:r>
              <a:rPr lang="pl-PL" sz="2800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4.3: </a:t>
            </a:r>
            <a:r>
              <a:rPr lang="en-US" sz="2800" dirty="0" smtClean="0">
                <a:solidFill>
                  <a:srgbClr val="33BAE4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Practices on using games in mathematics education in primary schools </a:t>
            </a:r>
          </a:p>
          <a:p>
            <a:pPr algn="ctr"/>
            <a:endParaRPr lang="en-US" sz="2800" dirty="0" smtClean="0">
              <a:solidFill>
                <a:srgbClr val="33BAE4"/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ole tekstowe 3"/>
          <p:cNvSpPr txBox="1">
            <a:spLocks noChangeArrowheads="1"/>
          </p:cNvSpPr>
          <p:nvPr/>
        </p:nvSpPr>
        <p:spPr bwMode="auto">
          <a:xfrm>
            <a:off x="3953935" y="958324"/>
            <a:ext cx="7092210" cy="67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RbtsInMath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: Developing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Mathematics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Achievement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</a:t>
            </a:r>
            <a:b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</a:b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through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Using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Robotics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Applications in </a:t>
            </a:r>
            <a:r>
              <a:rPr lang="pl-PL" b="1" dirty="0" err="1">
                <a:solidFill>
                  <a:srgbClr val="2F5496"/>
                </a:solidFill>
                <a:latin typeface="Century Gothic" panose="020B0502020202020204" pitchFamily="34" charset="0"/>
              </a:rPr>
              <a:t>Flipped</a:t>
            </a:r>
            <a:r>
              <a:rPr lang="pl-PL" b="1" dirty="0">
                <a:solidFill>
                  <a:srgbClr val="2F5496"/>
                </a:solidFill>
                <a:latin typeface="Century Gothic" panose="020B0502020202020204" pitchFamily="34" charset="0"/>
              </a:rPr>
              <a:t> Learning</a:t>
            </a:r>
            <a:endParaRPr lang="pl-PL" dirty="0">
              <a:solidFill>
                <a:srgbClr val="2F5496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Pole tekstowe 4"/>
          <p:cNvSpPr txBox="1">
            <a:spLocks noChangeArrowheads="1"/>
          </p:cNvSpPr>
          <p:nvPr/>
        </p:nvSpPr>
        <p:spPr bwMode="auto">
          <a:xfrm>
            <a:off x="5366440" y="1619488"/>
            <a:ext cx="4267200" cy="35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800"/>
              </a:lnSpc>
            </a:pPr>
            <a:r>
              <a:rPr lang="pl-PL" sz="1000" dirty="0">
                <a:solidFill>
                  <a:srgbClr val="AEAAAA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2022-1-PL01-KA220-HED-000089820</a:t>
            </a:r>
            <a:endParaRPr lang="pl-PL" sz="1100" dirty="0">
              <a:solidFill>
                <a:srgbClr val="AEAAAA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87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2AA84"/>
            </a:gs>
            <a:gs pos="74000">
              <a:srgbClr val="FFE265"/>
            </a:gs>
            <a:gs pos="83000">
              <a:srgbClr val="FFE265"/>
            </a:gs>
            <a:gs pos="100000">
              <a:srgbClr val="F2AA8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2E38A71-3462-0A20-D508-0DA4A1923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599" y="2207304"/>
            <a:ext cx="9160802" cy="2443393"/>
          </a:xfrm>
        </p:spPr>
        <p:txBody>
          <a:bodyPr>
            <a:normAutofit/>
          </a:bodyPr>
          <a:lstStyle/>
          <a:p>
            <a:pPr algn="ctr"/>
            <a:r>
              <a:rPr lang="pl-PL" sz="6600" dirty="0" err="1"/>
              <a:t>Thank</a:t>
            </a:r>
            <a:r>
              <a:rPr lang="pl-PL" sz="6600" dirty="0"/>
              <a:t> </a:t>
            </a:r>
            <a:r>
              <a:rPr lang="pl-PL" sz="6600" dirty="0" err="1"/>
              <a:t>you</a:t>
            </a:r>
            <a:r>
              <a:rPr lang="pl-PL" sz="6600" dirty="0"/>
              <a:t> for </a:t>
            </a:r>
            <a:r>
              <a:rPr lang="pl-PL" sz="6600" dirty="0" err="1"/>
              <a:t>your</a:t>
            </a:r>
            <a:r>
              <a:rPr lang="pl-PL" sz="6600" dirty="0"/>
              <a:t> </a:t>
            </a:r>
            <a:r>
              <a:rPr lang="pl-PL" sz="6600" dirty="0" err="1"/>
              <a:t>attention</a:t>
            </a:r>
            <a:r>
              <a:rPr lang="pl-PL" sz="6600" dirty="0"/>
              <a:t>!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4A97BBBF-02BC-EFFD-F2ED-6F26B4AC1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V="1">
            <a:off x="11173491" y="6893301"/>
            <a:ext cx="1018509" cy="13853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0EFEA102-B15A-4039-6756-FC13862D3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" y="5959679"/>
            <a:ext cx="2684206" cy="59888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>
                <a:solidFill>
                  <a:prstClr val="black"/>
                </a:solidFill>
              </a:rPr>
              <a:t>Fundacja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Rozwoju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Systemu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dirty="0" err="1">
                <a:solidFill>
                  <a:prstClr val="black"/>
                </a:solidFill>
              </a:rPr>
              <a:t>Edukacji</a:t>
            </a:r>
            <a:r>
              <a:rPr lang="en-US" sz="1200" dirty="0">
                <a:solidFill>
                  <a:prstClr val="black"/>
                </a:solidFill>
              </a:rPr>
              <a:t>. Neither the European Union nor the granting authority can be held responsible for them</a:t>
            </a:r>
            <a:r>
              <a:rPr lang="en-US" sz="1200" dirty="0" smtClean="0">
                <a:solidFill>
                  <a:prstClr val="black"/>
                </a:solidFill>
              </a:rPr>
              <a:t>.</a:t>
            </a:r>
            <a:r>
              <a:rPr lang="pl-PL" sz="1200" dirty="0" smtClean="0">
                <a:solidFill>
                  <a:prstClr val="black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397256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ole tekstowe 2"/>
          <p:cNvSpPr txBox="1">
            <a:spLocks noChangeArrowheads="1"/>
          </p:cNvSpPr>
          <p:nvPr/>
        </p:nvSpPr>
        <p:spPr bwMode="auto">
          <a:xfrm>
            <a:off x="3431645" y="4569354"/>
            <a:ext cx="7597775" cy="101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300"/>
              </a:lnSpc>
              <a:spcAft>
                <a:spcPts val="1200"/>
              </a:spcAft>
            </a:pP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This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document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may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be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copied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,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reproduced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or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modified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according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to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above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rules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</a:t>
            </a:r>
            <a:b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In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addition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,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an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acknowledgement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authors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document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and </a:t>
            </a:r>
            <a:b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</a:b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all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applicable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portions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of the copyright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notice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must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be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clearly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referenced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</a:t>
            </a:r>
            <a:endParaRPr lang="pl-PL" sz="1100" dirty="0">
              <a:solidFill>
                <a:srgbClr val="2F5496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ts val="1300"/>
              </a:lnSpc>
              <a:spcAft>
                <a:spcPts val="1200"/>
              </a:spcAft>
            </a:pP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All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rights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reserved</a:t>
            </a:r>
            <a:r>
              <a:rPr lang="pl-PL" sz="900" dirty="0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. © Copyright 2023 </a:t>
            </a:r>
            <a:r>
              <a:rPr lang="pl-PL" sz="900" dirty="0" err="1">
                <a:solidFill>
                  <a:srgbClr val="2F5496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Poppins" panose="00000500000000000000" pitchFamily="2" charset="-18"/>
              </a:rPr>
              <a:t>RbtsInMath</a:t>
            </a:r>
            <a:endParaRPr lang="pl-PL" sz="1100" dirty="0">
              <a:solidFill>
                <a:srgbClr val="2F5496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648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E5A854C-A9B7-E9CB-FBD7-F2A6A18E49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460" y="1475704"/>
            <a:ext cx="9144000" cy="1570923"/>
          </a:xfrm>
        </p:spPr>
        <p:txBody>
          <a:bodyPr>
            <a:noAutofit/>
          </a:bodyPr>
          <a:lstStyle/>
          <a:p>
            <a:r>
              <a:rPr lang="pl-PL" sz="4800" dirty="0"/>
              <a:t>MODULE 4</a:t>
            </a:r>
            <a:r>
              <a:rPr lang="pl-PL" sz="4800" dirty="0" smtClean="0"/>
              <a:t>:</a:t>
            </a:r>
            <a:r>
              <a:rPr lang="pl-PL" sz="4800" dirty="0"/>
              <a:t/>
            </a:r>
            <a:br>
              <a:rPr lang="pl-PL" sz="4800" dirty="0"/>
            </a:br>
            <a:r>
              <a:rPr lang="pl-PL" sz="4800"/>
              <a:t>LEARNING </a:t>
            </a:r>
            <a:r>
              <a:rPr lang="pl-PL" sz="4800" smtClean="0"/>
              <a:t>MATH AS </a:t>
            </a:r>
            <a:r>
              <a:rPr lang="pl-PL" sz="4800" dirty="0" smtClean="0"/>
              <a:t>A GAME</a:t>
            </a:r>
            <a:endParaRPr lang="it-IT" sz="48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4BF419EC-A92B-82BC-8935-719F412E0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0218" y="3267423"/>
            <a:ext cx="10491564" cy="1538927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Lesson </a:t>
            </a:r>
            <a:r>
              <a:rPr lang="pl-PL" sz="4000" dirty="0" smtClean="0"/>
              <a:t>4.3:</a:t>
            </a:r>
            <a:r>
              <a:rPr lang="en-US" sz="4000" dirty="0"/>
              <a:t>Practices on using games in mathematics education in primary schools </a:t>
            </a:r>
          </a:p>
          <a:p>
            <a:endParaRPr lang="en-US" sz="4000" dirty="0"/>
          </a:p>
          <a:p>
            <a:endParaRPr lang="pl-PL" sz="4000" dirty="0"/>
          </a:p>
        </p:txBody>
      </p:sp>
      <p:sp>
        <p:nvSpPr>
          <p:cNvPr id="4" name="Prostokąt 3"/>
          <p:cNvSpPr/>
          <p:nvPr/>
        </p:nvSpPr>
        <p:spPr>
          <a:xfrm>
            <a:off x="4953269" y="5027146"/>
            <a:ext cx="1992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i="1" dirty="0">
                <a:solidFill>
                  <a:prstClr val="black"/>
                </a:solidFill>
              </a:rPr>
              <a:t> </a:t>
            </a:r>
            <a:r>
              <a:rPr lang="pl-PL" i="1" dirty="0" err="1">
                <a:solidFill>
                  <a:prstClr val="black"/>
                </a:solidFill>
              </a:rPr>
              <a:t>Prepared</a:t>
            </a:r>
            <a:r>
              <a:rPr lang="pl-PL" i="1" dirty="0">
                <a:solidFill>
                  <a:prstClr val="black"/>
                </a:solidFill>
              </a:rPr>
              <a:t> by:</a:t>
            </a: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252485" y="6332382"/>
            <a:ext cx="51817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 smtClean="0">
                <a:solidFill>
                  <a:prstClr val="black"/>
                </a:solidFill>
              </a:rPr>
              <a:t>All </a:t>
            </a:r>
            <a:r>
              <a:rPr lang="en-US" sz="1000" i="1" dirty="0">
                <a:solidFill>
                  <a:prstClr val="black"/>
                </a:solidFill>
              </a:rPr>
              <a:t>the pictures and photographs used in this publication are royalty-free, chosen </a:t>
            </a:r>
            <a:r>
              <a:rPr lang="en-US" sz="1000" i="1" dirty="0" smtClean="0">
                <a:solidFill>
                  <a:prstClr val="black"/>
                </a:solidFill>
              </a:rPr>
              <a:t>from</a:t>
            </a:r>
            <a:r>
              <a:rPr lang="pl-PL" sz="1000" i="1" dirty="0" smtClean="0">
                <a:solidFill>
                  <a:prstClr val="black"/>
                </a:solidFill>
              </a:rPr>
              <a:t> open </a:t>
            </a:r>
            <a:r>
              <a:rPr lang="pl-PL" sz="1000" i="1" dirty="0" err="1" smtClean="0">
                <a:solidFill>
                  <a:prstClr val="black"/>
                </a:solidFill>
              </a:rPr>
              <a:t>sources</a:t>
            </a:r>
            <a:r>
              <a:rPr lang="pl-PL" sz="1000" i="1" dirty="0">
                <a:solidFill>
                  <a:prstClr val="black"/>
                </a:solidFill>
              </a:rPr>
              <a:t>.</a:t>
            </a:r>
            <a:endParaRPr lang="pl-PL" sz="1000" dirty="0">
              <a:solidFill>
                <a:prstClr val="black"/>
              </a:solidFill>
            </a:endParaRPr>
          </a:p>
        </p:txBody>
      </p:sp>
      <p:pic>
        <p:nvPicPr>
          <p:cNvPr id="8" name="Obraz 7" descr="Obraz zawierający zrzut ekranu, Czcionka, Jaskrawoniebieski, Majorelle blue&#10;&#10;Opis wygenerowany automatycznie">
            <a:extLst>
              <a:ext uri="{FF2B5EF4-FFF2-40B4-BE49-F238E27FC236}">
                <a16:creationId xmlns:a16="http://schemas.microsoft.com/office/drawing/2014/main" xmlns="" id="{A82AA6E2-FAEE-D645-5167-CB1887306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570" y="4800864"/>
            <a:ext cx="2271030" cy="85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2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103" y="597446"/>
            <a:ext cx="8524568" cy="1061884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Tips for successful classroom games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/>
          <a:lstStyle/>
          <a:p>
            <a:r>
              <a:rPr lang="en-US" dirty="0"/>
              <a:t>Ensure that the game fulfills the mathematical </a:t>
            </a:r>
            <a:r>
              <a:rPr lang="en-US" dirty="0" smtClean="0"/>
              <a:t>objectives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88E45E5C-571D-9DA0-8341-744693F6E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02367" cy="3811588"/>
          </a:xfrm>
        </p:spPr>
        <p:txBody>
          <a:bodyPr>
            <a:normAutofit/>
          </a:bodyPr>
          <a:lstStyle/>
          <a:p>
            <a:endParaRPr lang="pl-PL" sz="24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7" name="Picture 6" descr="C:\Users\Students\Desktop\68202e69-36cc-468f-9519-f3e206b6fe4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903" y="2040915"/>
            <a:ext cx="3820135" cy="382013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1103805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103" y="597446"/>
            <a:ext cx="8524568" cy="1061884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Tips for successful classroom games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/>
          <a:lstStyle/>
          <a:p>
            <a:r>
              <a:rPr lang="en-US" dirty="0"/>
              <a:t>The use of games for specific purposes, not just as a way to pass the time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88E45E5C-571D-9DA0-8341-744693F6E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02367" cy="3811588"/>
          </a:xfrm>
        </p:spPr>
        <p:txBody>
          <a:bodyPr>
            <a:normAutofit/>
          </a:bodyPr>
          <a:lstStyle/>
          <a:p>
            <a:endParaRPr lang="pl-PL" sz="24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7" name="Picture 6" descr="C:\Users\Students\Desktop\44a682b1-d865-4375-b2d3-9c25e1d2728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526" y="2057400"/>
            <a:ext cx="3872889" cy="387288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4150656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103" y="597446"/>
            <a:ext cx="8524568" cy="1061884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Tips for successful classroom games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/>
          <a:lstStyle/>
          <a:p>
            <a:r>
              <a:rPr lang="en-US" dirty="0"/>
              <a:t>The number of players should be between two and four, so that turn changes take place quickly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88E45E5C-571D-9DA0-8341-744693F6E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02367" cy="3811588"/>
          </a:xfrm>
        </p:spPr>
        <p:txBody>
          <a:bodyPr>
            <a:normAutofit/>
          </a:bodyPr>
          <a:lstStyle/>
          <a:p>
            <a:endParaRPr lang="pl-PL" sz="24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7" name="Picture 6" descr="C:\Users\Students\Desktop\cae02634-0b57-4344-9d2a-105c16e5e79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10" y="2049462"/>
            <a:ext cx="3773243" cy="377324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2370040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103" y="597446"/>
            <a:ext cx="8524568" cy="1061884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Tips for successful classroom games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/>
          <a:lstStyle/>
          <a:p>
            <a:r>
              <a:rPr lang="en-US" dirty="0"/>
              <a:t>There should be enough of an element of chance in the game so that the weaker students feel that they have a chance of winning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88E45E5C-571D-9DA0-8341-744693F6E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02367" cy="3811588"/>
          </a:xfrm>
        </p:spPr>
        <p:txBody>
          <a:bodyPr>
            <a:normAutofit/>
          </a:bodyPr>
          <a:lstStyle/>
          <a:p>
            <a:endParaRPr lang="pl-PL" sz="24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7" name="Picture 6" descr="C:\Users\Students\Desktop\803b838d-8f57-41b0-8fa4-2f51c2b609b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526" y="2057400"/>
            <a:ext cx="3872889" cy="387288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3469466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103" y="597446"/>
            <a:ext cx="8524568" cy="1061884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Tips for successful classroom games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/>
          <a:lstStyle/>
          <a:p>
            <a:r>
              <a:rPr lang="en-US" dirty="0"/>
              <a:t>Use five or six 'basic' game structures to get children used to the rules - vary the mathematics rather than the rules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88E45E5C-571D-9DA0-8341-744693F6E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02367" cy="3811588"/>
          </a:xfrm>
        </p:spPr>
        <p:txBody>
          <a:bodyPr>
            <a:normAutofit/>
          </a:bodyPr>
          <a:lstStyle/>
          <a:p>
            <a:endParaRPr lang="pl-PL" sz="24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7" name="Picture 6" descr="C:\Users\Students\Desktop\30260f01-2f84-46a1-9508-59a033225a5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942" y="2057400"/>
            <a:ext cx="3908058" cy="390805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4050873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3833E5F-D27D-8673-FD51-C537BBFAD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103" y="597446"/>
            <a:ext cx="8524568" cy="1061884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Tips for successful classroom games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8FD2E8E-A97C-2CBF-A1D9-0F7F589F5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9462"/>
            <a:ext cx="5259388" cy="3811588"/>
          </a:xfrm>
        </p:spPr>
        <p:txBody>
          <a:bodyPr/>
          <a:lstStyle/>
          <a:p>
            <a:r>
              <a:rPr lang="en-US" dirty="0"/>
              <a:t>Invite children to create their own games or to adapt existing ones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88E45E5C-571D-9DA0-8341-744693F6E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602367" cy="3811588"/>
          </a:xfrm>
        </p:spPr>
        <p:txBody>
          <a:bodyPr>
            <a:normAutofit/>
          </a:bodyPr>
          <a:lstStyle/>
          <a:p>
            <a:endParaRPr lang="pl-PL" sz="2400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pic>
        <p:nvPicPr>
          <p:cNvPr id="7" name="Picture 6" descr="C:\Users\Students\Desktop\c2f285eb-e56a-49f2-a8ca-5b820e63020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319" y="2057400"/>
            <a:ext cx="3855304" cy="385530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228649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49000">
              <a:srgbClr val="E0DB7E"/>
            </a:gs>
            <a:gs pos="83000">
              <a:srgbClr val="FFE265"/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="" xmlns:a16="http://schemas.microsoft.com/office/drawing/2014/main" id="{234AFC11-FB4B-2836-BA9B-9E9900CEF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480" y="365125"/>
            <a:ext cx="8718702" cy="1325563"/>
          </a:xfrm>
        </p:spPr>
        <p:txBody>
          <a:bodyPr/>
          <a:lstStyle/>
          <a:p>
            <a:pPr algn="ctr"/>
            <a:r>
              <a:rPr lang="pl-PL" dirty="0" err="1"/>
              <a:t>Conclusion</a:t>
            </a:r>
            <a:endParaRPr lang="pl-PL" dirty="0"/>
          </a:p>
        </p:txBody>
      </p:sp>
      <p:pic>
        <p:nvPicPr>
          <p:cNvPr id="5" name="Obraz 4" descr="Obraz zawierający zrzut ekranu, Czcionka, Jaskrawoniebieski, Majorelle blue&#10;&#10;Opis wygenerowany automatycznie">
            <a:extLst>
              <a:ext uri="{FF2B5EF4-FFF2-40B4-BE49-F238E27FC236}">
                <a16:creationId xmlns="" xmlns:a16="http://schemas.microsoft.com/office/drawing/2014/main" id="{BE0C642B-D383-C7DF-19E1-691BFC568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120"/>
            <a:ext cx="2684206" cy="59888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A561396E-4252-E7C8-3417-5222698D59D6}"/>
              </a:ext>
            </a:extLst>
          </p:cNvPr>
          <p:cNvSpPr txBox="1"/>
          <p:nvPr/>
        </p:nvSpPr>
        <p:spPr>
          <a:xfrm>
            <a:off x="2575560" y="2301240"/>
            <a:ext cx="8016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is the responsibility of the teacher to select games that contain concepts relevant to the students, ensuring that the games chosen are appropriate for the age and ability of the students.</a:t>
            </a:r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63E34BC7-6956-A4DA-1DCC-9D85A5B1EAB2}"/>
              </a:ext>
            </a:extLst>
          </p:cNvPr>
          <p:cNvSpPr txBox="1"/>
          <p:nvPr/>
        </p:nvSpPr>
        <p:spPr>
          <a:xfrm>
            <a:off x="3140971" y="5995458"/>
            <a:ext cx="852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Co-funded by the European Union. Views and opinions expressed are however those of the author(s) only and do not necessarily reflect those of the European Union or </a:t>
            </a:r>
            <a:r>
              <a:rPr lang="en-US" sz="1200" dirty="0" err="1"/>
              <a:t>Fundacja</a:t>
            </a:r>
            <a:r>
              <a:rPr lang="en-US" sz="1200" dirty="0"/>
              <a:t> </a:t>
            </a:r>
            <a:r>
              <a:rPr lang="en-US" sz="1200" dirty="0" err="1"/>
              <a:t>Rozwoju</a:t>
            </a:r>
            <a:r>
              <a:rPr lang="en-US" sz="1200" dirty="0"/>
              <a:t> </a:t>
            </a:r>
            <a:r>
              <a:rPr lang="en-US" sz="1200" dirty="0" err="1"/>
              <a:t>Systemu</a:t>
            </a:r>
            <a:r>
              <a:rPr lang="en-US" sz="1200" dirty="0"/>
              <a:t> </a:t>
            </a:r>
            <a:r>
              <a:rPr lang="en-US" sz="1200" dirty="0" err="1"/>
              <a:t>Edukacji</a:t>
            </a:r>
            <a:r>
              <a:rPr lang="en-US" sz="1200" dirty="0"/>
              <a:t>. Neither the European Union nor the granting authority can be held responsible for them</a:t>
            </a:r>
            <a:r>
              <a:rPr lang="en-US" sz="1200" dirty="0" smtClean="0"/>
              <a:t>.</a:t>
            </a:r>
            <a:r>
              <a:rPr lang="pl-PL" sz="1200" dirty="0" smtClean="0"/>
              <a:t> </a:t>
            </a:r>
            <a:r>
              <a:rPr lang="en-US" sz="1200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sz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no. 2022-1-PL01-KA220-HED-000086524</a:t>
            </a:r>
          </a:p>
        </p:txBody>
      </p:sp>
    </p:spTree>
    <p:extLst>
      <p:ext uri="{BB962C8B-B14F-4D97-AF65-F5344CB8AC3E}">
        <p14:creationId xmlns:p14="http://schemas.microsoft.com/office/powerpoint/2010/main" val="35087944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1" id="{EDF50828-EE4F-E24B-A492-F3187F4D4583}" vid="{82E5DBEF-FC1B-904C-BD35-1663F52A076C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zione standard1" id="{EDF50828-EE4F-E24B-A492-F3187F4D4583}" vid="{82E5DBEF-FC1B-904C-BD35-1663F52A076C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262dbaf1-38a1-43f9-a7da-3022da85cc5e}" enabled="0" method="" siteId="{262dbaf1-38a1-43f9-a7da-3022da85cc5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Rbts Layout Presentazione standard1</Template>
  <TotalTime>167</TotalTime>
  <Words>707</Words>
  <Application>Microsoft Office PowerPoint</Application>
  <PresentationFormat>Panoramiczny</PresentationFormat>
  <Paragraphs>34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11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Calibri Light</vt:lpstr>
      <vt:lpstr>Century Gothic</vt:lpstr>
      <vt:lpstr>Inter Bold</vt:lpstr>
      <vt:lpstr>Poppins</vt:lpstr>
      <vt:lpstr>Times New Roman</vt:lpstr>
      <vt:lpstr>Tema di Office</vt:lpstr>
      <vt:lpstr>Projekt niestandardowy</vt:lpstr>
      <vt:lpstr>1_Tema di Office</vt:lpstr>
      <vt:lpstr>Prezentacja programu PowerPoint</vt:lpstr>
      <vt:lpstr>MODULE 4: LEARNING MATH AS A GAME</vt:lpstr>
      <vt:lpstr>Tips for successful classroom games</vt:lpstr>
      <vt:lpstr>Tips for successful classroom games</vt:lpstr>
      <vt:lpstr>Tips for successful classroom games</vt:lpstr>
      <vt:lpstr>Tips for successful classroom games</vt:lpstr>
      <vt:lpstr>Tips for successful classroom games</vt:lpstr>
      <vt:lpstr>Tips for successful classroom games</vt:lpstr>
      <vt:lpstr>Conclusion</vt:lpstr>
      <vt:lpstr>Thank you for your attention!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X: MODULE TITLE</dc:title>
  <dc:creator>Witulska Klaudia</dc:creator>
  <cp:lastModifiedBy>Ania</cp:lastModifiedBy>
  <cp:revision>12</cp:revision>
  <dcterms:created xsi:type="dcterms:W3CDTF">2024-08-05T10:37:09Z</dcterms:created>
  <dcterms:modified xsi:type="dcterms:W3CDTF">2025-03-31T17:35:17Z</dcterms:modified>
</cp:coreProperties>
</file>