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72" r:id="rId4"/>
    <p:sldId id="273" r:id="rId5"/>
    <p:sldId id="258" r:id="rId6"/>
    <p:sldId id="260" r:id="rId7"/>
    <p:sldId id="263" r:id="rId8"/>
    <p:sldId id="262" r:id="rId9"/>
    <p:sldId id="264" r:id="rId10"/>
    <p:sldId id="267" r:id="rId11"/>
    <p:sldId id="268" r:id="rId12"/>
    <p:sldId id="265" r:id="rId13"/>
    <p:sldId id="270" r:id="rId14"/>
    <p:sldId id="271" r:id="rId15"/>
    <p:sldId id="266" r:id="rId16"/>
    <p:sldId id="259" r:id="rId17"/>
    <p:sldId id="274" r:id="rId18"/>
    <p:sldId id="27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3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2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0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5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5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6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52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129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26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80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7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47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3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6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8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7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6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2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735237" y="1972548"/>
            <a:ext cx="7310907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</a:t>
            </a: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5:</a:t>
            </a:r>
            <a: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THE USE OF ROBOTICS IN MATHEMATICS EDUCATION IN PRIMARY </a:t>
            </a: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SCHOOLS</a:t>
            </a:r>
            <a:endParaRPr lang="pl-PL" sz="32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800" dirty="0" err="1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Colourful</a:t>
            </a:r>
            <a:r>
              <a:rPr lang="pl-PL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</a:t>
            </a:r>
            <a:endParaRPr lang="pl-PL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2CE5D9D-5328-0BD0-FB11-6D0DA5A0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3A27E8-A8AF-A499-B9A8-D5E8D78B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13AC21-691C-AD7F-82E3-883BBBC2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Example of a child playing with a robot</a:t>
            </a: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child creates their own sequence of colored </a:t>
            </a:r>
            <a:r>
              <a:rPr lang="pl-PL" sz="2400" dirty="0" err="1"/>
              <a:t>blocks</a:t>
            </a:r>
            <a:r>
              <a:rPr lang="en-US" sz="2400" dirty="0"/>
              <a:t>, placing them on the floor to build a path for the robot.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86DB2974-FADE-1E3A-35EC-6378EE58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1AC6145-39F9-518E-392B-A82E07D50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51" y="2228167"/>
            <a:ext cx="3603386" cy="314489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50819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BC2AD67-FAB2-34EA-BFEA-1F5A8AC4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4A54B4-8D25-50F5-2E6B-E84F90CE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CD0EF80-0C4A-7C52-F0A4-47AAD464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Example of a child playing with a robot</a:t>
            </a: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robot starts at a designated starting position, and the child presses a button to activate the program.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E85FD4BF-5BEC-ECA0-3C37-2E56068E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3C9DB8D-970A-E5D8-DB38-8EB4674E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954" y="2049462"/>
            <a:ext cx="3276268" cy="391114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34655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D235126-2B3E-761A-5434-12A0E7555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E7A3A3-EE2A-D951-20D5-A25B5AC2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63D274A-5EAB-A202-9BD6-D270D2C8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Example of a child playing with a robot</a:t>
            </a: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robot follows the sequence of colors, moving along the path according to the child’s arrangement.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3CC2D7EF-ED55-E525-E780-29C8DE13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11848BC-7C88-9444-F9B4-6D959DC0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68" y="2049462"/>
            <a:ext cx="3409918" cy="381158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79927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6BCA0B9-3D6B-A11F-74E4-6D8DFBA3A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EA9AAE-AF22-FD53-A886-FABEB399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62EC01-6115-15CE-A041-B2A8E738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Summary</a:t>
            </a: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en-US" sz="2600" dirty="0"/>
              <a:t>The teacher concludes that arranging color-coded </a:t>
            </a:r>
            <a:r>
              <a:rPr lang="pl-PL" sz="2600" dirty="0" err="1"/>
              <a:t>blocks</a:t>
            </a:r>
            <a:r>
              <a:rPr lang="en-US" sz="2600" dirty="0"/>
              <a:t> teaches students the basics of programming by guiding the robot along a set path. This activity fosters logical thinking, sequencing, and creativity as students control the robot’s journey.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7C6A6E8A-95BD-1D94-3682-336B0B90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5AD51DC9-71E3-347F-8C7D-3389C728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70" y="2679065"/>
            <a:ext cx="4504762" cy="255238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415106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896112" y="2148840"/>
            <a:ext cx="10534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Through arranging color-coded </a:t>
            </a:r>
            <a:r>
              <a:rPr lang="pl-PL" sz="2400" dirty="0" err="1"/>
              <a:t>blocks</a:t>
            </a:r>
            <a:r>
              <a:rPr lang="en-US" sz="2400" dirty="0"/>
              <a:t>, students begin to understand programming logic as they instruct the robot to move along a designated path. This game builds sequencing and problem-solving skills by connecting each color with a specific action. It introduces students to foundational coding concepts in a hands-on way, fostering creativity and strategic thinking as they plan the robot’s journey.</a:t>
            </a: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2818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8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000" dirty="0"/>
              <a:t>MODULE </a:t>
            </a:r>
            <a:r>
              <a:rPr lang="pl-PL" sz="4000" dirty="0" smtClean="0"/>
              <a:t>5: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en-US" sz="4000" dirty="0"/>
              <a:t>THE USE OF ROBOTICS IN MATHEMATICS EDUCATION IN PRIMARY SCHOOLS</a:t>
            </a:r>
            <a:r>
              <a:rPr lang="en-US" sz="4000" dirty="0"/>
              <a:t>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920041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/>
              <a:t>Lesson </a:t>
            </a:r>
            <a:r>
              <a:rPr lang="pl-PL" sz="4000" dirty="0"/>
              <a:t>5</a:t>
            </a:r>
            <a:r>
              <a:rPr lang="pl-PL" sz="4000" dirty="0" smtClean="0"/>
              <a:t>.1</a:t>
            </a:r>
            <a:r>
              <a:rPr lang="pl-PL" sz="4000" dirty="0" smtClean="0"/>
              <a:t>: </a:t>
            </a:r>
            <a:r>
              <a:rPr lang="pl-PL" sz="4000" dirty="0" err="1"/>
              <a:t>Colourful</a:t>
            </a:r>
            <a:r>
              <a:rPr lang="pl-PL" sz="4000" dirty="0"/>
              <a:t> </a:t>
            </a:r>
            <a:r>
              <a:rPr lang="pl-PL" sz="4000" dirty="0" smtClean="0"/>
              <a:t>Program</a:t>
            </a:r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9" name="Obraz 8" descr="Obraz zawierający Grafika, projekt graficzny, Czcionka, logo&#10;&#10;Opis wygenerowany automatycznie">
            <a:extLst>
              <a:ext uri="{FF2B5EF4-FFF2-40B4-BE49-F238E27FC236}">
                <a16:creationId xmlns:a16="http://schemas.microsoft.com/office/drawing/2014/main" xmlns="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071" y="5356521"/>
            <a:ext cx="2234839" cy="6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game familiarizes children with basic programming concepts by allowing them to direct the robot using color-coded commands.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0D9D5F0-F640-8D12-037E-745372F99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789" y="2049462"/>
            <a:ext cx="3120428" cy="365714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68" y="2131840"/>
            <a:ext cx="5259388" cy="38115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System </a:t>
            </a:r>
            <a:r>
              <a:rPr lang="pl-PL" dirty="0" err="1"/>
              <a:t>used</a:t>
            </a:r>
            <a:r>
              <a:rPr lang="pl-PL" dirty="0"/>
              <a:t> - LEGO </a:t>
            </a:r>
            <a:r>
              <a:rPr lang="pl-PL" dirty="0" err="1"/>
              <a:t>Spike</a:t>
            </a:r>
            <a:r>
              <a:rPr lang="pl-PL" dirty="0"/>
              <a:t> </a:t>
            </a:r>
            <a:r>
              <a:rPr lang="pl-PL" dirty="0" err="1"/>
              <a:t>Prime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en-US" sz="2600" dirty="0"/>
              <a:t>LEGO Spike Prime is a STEAM-focused robotics kit aimed at educational environments, combining programmable LEGO blocks with motors and sensors. It features a powerful programmable hub, equipped with a 6-axis gyroscope, and various sensors, including a color sensor, force sensor, and distance sensor.</a:t>
            </a:r>
            <a:endParaRPr lang="pl-PL" sz="26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A5D5E09-963A-6DE8-3C34-A770A2351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6" y="2131840"/>
            <a:ext cx="5098096" cy="351343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326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7A97313-C4E2-7EAA-F763-DB256340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32E55B-A0EB-8535-FE6B-4AEDEAF5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865997-AEBF-2177-8B18-7D31FDE6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68" y="2131840"/>
            <a:ext cx="5259388" cy="3811588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Additional</a:t>
            </a:r>
            <a:r>
              <a:rPr lang="pl-PL" dirty="0"/>
              <a:t> hardware - </a:t>
            </a:r>
            <a:r>
              <a:rPr lang="pl-PL" dirty="0" err="1"/>
              <a:t>Maixduino</a:t>
            </a:r>
            <a:r>
              <a:rPr lang="pl-PL" dirty="0"/>
              <a:t> Development Board: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en-US" sz="2000" dirty="0" err="1"/>
              <a:t>Maixduino</a:t>
            </a:r>
            <a:r>
              <a:rPr lang="en-US" sz="2000" dirty="0"/>
              <a:t> is a development board designed for AI and IoT applications, featuring the K210 AI chip with dual-core RISC-V processors. It includes onboard capabilities for machine vision, sound processing, and other edge AI applications.</a:t>
            </a:r>
            <a:endParaRPr lang="pl-PL" sz="20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4BFB4AEB-7034-DC1C-8325-F47075C6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26" name="Picture 2" descr="Płytka rozwojowa Maixduino AI - K210 RISC-V AI + lOT ESP32  + OV2640 - DFRobot DFR0640">
            <a:extLst>
              <a:ext uri="{FF2B5EF4-FFF2-40B4-BE49-F238E27FC236}">
                <a16:creationId xmlns:a16="http://schemas.microsoft.com/office/drawing/2014/main" xmlns="" id="{8FE23759-94B2-FC8D-3BFE-324C8FEB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66" y="2273643"/>
            <a:ext cx="3669785" cy="36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0015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9078716-1DBB-89EA-ADF8-FDBF3E451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F20B0C-3E96-E8FE-151E-A9E4763D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97D46B-ECBA-903F-4CA5-F8336406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357" y="2141838"/>
            <a:ext cx="6009031" cy="371921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Scenario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outline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n-US" sz="2400" dirty="0"/>
              <a:t>1. Explanation of the rules of the game</a:t>
            </a:r>
          </a:p>
          <a:p>
            <a:pPr marL="0" indent="0">
              <a:buNone/>
            </a:pPr>
            <a:r>
              <a:rPr lang="en-US" sz="2400" dirty="0"/>
              <a:t>2. Example of a child playing with a robot</a:t>
            </a:r>
          </a:p>
          <a:p>
            <a:pPr marL="0" indent="0">
              <a:buNone/>
            </a:pPr>
            <a:r>
              <a:rPr lang="en-US" sz="2400" dirty="0"/>
              <a:t>3. Summary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C971C0B0-4BBF-D910-BB6D-1251B0D1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2050" name="Picture 2" descr="Free movie video film illustration">
            <a:extLst>
              <a:ext uri="{FF2B5EF4-FFF2-40B4-BE49-F238E27FC236}">
                <a16:creationId xmlns:a16="http://schemas.microsoft.com/office/drawing/2014/main" xmlns="" id="{03659762-4F94-901E-756A-072101DB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8" y="1913152"/>
            <a:ext cx="3229747" cy="33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3018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7DEE952-044D-5317-4AFA-1CCBC0D7E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428027-927C-28D0-BE5A-E5672BE8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1E2E74F-3291-D1F3-7E07-0E7CE1B4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Explanation of the rules of the game</a:t>
            </a: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teacher introduces himself and announces the presentation of the game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C672C232-EFE8-0CB6-5B61-42B10FBFF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E3D14C7-E16C-4A65-B8DF-CA3B773A3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8" y="2049462"/>
            <a:ext cx="5561905" cy="319047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65549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6A847A5-82B9-A836-A61D-F3BEEB83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714369-6A83-7506-C974-8315F613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68651D4-2C74-E20B-075D-DE76F9AA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Explanation of the rules of the game</a:t>
            </a: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teacher explains what the game looks like, what is necessary to run it and how the game works step by step</a:t>
            </a:r>
            <a:endParaRPr lang="pl-PL" sz="2400" dirty="0"/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BF1D905-2A07-9CCF-A7FB-A3722CE6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0C19428-2DB1-923A-A667-0A800F2D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3" y="2835948"/>
            <a:ext cx="2540396" cy="192932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50F6B7B-31D7-5194-42F6-377C85292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166" y="2810542"/>
            <a:ext cx="2139480" cy="1954734"/>
          </a:xfrm>
          <a:prstGeom prst="rect">
            <a:avLst/>
          </a:prstGeo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xmlns="" id="{F9E0556D-D52A-7634-C85F-C665553BF067}"/>
              </a:ext>
            </a:extLst>
          </p:cNvPr>
          <p:cNvSpPr/>
          <p:nvPr/>
        </p:nvSpPr>
        <p:spPr>
          <a:xfrm>
            <a:off x="2916195" y="3623498"/>
            <a:ext cx="700216" cy="354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6611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1138060-E951-76DD-0C94-CC2F5BF3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DF041D-78E9-79A7-FBBB-44E94F69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Colourful</a:t>
            </a:r>
            <a:r>
              <a:rPr lang="pl-PL" sz="4400" dirty="0"/>
              <a:t>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B8535A-7F9A-681A-B74B-793C1B09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Explanation of the rules of the game</a:t>
            </a: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teacher focuses on the role of the robot’s </a:t>
            </a:r>
            <a:r>
              <a:rPr lang="pl-PL" sz="2400" dirty="0" err="1"/>
              <a:t>colour</a:t>
            </a:r>
            <a:r>
              <a:rPr lang="pl-PL" sz="2400" dirty="0"/>
              <a:t> sensor and motors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F6203CCE-591F-0656-A6A1-6BA9C616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1E9C6DE-9C86-2ABB-C445-FA9E403B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42" y="2049462"/>
            <a:ext cx="3370577" cy="342900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471857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515</TotalTime>
  <Words>1224</Words>
  <Application>Microsoft Office PowerPoint</Application>
  <PresentationFormat>Panoramiczny</PresentationFormat>
  <Paragraphs>65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5: THE USE OF ROBOTICS IN MATHEMATICS EDUCATION IN PRIMARY SCHOOLS </vt:lpstr>
      <vt:lpstr>Colourful Program</vt:lpstr>
      <vt:lpstr>Colourful Program</vt:lpstr>
      <vt:lpstr>Colourful Program</vt:lpstr>
      <vt:lpstr>Colourful Program</vt:lpstr>
      <vt:lpstr>Colourful Program</vt:lpstr>
      <vt:lpstr>Colourful Program</vt:lpstr>
      <vt:lpstr>Colourful Program</vt:lpstr>
      <vt:lpstr>Colourful Program</vt:lpstr>
      <vt:lpstr>Colourful Program</vt:lpstr>
      <vt:lpstr>Colourful Program</vt:lpstr>
      <vt:lpstr>Colourful Program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29</cp:revision>
  <dcterms:created xsi:type="dcterms:W3CDTF">2024-08-05T10:37:09Z</dcterms:created>
  <dcterms:modified xsi:type="dcterms:W3CDTF">2025-03-30T19:43:19Z</dcterms:modified>
</cp:coreProperties>
</file>