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Lst>
  <p:sldIdLst>
    <p:sldId id="272" r:id="rId4"/>
    <p:sldId id="273" r:id="rId5"/>
    <p:sldId id="258" r:id="rId6"/>
    <p:sldId id="260" r:id="rId7"/>
    <p:sldId id="263" r:id="rId8"/>
    <p:sldId id="262" r:id="rId9"/>
    <p:sldId id="264" r:id="rId10"/>
    <p:sldId id="267" r:id="rId11"/>
    <p:sldId id="268" r:id="rId12"/>
    <p:sldId id="271" r:id="rId13"/>
    <p:sldId id="265" r:id="rId14"/>
    <p:sldId id="270" r:id="rId15"/>
    <p:sldId id="266" r:id="rId16"/>
    <p:sldId id="259" r:id="rId17"/>
    <p:sldId id="274" r:id="rId18"/>
    <p:sldId id="275"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4" autoAdjust="0"/>
    <p:restoredTop sz="9471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0023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6795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0817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95054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55544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6073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645560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45729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912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12890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49150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115456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4148507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558961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394565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891753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41181836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3427976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69242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5357162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xmlns=""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a16="http://schemas.microsoft.com/office/drawing/2014/main" xmlns=""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a16="http://schemas.microsoft.com/office/drawing/2014/main" xmlns=""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30/03/2025</a:t>
            </a:fld>
            <a:endParaRPr lang="it-IT"/>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3785586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18420437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735237" y="1972548"/>
            <a:ext cx="7310907" cy="172339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pl-PL"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5:</a:t>
            </a:r>
            <a:r>
              <a:rPr lang="pl-PL"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r>
            <a:br>
              <a:rPr lang="pl-PL"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en-US"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THE USE OF ROBOTICS IN MATHEMATICS EDUCATION IN PRIMARY </a:t>
            </a:r>
            <a:r>
              <a:rPr lang="en-US"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SCHOOLS</a:t>
            </a:r>
            <a:endParaRPr lang="pl-PL"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endParaRPr>
          </a:p>
          <a:p>
            <a:pPr algn="ctr">
              <a:spcAft>
                <a:spcPts val="600"/>
              </a:spcAft>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Lesson </a:t>
            </a:r>
            <a:r>
              <a:rPr lang="pl-PL"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5.2: How Many </a:t>
            </a:r>
            <a:r>
              <a:rPr lang="pl-PL" sz="2800" dirty="0" err="1">
                <a:solidFill>
                  <a:srgbClr val="33BAE4"/>
                </a:solidFill>
                <a:latin typeface="Century Gothic" panose="020B0502020202020204" pitchFamily="34" charset="0"/>
                <a:ea typeface="Calibri" panose="020F0502020204030204" pitchFamily="34" charset="0"/>
                <a:cs typeface="Calibri" panose="020F0502020204030204" pitchFamily="34" charset="0"/>
              </a:rPr>
              <a:t>Points</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a:t>
            </a:r>
          </a:p>
          <a:p>
            <a:pPr algn="ctr"/>
            <a:endPar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6700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BD235126-2B3E-761A-5434-12A0E7555F7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B5E7A3A3-EE2A-D951-20D5-A25B5AC22E84}"/>
              </a:ext>
            </a:extLst>
          </p:cNvPr>
          <p:cNvSpPr>
            <a:spLocks noGrp="1"/>
          </p:cNvSpPr>
          <p:nvPr>
            <p:ph type="title"/>
          </p:nvPr>
        </p:nvSpPr>
        <p:spPr>
          <a:xfrm>
            <a:off x="1386348" y="280220"/>
            <a:ext cx="8524568" cy="1061884"/>
          </a:xfrm>
        </p:spPr>
        <p:txBody>
          <a:bodyPr>
            <a:normAutofit/>
          </a:bodyPr>
          <a:lstStyle/>
          <a:p>
            <a:pPr algn="ctr"/>
            <a:r>
              <a:rPr lang="pl-PL" sz="4400" dirty="0"/>
              <a:t>How Many </a:t>
            </a:r>
            <a:r>
              <a:rPr lang="pl-PL" sz="4400" dirty="0" err="1"/>
              <a:t>Points</a:t>
            </a:r>
            <a:r>
              <a:rPr lang="pl-PL" sz="4400" dirty="0"/>
              <a:t>?</a:t>
            </a:r>
          </a:p>
        </p:txBody>
      </p:sp>
      <p:sp>
        <p:nvSpPr>
          <p:cNvPr id="3" name="Symbol zastępczy zawartości 2">
            <a:extLst>
              <a:ext uri="{FF2B5EF4-FFF2-40B4-BE49-F238E27FC236}">
                <a16:creationId xmlns:a16="http://schemas.microsoft.com/office/drawing/2014/main" xmlns="" id="{D63D274A-5EAB-A202-9BD6-D270D2C8FEBB}"/>
              </a:ext>
            </a:extLst>
          </p:cNvPr>
          <p:cNvSpPr>
            <a:spLocks noGrp="1"/>
          </p:cNvSpPr>
          <p:nvPr>
            <p:ph idx="1"/>
          </p:nvPr>
        </p:nvSpPr>
        <p:spPr>
          <a:xfrm>
            <a:off x="6096000" y="2049462"/>
            <a:ext cx="5058032" cy="3811588"/>
          </a:xfrm>
        </p:spPr>
        <p:txBody>
          <a:bodyPr>
            <a:normAutofit lnSpcReduction="10000"/>
          </a:bodyPr>
          <a:lstStyle/>
          <a:p>
            <a:pPr marL="0" indent="0">
              <a:buNone/>
            </a:pPr>
            <a:r>
              <a:rPr lang="en-US" sz="3200" dirty="0"/>
              <a:t>Example of a child playing with a robot</a:t>
            </a:r>
            <a:endParaRPr lang="pl-PL" sz="3200" dirty="0"/>
          </a:p>
          <a:p>
            <a:pPr marL="0" indent="0">
              <a:buNone/>
            </a:pPr>
            <a:endParaRPr lang="pl-PL" sz="3200" dirty="0"/>
          </a:p>
          <a:p>
            <a:pPr marL="0" indent="0">
              <a:buNone/>
            </a:pPr>
            <a:r>
              <a:rPr lang="en-US" sz="2400" dirty="0"/>
              <a:t>A child is instructed on the meaning of the display and the symbols shown. The robot will display a number of dots for the child to count.</a:t>
            </a:r>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3CC2D7EF-ED55-E525-E780-29C8DE13633F}"/>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Obraz 7">
            <a:extLst>
              <a:ext uri="{FF2B5EF4-FFF2-40B4-BE49-F238E27FC236}">
                <a16:creationId xmlns:a16="http://schemas.microsoft.com/office/drawing/2014/main" xmlns="" id="{F0C73A36-BC59-84D7-A1FA-5D7BBC449A6A}"/>
              </a:ext>
            </a:extLst>
          </p:cNvPr>
          <p:cNvPicPr>
            <a:picLocks noChangeAspect="1"/>
          </p:cNvPicPr>
          <p:nvPr/>
        </p:nvPicPr>
        <p:blipFill>
          <a:blip r:embed="rId3"/>
          <a:stretch>
            <a:fillRect/>
          </a:stretch>
        </p:blipFill>
        <p:spPr>
          <a:xfrm>
            <a:off x="1342103" y="2049462"/>
            <a:ext cx="4097313" cy="3622667"/>
          </a:xfrm>
          <a:prstGeom prst="rect">
            <a:avLst/>
          </a:prstGeom>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79927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62CE5D9D-5328-0BD0-FB11-6D0DA5A0A7F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FA3A27E8-A8AF-A499-B9A8-D5E8D78B5566}"/>
              </a:ext>
            </a:extLst>
          </p:cNvPr>
          <p:cNvSpPr>
            <a:spLocks noGrp="1"/>
          </p:cNvSpPr>
          <p:nvPr>
            <p:ph type="title"/>
          </p:nvPr>
        </p:nvSpPr>
        <p:spPr>
          <a:xfrm>
            <a:off x="1386348" y="280220"/>
            <a:ext cx="8524568" cy="1061884"/>
          </a:xfrm>
        </p:spPr>
        <p:txBody>
          <a:bodyPr>
            <a:normAutofit/>
          </a:bodyPr>
          <a:lstStyle/>
          <a:p>
            <a:pPr algn="ctr"/>
            <a:r>
              <a:rPr lang="pl-PL" sz="4400" dirty="0"/>
              <a:t>How Many </a:t>
            </a:r>
            <a:r>
              <a:rPr lang="pl-PL" sz="4400" dirty="0" err="1"/>
              <a:t>Points</a:t>
            </a:r>
            <a:r>
              <a:rPr lang="pl-PL" sz="4400" dirty="0"/>
              <a:t>?</a:t>
            </a:r>
          </a:p>
        </p:txBody>
      </p:sp>
      <p:sp>
        <p:nvSpPr>
          <p:cNvPr id="3" name="Symbol zastępczy zawartości 2">
            <a:extLst>
              <a:ext uri="{FF2B5EF4-FFF2-40B4-BE49-F238E27FC236}">
                <a16:creationId xmlns:a16="http://schemas.microsoft.com/office/drawing/2014/main" xmlns="" id="{4D13AC21-691C-AD7F-82E3-883BBBC259CC}"/>
              </a:ext>
            </a:extLst>
          </p:cNvPr>
          <p:cNvSpPr>
            <a:spLocks noGrp="1"/>
          </p:cNvSpPr>
          <p:nvPr>
            <p:ph idx="1"/>
          </p:nvPr>
        </p:nvSpPr>
        <p:spPr>
          <a:xfrm>
            <a:off x="6096000" y="2049462"/>
            <a:ext cx="5259388" cy="3811588"/>
          </a:xfrm>
        </p:spPr>
        <p:txBody>
          <a:bodyPr/>
          <a:lstStyle/>
          <a:p>
            <a:pPr marL="0" indent="0">
              <a:buNone/>
            </a:pPr>
            <a:r>
              <a:rPr lang="en-US" sz="3200" dirty="0"/>
              <a:t>Example of a child playing with a robot</a:t>
            </a:r>
            <a:endParaRPr lang="pl-PL" sz="3200" dirty="0"/>
          </a:p>
          <a:p>
            <a:pPr marL="0" indent="0">
              <a:buNone/>
            </a:pPr>
            <a:r>
              <a:rPr lang="en-US" sz="2400" dirty="0"/>
              <a:t>The robot prompts the child to press its 'finger' the same number of times as the number </a:t>
            </a:r>
            <a:r>
              <a:rPr lang="pl-PL" sz="2400" dirty="0"/>
              <a:t>of </a:t>
            </a:r>
            <a:r>
              <a:rPr lang="pl-PL" sz="2400" dirty="0" err="1"/>
              <a:t>dots</a:t>
            </a:r>
            <a:r>
              <a:rPr lang="pl-PL" sz="2400" dirty="0"/>
              <a:t> </a:t>
            </a:r>
            <a:r>
              <a:rPr lang="en-US" sz="2400" dirty="0"/>
              <a:t>displayed.</a:t>
            </a:r>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86DB2974-FADE-1E3A-35EC-6378EE58E62A}"/>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Obraz 7">
            <a:extLst>
              <a:ext uri="{FF2B5EF4-FFF2-40B4-BE49-F238E27FC236}">
                <a16:creationId xmlns:a16="http://schemas.microsoft.com/office/drawing/2014/main" xmlns="" id="{857F38E0-165E-7AF5-F01F-FFA3CA26B260}"/>
              </a:ext>
            </a:extLst>
          </p:cNvPr>
          <p:cNvPicPr>
            <a:picLocks noChangeAspect="1"/>
          </p:cNvPicPr>
          <p:nvPr/>
        </p:nvPicPr>
        <p:blipFill>
          <a:blip r:embed="rId3"/>
          <a:stretch>
            <a:fillRect/>
          </a:stretch>
        </p:blipFill>
        <p:spPr>
          <a:xfrm>
            <a:off x="1861759" y="2113197"/>
            <a:ext cx="3786873" cy="3374830"/>
          </a:xfrm>
          <a:prstGeom prst="rect">
            <a:avLst/>
          </a:prstGeom>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50819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CBC2AD67-FAB2-34EA-BFEA-1F5A8AC4E21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EC4A54B4-8D25-50F5-2E6B-E84F90CEACBA}"/>
              </a:ext>
            </a:extLst>
          </p:cNvPr>
          <p:cNvSpPr>
            <a:spLocks noGrp="1"/>
          </p:cNvSpPr>
          <p:nvPr>
            <p:ph type="title"/>
          </p:nvPr>
        </p:nvSpPr>
        <p:spPr>
          <a:xfrm>
            <a:off x="1386348" y="280220"/>
            <a:ext cx="8524568" cy="1061884"/>
          </a:xfrm>
        </p:spPr>
        <p:txBody>
          <a:bodyPr>
            <a:normAutofit/>
          </a:bodyPr>
          <a:lstStyle/>
          <a:p>
            <a:pPr algn="ctr"/>
            <a:r>
              <a:rPr lang="pl-PL" sz="4400" dirty="0"/>
              <a:t>How Many </a:t>
            </a:r>
            <a:r>
              <a:rPr lang="pl-PL" sz="4400" dirty="0" err="1"/>
              <a:t>Points</a:t>
            </a:r>
            <a:r>
              <a:rPr lang="pl-PL" sz="4400" dirty="0"/>
              <a:t>?</a:t>
            </a:r>
          </a:p>
        </p:txBody>
      </p:sp>
      <p:sp>
        <p:nvSpPr>
          <p:cNvPr id="3" name="Symbol zastępczy zawartości 2">
            <a:extLst>
              <a:ext uri="{FF2B5EF4-FFF2-40B4-BE49-F238E27FC236}">
                <a16:creationId xmlns:a16="http://schemas.microsoft.com/office/drawing/2014/main" xmlns="" id="{5CD0EF80-0C4A-7C52-F0A4-47AAD4647B1D}"/>
              </a:ext>
            </a:extLst>
          </p:cNvPr>
          <p:cNvSpPr>
            <a:spLocks noGrp="1"/>
          </p:cNvSpPr>
          <p:nvPr>
            <p:ph idx="1"/>
          </p:nvPr>
        </p:nvSpPr>
        <p:spPr>
          <a:xfrm>
            <a:off x="6096000" y="2049462"/>
            <a:ext cx="5259388" cy="3811588"/>
          </a:xfrm>
        </p:spPr>
        <p:txBody>
          <a:bodyPr/>
          <a:lstStyle/>
          <a:p>
            <a:pPr marL="0" indent="0">
              <a:buNone/>
            </a:pPr>
            <a:r>
              <a:rPr lang="en-US" sz="3200" dirty="0"/>
              <a:t>Example of a child playing with a robot</a:t>
            </a:r>
            <a:endParaRPr lang="pl-PL" sz="3200" dirty="0"/>
          </a:p>
          <a:p>
            <a:pPr marL="0" indent="0">
              <a:buNone/>
            </a:pPr>
            <a:r>
              <a:rPr lang="en-US" sz="2400" dirty="0"/>
              <a:t>The robot rewards the girl for a correct answer with a voice message of praise and by displaying a heart icon.</a:t>
            </a:r>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E85FD4BF-5BEC-ECA0-3C37-2E56068EB056}"/>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Obraz 7">
            <a:extLst>
              <a:ext uri="{FF2B5EF4-FFF2-40B4-BE49-F238E27FC236}">
                <a16:creationId xmlns:a16="http://schemas.microsoft.com/office/drawing/2014/main" xmlns="" id="{0DC5B588-EFC5-AA7D-B350-ABD3E72989CD}"/>
              </a:ext>
            </a:extLst>
          </p:cNvPr>
          <p:cNvPicPr>
            <a:picLocks noChangeAspect="1"/>
          </p:cNvPicPr>
          <p:nvPr/>
        </p:nvPicPr>
        <p:blipFill>
          <a:blip r:embed="rId3"/>
          <a:stretch>
            <a:fillRect/>
          </a:stretch>
        </p:blipFill>
        <p:spPr>
          <a:xfrm>
            <a:off x="1513152" y="2049462"/>
            <a:ext cx="4144066" cy="3656944"/>
          </a:xfrm>
          <a:prstGeom prst="rect">
            <a:avLst/>
          </a:prstGeom>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34655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26BCA0B9-3D6B-A11F-74E4-6D8DFBA3AC1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06EA9AAE-AF22-FD53-A886-FABEB399DB20}"/>
              </a:ext>
            </a:extLst>
          </p:cNvPr>
          <p:cNvSpPr>
            <a:spLocks noGrp="1"/>
          </p:cNvSpPr>
          <p:nvPr>
            <p:ph type="title"/>
          </p:nvPr>
        </p:nvSpPr>
        <p:spPr>
          <a:xfrm>
            <a:off x="1386348" y="280220"/>
            <a:ext cx="8524568" cy="1061884"/>
          </a:xfrm>
        </p:spPr>
        <p:txBody>
          <a:bodyPr>
            <a:normAutofit/>
          </a:bodyPr>
          <a:lstStyle/>
          <a:p>
            <a:pPr algn="ctr"/>
            <a:r>
              <a:rPr lang="pl-PL" sz="4400" dirty="0"/>
              <a:t>How Many </a:t>
            </a:r>
            <a:r>
              <a:rPr lang="pl-PL" sz="4400" dirty="0" err="1"/>
              <a:t>Points</a:t>
            </a:r>
            <a:r>
              <a:rPr lang="pl-PL" sz="4400" dirty="0"/>
              <a:t>?</a:t>
            </a:r>
          </a:p>
        </p:txBody>
      </p:sp>
      <p:sp>
        <p:nvSpPr>
          <p:cNvPr id="3" name="Symbol zastępczy zawartości 2">
            <a:extLst>
              <a:ext uri="{FF2B5EF4-FFF2-40B4-BE49-F238E27FC236}">
                <a16:creationId xmlns:a16="http://schemas.microsoft.com/office/drawing/2014/main" xmlns="" id="{2A62EC01-6115-15CE-A041-B2A8E738098A}"/>
              </a:ext>
            </a:extLst>
          </p:cNvPr>
          <p:cNvSpPr>
            <a:spLocks noGrp="1"/>
          </p:cNvSpPr>
          <p:nvPr>
            <p:ph idx="1"/>
          </p:nvPr>
        </p:nvSpPr>
        <p:spPr>
          <a:xfrm>
            <a:off x="6096000" y="2049462"/>
            <a:ext cx="5259388" cy="3811588"/>
          </a:xfrm>
        </p:spPr>
        <p:txBody>
          <a:bodyPr>
            <a:normAutofit fontScale="92500"/>
          </a:bodyPr>
          <a:lstStyle/>
          <a:p>
            <a:pPr marL="0" indent="0">
              <a:buNone/>
            </a:pPr>
            <a:r>
              <a:rPr lang="en-US" sz="3200" dirty="0"/>
              <a:t>Summary</a:t>
            </a:r>
            <a:endParaRPr lang="pl-PL" sz="3200" dirty="0"/>
          </a:p>
          <a:p>
            <a:pPr marL="0" indent="0">
              <a:buNone/>
            </a:pPr>
            <a:endParaRPr lang="pl-PL" sz="2600" dirty="0"/>
          </a:p>
          <a:p>
            <a:pPr marL="0" indent="0" algn="just">
              <a:buNone/>
            </a:pPr>
            <a:r>
              <a:rPr lang="en-US" sz="2400" dirty="0"/>
              <a:t>The teacher summarizes that counting points on the robot’s LED display strengthens number recognition and counting. The robot’s interactive feedback reinforces counting accuracy and builds confidence in number comprehension.</a:t>
            </a: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7C6A6E8A-95BD-1D94-3682-336B0B908C5C}"/>
              </a:ext>
            </a:extLst>
          </p:cNvPr>
          <p:cNvPicPr>
            <a:picLocks noChangeAspect="1"/>
          </p:cNvPicPr>
          <p:nvPr/>
        </p:nvPicPr>
        <p:blipFill>
          <a:blip r:embed="rId2"/>
          <a:stretch>
            <a:fillRect/>
          </a:stretch>
        </p:blipFill>
        <p:spPr>
          <a:xfrm>
            <a:off x="0" y="6259120"/>
            <a:ext cx="2684206" cy="598880"/>
          </a:xfrm>
          <a:prstGeom prst="rect">
            <a:avLst/>
          </a:prstGeom>
        </p:spPr>
      </p:pic>
      <p:pic>
        <p:nvPicPr>
          <p:cNvPr id="6" name="Obraz 5">
            <a:extLst>
              <a:ext uri="{FF2B5EF4-FFF2-40B4-BE49-F238E27FC236}">
                <a16:creationId xmlns:a16="http://schemas.microsoft.com/office/drawing/2014/main" xmlns="" id="{E8708230-66AF-D93D-9F7D-98EEE4032788}"/>
              </a:ext>
            </a:extLst>
          </p:cNvPr>
          <p:cNvPicPr>
            <a:picLocks noChangeAspect="1"/>
          </p:cNvPicPr>
          <p:nvPr/>
        </p:nvPicPr>
        <p:blipFill>
          <a:blip r:embed="rId3"/>
          <a:stretch>
            <a:fillRect/>
          </a:stretch>
        </p:blipFill>
        <p:spPr>
          <a:xfrm>
            <a:off x="545466" y="2167684"/>
            <a:ext cx="5055967" cy="3501851"/>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415106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234AFC11-FB4B-2836-BA9B-9E9900CEF916}"/>
              </a:ext>
            </a:extLst>
          </p:cNvPr>
          <p:cNvSpPr>
            <a:spLocks noGrp="1"/>
          </p:cNvSpPr>
          <p:nvPr>
            <p:ph type="title"/>
          </p:nvPr>
        </p:nvSpPr>
        <p:spPr>
          <a:xfrm>
            <a:off x="1173480" y="365125"/>
            <a:ext cx="8718702" cy="1325563"/>
          </a:xfrm>
        </p:spPr>
        <p:txBody>
          <a:bodyPr/>
          <a:lstStyle/>
          <a:p>
            <a:pPr algn="ctr"/>
            <a:r>
              <a:rPr lang="pl-PL" dirty="0" err="1"/>
              <a:t>Conclusion</a:t>
            </a:r>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pole tekstowe 6">
            <a:extLst>
              <a:ext uri="{FF2B5EF4-FFF2-40B4-BE49-F238E27FC236}">
                <a16:creationId xmlns:a16="http://schemas.microsoft.com/office/drawing/2014/main" xmlns="" id="{A561396E-4252-E7C8-3417-5222698D59D6}"/>
              </a:ext>
            </a:extLst>
          </p:cNvPr>
          <p:cNvSpPr txBox="1"/>
          <p:nvPr/>
        </p:nvSpPr>
        <p:spPr>
          <a:xfrm>
            <a:off x="1417320" y="2148840"/>
            <a:ext cx="10013444" cy="2677656"/>
          </a:xfrm>
          <a:prstGeom prst="rect">
            <a:avLst/>
          </a:prstGeom>
          <a:noFill/>
        </p:spPr>
        <p:txBody>
          <a:bodyPr wrap="square" rtlCol="0">
            <a:spAutoFit/>
          </a:bodyPr>
          <a:lstStyle/>
          <a:p>
            <a:pPr algn="just"/>
            <a:r>
              <a:rPr lang="en-US" sz="2400" dirty="0"/>
              <a:t>This counting activity strengthens number recognition and counting accuracy as students follow the robot’s LED display. The robot’s interactive counting aloud supports memory and sequential counting, making abstract numbers more relatable and understandable. This game provides a solid base for numerical comprehension through direct, hands-on practice.</a:t>
            </a:r>
            <a:endParaRPr lang="pl-PL" sz="2400" dirty="0"/>
          </a:p>
        </p:txBody>
      </p:sp>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50879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907225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79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130995"/>
            <a:ext cx="9144000" cy="2387600"/>
          </a:xfrm>
        </p:spPr>
        <p:txBody>
          <a:bodyPr>
            <a:noAutofit/>
          </a:bodyPr>
          <a:lstStyle/>
          <a:p>
            <a:r>
              <a:rPr lang="pl-PL" sz="4000" dirty="0"/>
              <a:t>MODULE </a:t>
            </a:r>
            <a:r>
              <a:rPr lang="pl-PL" sz="4000" dirty="0" smtClean="0"/>
              <a:t>5:</a:t>
            </a:r>
            <a:r>
              <a:rPr lang="pl-PL" sz="4000" dirty="0"/>
              <a:t/>
            </a:r>
            <a:br>
              <a:rPr lang="pl-PL" sz="4000" dirty="0"/>
            </a:br>
            <a:r>
              <a:rPr lang="en-US" sz="4000" dirty="0"/>
              <a:t>THE USE OF ROBOTICS IN MATHEMATICS EDUCATION IN PRIMARY SCHOOLS</a:t>
            </a:r>
            <a:r>
              <a:rPr lang="en-US" sz="4000" dirty="0"/>
              <a:t> </a:t>
            </a:r>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920041"/>
            <a:ext cx="9144000" cy="1538927"/>
          </a:xfrm>
        </p:spPr>
        <p:txBody>
          <a:bodyPr>
            <a:normAutofit/>
          </a:bodyPr>
          <a:lstStyle/>
          <a:p>
            <a:r>
              <a:rPr lang="en-US" sz="4000" dirty="0"/>
              <a:t>Lesson </a:t>
            </a:r>
            <a:r>
              <a:rPr lang="pl-PL" sz="4000" dirty="0" smtClean="0"/>
              <a:t>5</a:t>
            </a:r>
            <a:r>
              <a:rPr lang="pl-PL" sz="4000" dirty="0" smtClean="0"/>
              <a:t>.2</a:t>
            </a:r>
            <a:r>
              <a:rPr lang="pl-PL" sz="4000" dirty="0" smtClean="0"/>
              <a:t>:How </a:t>
            </a:r>
            <a:r>
              <a:rPr lang="pl-PL" sz="4000" dirty="0"/>
              <a:t>Many </a:t>
            </a:r>
            <a:r>
              <a:rPr lang="pl-PL" sz="4000" dirty="0" err="1"/>
              <a:t>Points</a:t>
            </a:r>
            <a:r>
              <a:rPr lang="pl-PL" sz="4000" dirty="0" smtClean="0"/>
              <a:t>?</a:t>
            </a:r>
            <a:endParaRPr lang="pl-PL" sz="4000" dirty="0"/>
          </a:p>
        </p:txBody>
      </p:sp>
      <p:sp>
        <p:nvSpPr>
          <p:cNvPr id="4" name="Prostokąt 3"/>
          <p:cNvSpPr/>
          <p:nvPr/>
        </p:nvSpPr>
        <p:spPr>
          <a:xfrm>
            <a:off x="5200157" y="5588096"/>
            <a:ext cx="1992853" cy="400110"/>
          </a:xfrm>
          <a:prstGeom prst="rect">
            <a:avLst/>
          </a:prstGeom>
        </p:spPr>
        <p:txBody>
          <a:bodyPr wrap="none">
            <a:spAutoFit/>
          </a:bodyPr>
          <a:lstStyle/>
          <a:p>
            <a:r>
              <a:rPr lang="pl-PL" sz="2000" i="1" dirty="0">
                <a:solidFill>
                  <a:prstClr val="black"/>
                </a:solidFill>
              </a:rPr>
              <a:t> </a:t>
            </a:r>
            <a:r>
              <a:rPr lang="pl-PL" i="1" dirty="0" err="1">
                <a:solidFill>
                  <a:prstClr val="black"/>
                </a:solidFill>
              </a:rPr>
              <a:t>Prepared</a:t>
            </a:r>
            <a:r>
              <a:rPr lang="pl-PL" i="1" dirty="0">
                <a:solidFill>
                  <a:prstClr val="black"/>
                </a:solidFill>
              </a:rPr>
              <a:t> by:</a:t>
            </a:r>
            <a:endParaRPr lang="pl-PL" dirty="0">
              <a:solidFill>
                <a:prstClr val="black"/>
              </a:solidFill>
            </a:endParaRPr>
          </a:p>
        </p:txBody>
      </p:sp>
      <p:sp>
        <p:nvSpPr>
          <p:cNvPr id="6" name="Prostokąt 5"/>
          <p:cNvSpPr/>
          <p:nvPr/>
        </p:nvSpPr>
        <p:spPr>
          <a:xfrm>
            <a:off x="3252485" y="6332382"/>
            <a:ext cx="5181737" cy="400110"/>
          </a:xfrm>
          <a:prstGeom prst="rect">
            <a:avLst/>
          </a:prstGeom>
        </p:spPr>
        <p:txBody>
          <a:bodyPr wrap="square">
            <a:spAutoFit/>
          </a:bodyPr>
          <a:lstStyle/>
          <a:p>
            <a:r>
              <a:rPr lang="en-US" sz="1000" i="1" dirty="0" smtClean="0">
                <a:solidFill>
                  <a:prstClr val="black"/>
                </a:solidFill>
              </a:rPr>
              <a:t>All </a:t>
            </a:r>
            <a:r>
              <a:rPr lang="en-US" sz="1000" i="1" dirty="0">
                <a:solidFill>
                  <a:prstClr val="black"/>
                </a:solidFill>
              </a:rPr>
              <a:t>the pictures and photographs used in this publication are royalty-free, chosen </a:t>
            </a:r>
            <a:r>
              <a:rPr lang="en-US" sz="1000" i="1" dirty="0" smtClean="0">
                <a:solidFill>
                  <a:prstClr val="black"/>
                </a:solidFill>
              </a:rPr>
              <a:t>from</a:t>
            </a:r>
            <a:r>
              <a:rPr lang="pl-PL" sz="1000" i="1" dirty="0" smtClean="0">
                <a:solidFill>
                  <a:prstClr val="black"/>
                </a:solidFill>
              </a:rPr>
              <a:t> open </a:t>
            </a:r>
            <a:r>
              <a:rPr lang="pl-PL" sz="1000" i="1" dirty="0" err="1" smtClean="0">
                <a:solidFill>
                  <a:prstClr val="black"/>
                </a:solidFill>
              </a:rPr>
              <a:t>sources</a:t>
            </a:r>
            <a:r>
              <a:rPr lang="pl-PL" sz="1000" i="1" dirty="0">
                <a:solidFill>
                  <a:prstClr val="black"/>
                </a:solidFill>
              </a:rPr>
              <a:t>.</a:t>
            </a:r>
            <a:endParaRPr lang="pl-PL" sz="1000" dirty="0">
              <a:solidFill>
                <a:prstClr val="black"/>
              </a:solidFill>
            </a:endParaRPr>
          </a:p>
        </p:txBody>
      </p:sp>
      <p:pic>
        <p:nvPicPr>
          <p:cNvPr id="8" name="Obraz 7"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Obraz 8" descr="Obraz zawierający Grafika, projekt graficzny, Czcionka, logo&#10;&#10;Opis wygenerowany automatycznie">
            <a:extLst>
              <a:ext uri="{FF2B5EF4-FFF2-40B4-BE49-F238E27FC236}">
                <a16:creationId xmlns:a16="http://schemas.microsoft.com/office/drawing/2014/main" xmlns="" id="{BB2C80E0-C6C7-5C08-FF96-564BAC927321}"/>
              </a:ext>
            </a:extLst>
          </p:cNvPr>
          <p:cNvPicPr>
            <a:picLocks noChangeAspect="1"/>
          </p:cNvPicPr>
          <p:nvPr/>
        </p:nvPicPr>
        <p:blipFill>
          <a:blip r:embed="rId3"/>
          <a:stretch>
            <a:fillRect/>
          </a:stretch>
        </p:blipFill>
        <p:spPr>
          <a:xfrm>
            <a:off x="7384071" y="5356521"/>
            <a:ext cx="2234839" cy="649973"/>
          </a:xfrm>
          <a:prstGeom prst="rect">
            <a:avLst/>
          </a:prstGeom>
        </p:spPr>
      </p:pic>
    </p:spTree>
    <p:extLst>
      <p:ext uri="{BB962C8B-B14F-4D97-AF65-F5344CB8AC3E}">
        <p14:creationId xmlns:p14="http://schemas.microsoft.com/office/powerpoint/2010/main" val="3986806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pl-PL" sz="4400" dirty="0"/>
              <a:t>How Many </a:t>
            </a:r>
            <a:r>
              <a:rPr lang="pl-PL" sz="4400" dirty="0" err="1"/>
              <a:t>Points</a:t>
            </a:r>
            <a:r>
              <a:rPr lang="pl-PL" sz="4400" dirty="0"/>
              <a:t>?</a:t>
            </a:r>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lstStyle/>
          <a:p>
            <a:r>
              <a:rPr lang="en-US" dirty="0"/>
              <a:t>This game supports early counting and number recognition by guiding children to follow along as the robot counts points.</a:t>
            </a: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Obraz 6">
            <a:extLst>
              <a:ext uri="{FF2B5EF4-FFF2-40B4-BE49-F238E27FC236}">
                <a16:creationId xmlns:a16="http://schemas.microsoft.com/office/drawing/2014/main" xmlns="" id="{C66598A8-B3DD-FA9F-97EC-9A8A028A99B6}"/>
              </a:ext>
            </a:extLst>
          </p:cNvPr>
          <p:cNvPicPr>
            <a:picLocks noChangeAspect="1"/>
          </p:cNvPicPr>
          <p:nvPr/>
        </p:nvPicPr>
        <p:blipFill>
          <a:blip r:embed="rId3"/>
          <a:stretch>
            <a:fillRect/>
          </a:stretch>
        </p:blipFill>
        <p:spPr>
          <a:xfrm>
            <a:off x="2049677" y="1663185"/>
            <a:ext cx="3148399" cy="4197865"/>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pl-PL" sz="4400" dirty="0"/>
              <a:t>How Many </a:t>
            </a:r>
            <a:r>
              <a:rPr lang="pl-PL" sz="4400" dirty="0" err="1"/>
              <a:t>Points</a:t>
            </a:r>
            <a:r>
              <a:rPr lang="pl-PL" sz="4400" dirty="0"/>
              <a:t>?</a:t>
            </a:r>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219568" y="2131840"/>
            <a:ext cx="5259388" cy="3811588"/>
          </a:xfrm>
        </p:spPr>
        <p:txBody>
          <a:bodyPr>
            <a:normAutofit fontScale="77500" lnSpcReduction="20000"/>
          </a:bodyPr>
          <a:lstStyle/>
          <a:p>
            <a:r>
              <a:rPr lang="pl-PL" dirty="0"/>
              <a:t>System </a:t>
            </a:r>
            <a:r>
              <a:rPr lang="pl-PL" dirty="0" err="1"/>
              <a:t>used</a:t>
            </a:r>
            <a:r>
              <a:rPr lang="pl-PL" dirty="0"/>
              <a:t> - LEGO </a:t>
            </a:r>
            <a:r>
              <a:rPr lang="pl-PL" dirty="0" err="1"/>
              <a:t>Spike</a:t>
            </a:r>
            <a:r>
              <a:rPr lang="pl-PL" dirty="0"/>
              <a:t> </a:t>
            </a:r>
            <a:r>
              <a:rPr lang="pl-PL" dirty="0" err="1"/>
              <a:t>Prime</a:t>
            </a:r>
            <a:r>
              <a:rPr lang="pl-PL" dirty="0"/>
              <a:t>:</a:t>
            </a:r>
          </a:p>
          <a:p>
            <a:pPr marL="0" indent="0">
              <a:buNone/>
            </a:pPr>
            <a:endParaRPr lang="pl-PL" sz="2600" dirty="0"/>
          </a:p>
          <a:p>
            <a:pPr marL="0" indent="0">
              <a:buNone/>
            </a:pPr>
            <a:r>
              <a:rPr lang="en-US" sz="2600" dirty="0"/>
              <a:t>LEGO Spike Prime is a STEAM-focused robotics kit aimed at educational environments, combining programmable LEGO blocks with motors and sensors.</a:t>
            </a:r>
            <a:r>
              <a:rPr lang="pl-PL" sz="2600" dirty="0"/>
              <a:t/>
            </a:r>
            <a:br>
              <a:rPr lang="pl-PL" sz="2600" dirty="0"/>
            </a:br>
            <a:r>
              <a:rPr lang="en-US" sz="2600" dirty="0"/>
              <a:t>It features a powerful programmable hub, equipped with a 6-axis gyroscope, and various sensors, including a color sensor, force sensor, and distance sensor.</a:t>
            </a:r>
            <a:endParaRPr lang="pl-PL" sz="26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Obraz 7">
            <a:extLst>
              <a:ext uri="{FF2B5EF4-FFF2-40B4-BE49-F238E27FC236}">
                <a16:creationId xmlns:a16="http://schemas.microsoft.com/office/drawing/2014/main" xmlns="" id="{7A5D5E09-963A-6DE8-3C34-A770A235147E}"/>
              </a:ext>
            </a:extLst>
          </p:cNvPr>
          <p:cNvPicPr>
            <a:picLocks noChangeAspect="1"/>
          </p:cNvPicPr>
          <p:nvPr/>
        </p:nvPicPr>
        <p:blipFill>
          <a:blip r:embed="rId3"/>
          <a:stretch>
            <a:fillRect/>
          </a:stretch>
        </p:blipFill>
        <p:spPr>
          <a:xfrm>
            <a:off x="550536" y="2131840"/>
            <a:ext cx="5098096" cy="3513438"/>
          </a:xfrm>
          <a:prstGeom prst="rect">
            <a:avLst/>
          </a:prstGeom>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83263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E7A97313-C4E2-7EAA-F763-DB256340333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C432E55B-A0EB-8535-FE6B-4AEDEAF59A8A}"/>
              </a:ext>
            </a:extLst>
          </p:cNvPr>
          <p:cNvSpPr>
            <a:spLocks noGrp="1"/>
          </p:cNvSpPr>
          <p:nvPr>
            <p:ph type="title"/>
          </p:nvPr>
        </p:nvSpPr>
        <p:spPr>
          <a:xfrm>
            <a:off x="1386348" y="280220"/>
            <a:ext cx="8524568" cy="1061884"/>
          </a:xfrm>
        </p:spPr>
        <p:txBody>
          <a:bodyPr>
            <a:normAutofit/>
          </a:bodyPr>
          <a:lstStyle/>
          <a:p>
            <a:pPr algn="ctr"/>
            <a:r>
              <a:rPr lang="pl-PL" sz="4400" dirty="0"/>
              <a:t>How Many </a:t>
            </a:r>
            <a:r>
              <a:rPr lang="pl-PL" sz="4400" dirty="0" err="1"/>
              <a:t>Points</a:t>
            </a:r>
            <a:r>
              <a:rPr lang="pl-PL" sz="4400" dirty="0"/>
              <a:t>?</a:t>
            </a:r>
          </a:p>
        </p:txBody>
      </p:sp>
      <p:sp>
        <p:nvSpPr>
          <p:cNvPr id="3" name="Symbol zastępczy zawartości 2">
            <a:extLst>
              <a:ext uri="{FF2B5EF4-FFF2-40B4-BE49-F238E27FC236}">
                <a16:creationId xmlns:a16="http://schemas.microsoft.com/office/drawing/2014/main" xmlns="" id="{4A865997-AEBF-2177-8B18-7D31FDE6AAD0}"/>
              </a:ext>
            </a:extLst>
          </p:cNvPr>
          <p:cNvSpPr>
            <a:spLocks noGrp="1"/>
          </p:cNvSpPr>
          <p:nvPr>
            <p:ph idx="1"/>
          </p:nvPr>
        </p:nvSpPr>
        <p:spPr>
          <a:xfrm>
            <a:off x="6219568" y="2131840"/>
            <a:ext cx="5259388" cy="3811588"/>
          </a:xfrm>
        </p:spPr>
        <p:txBody>
          <a:bodyPr>
            <a:normAutofit lnSpcReduction="10000"/>
          </a:bodyPr>
          <a:lstStyle/>
          <a:p>
            <a:r>
              <a:rPr lang="pl-PL" dirty="0" err="1"/>
              <a:t>Additional</a:t>
            </a:r>
            <a:r>
              <a:rPr lang="pl-PL" dirty="0"/>
              <a:t> hardware - </a:t>
            </a:r>
            <a:r>
              <a:rPr lang="pl-PL" dirty="0" err="1"/>
              <a:t>Maixduino</a:t>
            </a:r>
            <a:r>
              <a:rPr lang="pl-PL" dirty="0"/>
              <a:t> Development Board:</a:t>
            </a:r>
          </a:p>
          <a:p>
            <a:pPr marL="0" indent="0">
              <a:buNone/>
            </a:pPr>
            <a:endParaRPr lang="pl-PL" sz="2600" dirty="0"/>
          </a:p>
          <a:p>
            <a:pPr marL="0" indent="0" algn="just">
              <a:buNone/>
            </a:pPr>
            <a:r>
              <a:rPr lang="en-US" sz="2000" dirty="0" err="1"/>
              <a:t>Maixduino</a:t>
            </a:r>
            <a:r>
              <a:rPr lang="en-US" sz="2000" dirty="0"/>
              <a:t> is a development board designed for AI and IoT applications, featuring the K210 AI chip with dual-core RISC-V processors. It includes onboard capabilities for machine vision, sound processing, and other edge AI applications.</a:t>
            </a:r>
            <a:endParaRPr lang="pl-PL" sz="20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4BFB4AEB-7034-DC1C-8325-F47075C6D784}"/>
              </a:ext>
            </a:extLst>
          </p:cNvPr>
          <p:cNvPicPr>
            <a:picLocks noChangeAspect="1"/>
          </p:cNvPicPr>
          <p:nvPr/>
        </p:nvPicPr>
        <p:blipFill>
          <a:blip r:embed="rId2"/>
          <a:stretch>
            <a:fillRect/>
          </a:stretch>
        </p:blipFill>
        <p:spPr>
          <a:xfrm>
            <a:off x="0" y="6259120"/>
            <a:ext cx="2684206" cy="598880"/>
          </a:xfrm>
          <a:prstGeom prst="rect">
            <a:avLst/>
          </a:prstGeom>
        </p:spPr>
      </p:pic>
      <p:pic>
        <p:nvPicPr>
          <p:cNvPr id="1026" name="Picture 2" descr="Płytka rozwojowa Maixduino AI - K210 RISC-V AI + lOT ESP32  + OV2640 - DFRobot DFR0640">
            <a:extLst>
              <a:ext uri="{FF2B5EF4-FFF2-40B4-BE49-F238E27FC236}">
                <a16:creationId xmlns:a16="http://schemas.microsoft.com/office/drawing/2014/main" xmlns="" id="{8FE23759-94B2-FC8D-3BFE-324C8FEB5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866" y="2273643"/>
            <a:ext cx="3669785" cy="3669785"/>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00151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59078716-1DBB-89EA-ADF8-FDBF3E451C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9CF20B0C-3E96-E8FE-151E-A9E4763D807F}"/>
              </a:ext>
            </a:extLst>
          </p:cNvPr>
          <p:cNvSpPr>
            <a:spLocks noGrp="1"/>
          </p:cNvSpPr>
          <p:nvPr>
            <p:ph type="title"/>
          </p:nvPr>
        </p:nvSpPr>
        <p:spPr>
          <a:xfrm>
            <a:off x="1386348" y="280220"/>
            <a:ext cx="8524568" cy="1061884"/>
          </a:xfrm>
        </p:spPr>
        <p:txBody>
          <a:bodyPr>
            <a:normAutofit/>
          </a:bodyPr>
          <a:lstStyle/>
          <a:p>
            <a:pPr algn="ctr"/>
            <a:r>
              <a:rPr lang="pl-PL" sz="4400" dirty="0"/>
              <a:t>How Many </a:t>
            </a:r>
            <a:r>
              <a:rPr lang="pl-PL" sz="4400" dirty="0" err="1"/>
              <a:t>Points</a:t>
            </a:r>
            <a:r>
              <a:rPr lang="pl-PL" sz="4400" dirty="0"/>
              <a:t>?</a:t>
            </a:r>
          </a:p>
        </p:txBody>
      </p:sp>
      <p:sp>
        <p:nvSpPr>
          <p:cNvPr id="3" name="Symbol zastępczy zawartości 2">
            <a:extLst>
              <a:ext uri="{FF2B5EF4-FFF2-40B4-BE49-F238E27FC236}">
                <a16:creationId xmlns:a16="http://schemas.microsoft.com/office/drawing/2014/main" xmlns="" id="{C297D46B-ECBA-903F-4CA5-F83364069CD6}"/>
              </a:ext>
            </a:extLst>
          </p:cNvPr>
          <p:cNvSpPr>
            <a:spLocks noGrp="1"/>
          </p:cNvSpPr>
          <p:nvPr>
            <p:ph idx="1"/>
          </p:nvPr>
        </p:nvSpPr>
        <p:spPr>
          <a:xfrm>
            <a:off x="5346357" y="2141838"/>
            <a:ext cx="6009031" cy="371921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Scenario</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outline</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indent="0">
              <a:buNone/>
            </a:pPr>
            <a:endParaRPr lang="pl-PL" sz="2400" dirty="0"/>
          </a:p>
          <a:p>
            <a:pPr marL="0" indent="0">
              <a:buNone/>
            </a:pPr>
            <a:r>
              <a:rPr lang="en-US" sz="2400" dirty="0"/>
              <a:t>1. Explanation of the rules of the game</a:t>
            </a:r>
          </a:p>
          <a:p>
            <a:pPr marL="0" indent="0">
              <a:buNone/>
            </a:pPr>
            <a:r>
              <a:rPr lang="en-US" sz="2400" dirty="0"/>
              <a:t>2. Example of a child playing with a robot</a:t>
            </a:r>
          </a:p>
          <a:p>
            <a:pPr marL="0" indent="0">
              <a:buNone/>
            </a:pPr>
            <a:r>
              <a:rPr lang="en-US" sz="2400" dirty="0"/>
              <a:t>3. Summary</a:t>
            </a:r>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C971C0B0-4BBF-D910-BB6D-1251B0D1990D}"/>
              </a:ext>
            </a:extLst>
          </p:cNvPr>
          <p:cNvPicPr>
            <a:picLocks noChangeAspect="1"/>
          </p:cNvPicPr>
          <p:nvPr/>
        </p:nvPicPr>
        <p:blipFill>
          <a:blip r:embed="rId2"/>
          <a:stretch>
            <a:fillRect/>
          </a:stretch>
        </p:blipFill>
        <p:spPr>
          <a:xfrm>
            <a:off x="0" y="6259120"/>
            <a:ext cx="2684206" cy="598880"/>
          </a:xfrm>
          <a:prstGeom prst="rect">
            <a:avLst/>
          </a:prstGeom>
        </p:spPr>
      </p:pic>
      <p:pic>
        <p:nvPicPr>
          <p:cNvPr id="2050" name="Picture 2" descr="Free movie video film illustration">
            <a:extLst>
              <a:ext uri="{FF2B5EF4-FFF2-40B4-BE49-F238E27FC236}">
                <a16:creationId xmlns:a16="http://schemas.microsoft.com/office/drawing/2014/main" xmlns="" id="{03659762-4F94-901E-756A-072101DB4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348" y="1913152"/>
            <a:ext cx="3229747" cy="3336324"/>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3018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A7DEE952-044D-5317-4AFA-1CCBC0D7EAA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67428027-927C-28D0-BE5A-E5672BE8DC30}"/>
              </a:ext>
            </a:extLst>
          </p:cNvPr>
          <p:cNvSpPr>
            <a:spLocks noGrp="1"/>
          </p:cNvSpPr>
          <p:nvPr>
            <p:ph type="title"/>
          </p:nvPr>
        </p:nvSpPr>
        <p:spPr>
          <a:xfrm>
            <a:off x="1386348" y="280220"/>
            <a:ext cx="8524568" cy="1061884"/>
          </a:xfrm>
        </p:spPr>
        <p:txBody>
          <a:bodyPr>
            <a:normAutofit/>
          </a:bodyPr>
          <a:lstStyle/>
          <a:p>
            <a:pPr algn="ctr"/>
            <a:r>
              <a:rPr lang="pl-PL" sz="4400" dirty="0"/>
              <a:t>How Many </a:t>
            </a:r>
            <a:r>
              <a:rPr lang="pl-PL" sz="4400" dirty="0" err="1"/>
              <a:t>Points</a:t>
            </a:r>
            <a:r>
              <a:rPr lang="pl-PL" sz="4400" dirty="0"/>
              <a:t>?</a:t>
            </a:r>
          </a:p>
        </p:txBody>
      </p:sp>
      <p:sp>
        <p:nvSpPr>
          <p:cNvPr id="3" name="Symbol zastępczy zawartości 2">
            <a:extLst>
              <a:ext uri="{FF2B5EF4-FFF2-40B4-BE49-F238E27FC236}">
                <a16:creationId xmlns:a16="http://schemas.microsoft.com/office/drawing/2014/main" xmlns="" id="{B1E2E74F-3291-D1F3-7E07-0E7CE1B4E872}"/>
              </a:ext>
            </a:extLst>
          </p:cNvPr>
          <p:cNvSpPr>
            <a:spLocks noGrp="1"/>
          </p:cNvSpPr>
          <p:nvPr>
            <p:ph idx="1"/>
          </p:nvPr>
        </p:nvSpPr>
        <p:spPr>
          <a:xfrm>
            <a:off x="6096000" y="2049462"/>
            <a:ext cx="5259388" cy="3811588"/>
          </a:xfrm>
        </p:spPr>
        <p:txBody>
          <a:bodyPr/>
          <a:lstStyle/>
          <a:p>
            <a:pPr marL="0" indent="0">
              <a:buNone/>
            </a:pPr>
            <a:r>
              <a:rPr lang="en-US" sz="3200" dirty="0"/>
              <a:t>Explanation of the rules of the game</a:t>
            </a:r>
            <a:endParaRPr lang="pl-PL" sz="3200" dirty="0"/>
          </a:p>
          <a:p>
            <a:pPr marL="0" indent="0">
              <a:buNone/>
            </a:pPr>
            <a:r>
              <a:rPr lang="en-US" sz="2400" dirty="0"/>
              <a:t>The teacher introduces himself and announces the presentation of the game</a:t>
            </a:r>
            <a:r>
              <a:rPr lang="pl-PL" sz="2400" dirty="0"/>
              <a:t>.</a:t>
            </a:r>
            <a:endParaRPr lang="en-US"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C672C232-EFE8-0CB6-5B61-42B10FBFF6E1}"/>
              </a:ext>
            </a:extLst>
          </p:cNvPr>
          <p:cNvPicPr>
            <a:picLocks noChangeAspect="1"/>
          </p:cNvPicPr>
          <p:nvPr/>
        </p:nvPicPr>
        <p:blipFill>
          <a:blip r:embed="rId2"/>
          <a:stretch>
            <a:fillRect/>
          </a:stretch>
        </p:blipFill>
        <p:spPr>
          <a:xfrm>
            <a:off x="0" y="6259120"/>
            <a:ext cx="2684206" cy="598880"/>
          </a:xfrm>
          <a:prstGeom prst="rect">
            <a:avLst/>
          </a:prstGeom>
        </p:spPr>
      </p:pic>
      <p:pic>
        <p:nvPicPr>
          <p:cNvPr id="6" name="Obraz 5">
            <a:extLst>
              <a:ext uri="{FF2B5EF4-FFF2-40B4-BE49-F238E27FC236}">
                <a16:creationId xmlns:a16="http://schemas.microsoft.com/office/drawing/2014/main" xmlns="" id="{EFA38651-C330-3B9E-0F25-7ADA3AB81950}"/>
              </a:ext>
            </a:extLst>
          </p:cNvPr>
          <p:cNvPicPr>
            <a:picLocks noChangeAspect="1"/>
          </p:cNvPicPr>
          <p:nvPr/>
        </p:nvPicPr>
        <p:blipFill>
          <a:blip r:embed="rId3"/>
          <a:stretch>
            <a:fillRect/>
          </a:stretch>
        </p:blipFill>
        <p:spPr>
          <a:xfrm>
            <a:off x="1235011" y="2049462"/>
            <a:ext cx="4386916" cy="2957021"/>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65549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A6A847A5-82B9-A836-A61D-F3BEEB8330A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89714369-6A83-7506-C974-8315F613F0CD}"/>
              </a:ext>
            </a:extLst>
          </p:cNvPr>
          <p:cNvSpPr>
            <a:spLocks noGrp="1"/>
          </p:cNvSpPr>
          <p:nvPr>
            <p:ph type="title"/>
          </p:nvPr>
        </p:nvSpPr>
        <p:spPr>
          <a:xfrm>
            <a:off x="1386348" y="280220"/>
            <a:ext cx="8524568" cy="1061884"/>
          </a:xfrm>
        </p:spPr>
        <p:txBody>
          <a:bodyPr>
            <a:normAutofit/>
          </a:bodyPr>
          <a:lstStyle/>
          <a:p>
            <a:pPr algn="ctr"/>
            <a:r>
              <a:rPr lang="pl-PL" sz="4400" dirty="0"/>
              <a:t>How Many </a:t>
            </a:r>
            <a:r>
              <a:rPr lang="pl-PL" sz="4400" dirty="0" err="1"/>
              <a:t>Points</a:t>
            </a:r>
            <a:r>
              <a:rPr lang="pl-PL" sz="4400" dirty="0"/>
              <a:t>?</a:t>
            </a:r>
          </a:p>
        </p:txBody>
      </p:sp>
      <p:sp>
        <p:nvSpPr>
          <p:cNvPr id="3" name="Symbol zastępczy zawartości 2">
            <a:extLst>
              <a:ext uri="{FF2B5EF4-FFF2-40B4-BE49-F238E27FC236}">
                <a16:creationId xmlns:a16="http://schemas.microsoft.com/office/drawing/2014/main" xmlns="" id="{B68651D4-2C74-E20B-075D-DE76F9AA36C9}"/>
              </a:ext>
            </a:extLst>
          </p:cNvPr>
          <p:cNvSpPr>
            <a:spLocks noGrp="1"/>
          </p:cNvSpPr>
          <p:nvPr>
            <p:ph idx="1"/>
          </p:nvPr>
        </p:nvSpPr>
        <p:spPr>
          <a:xfrm>
            <a:off x="6096000" y="2049462"/>
            <a:ext cx="5259388" cy="3811588"/>
          </a:xfrm>
        </p:spPr>
        <p:txBody>
          <a:bodyPr/>
          <a:lstStyle/>
          <a:p>
            <a:pPr marL="0" indent="0">
              <a:buNone/>
            </a:pPr>
            <a:r>
              <a:rPr lang="en-US" sz="3200" dirty="0"/>
              <a:t>Explanation of the rules of the game</a:t>
            </a:r>
            <a:endParaRPr lang="pl-PL" sz="3200" dirty="0"/>
          </a:p>
          <a:p>
            <a:pPr marL="0" indent="0">
              <a:buNone/>
            </a:pPr>
            <a:r>
              <a:rPr lang="en-US" sz="2400" dirty="0"/>
              <a:t>The teacher explains what the game looks like, what is necessary to run it and how the game works step by step</a:t>
            </a:r>
            <a:r>
              <a:rPr lang="pl-PL" sz="2400" dirty="0"/>
              <a:t>.</a:t>
            </a:r>
          </a:p>
          <a:p>
            <a:pPr>
              <a:buFontTx/>
              <a:buChar char="-"/>
            </a:pPr>
            <a:endParaRPr lang="pl-PL" sz="2400" dirty="0"/>
          </a:p>
          <a:p>
            <a:pPr>
              <a:buFontTx/>
              <a:buChar char="-"/>
            </a:pPr>
            <a:endParaRPr lang="en-US"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ABF1D905-2A07-9CCF-A7FB-A3722CE6C70E}"/>
              </a:ext>
            </a:extLst>
          </p:cNvPr>
          <p:cNvPicPr>
            <a:picLocks noChangeAspect="1"/>
          </p:cNvPicPr>
          <p:nvPr/>
        </p:nvPicPr>
        <p:blipFill>
          <a:blip r:embed="rId2"/>
          <a:stretch>
            <a:fillRect/>
          </a:stretch>
        </p:blipFill>
        <p:spPr>
          <a:xfrm>
            <a:off x="0" y="6259120"/>
            <a:ext cx="2684206" cy="598880"/>
          </a:xfrm>
          <a:prstGeom prst="rect">
            <a:avLst/>
          </a:prstGeom>
        </p:spPr>
      </p:pic>
      <p:pic>
        <p:nvPicPr>
          <p:cNvPr id="6" name="Obraz 5">
            <a:extLst>
              <a:ext uri="{FF2B5EF4-FFF2-40B4-BE49-F238E27FC236}">
                <a16:creationId xmlns:a16="http://schemas.microsoft.com/office/drawing/2014/main" xmlns="" id="{72B9063A-90A3-B11D-4F5A-A28966034FCD}"/>
              </a:ext>
            </a:extLst>
          </p:cNvPr>
          <p:cNvPicPr>
            <a:picLocks noChangeAspect="1"/>
          </p:cNvPicPr>
          <p:nvPr/>
        </p:nvPicPr>
        <p:blipFill>
          <a:blip r:embed="rId3"/>
          <a:stretch>
            <a:fillRect/>
          </a:stretch>
        </p:blipFill>
        <p:spPr>
          <a:xfrm>
            <a:off x="1689906" y="2123893"/>
            <a:ext cx="3820058" cy="2610214"/>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86611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41138060-E951-76DD-0C94-CC2F5BF3309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D6DF041D-78E9-79A7-FBBB-44E94F69DCE0}"/>
              </a:ext>
            </a:extLst>
          </p:cNvPr>
          <p:cNvSpPr>
            <a:spLocks noGrp="1"/>
          </p:cNvSpPr>
          <p:nvPr>
            <p:ph type="title"/>
          </p:nvPr>
        </p:nvSpPr>
        <p:spPr>
          <a:xfrm>
            <a:off x="1386348" y="280220"/>
            <a:ext cx="8524568" cy="1061884"/>
          </a:xfrm>
        </p:spPr>
        <p:txBody>
          <a:bodyPr>
            <a:normAutofit/>
          </a:bodyPr>
          <a:lstStyle/>
          <a:p>
            <a:pPr algn="ctr"/>
            <a:r>
              <a:rPr lang="pl-PL" sz="4400" dirty="0"/>
              <a:t>How Many </a:t>
            </a:r>
            <a:r>
              <a:rPr lang="pl-PL" sz="4400" dirty="0" err="1"/>
              <a:t>Points</a:t>
            </a:r>
            <a:r>
              <a:rPr lang="pl-PL" sz="4400" dirty="0"/>
              <a:t>?</a:t>
            </a:r>
          </a:p>
        </p:txBody>
      </p:sp>
      <p:sp>
        <p:nvSpPr>
          <p:cNvPr id="3" name="Symbol zastępczy zawartości 2">
            <a:extLst>
              <a:ext uri="{FF2B5EF4-FFF2-40B4-BE49-F238E27FC236}">
                <a16:creationId xmlns:a16="http://schemas.microsoft.com/office/drawing/2014/main" xmlns="" id="{7FB8535A-7F9A-681A-B74B-793C1B09B88F}"/>
              </a:ext>
            </a:extLst>
          </p:cNvPr>
          <p:cNvSpPr>
            <a:spLocks noGrp="1"/>
          </p:cNvSpPr>
          <p:nvPr>
            <p:ph idx="1"/>
          </p:nvPr>
        </p:nvSpPr>
        <p:spPr>
          <a:xfrm>
            <a:off x="6096000" y="2049462"/>
            <a:ext cx="5259388" cy="3811588"/>
          </a:xfrm>
        </p:spPr>
        <p:txBody>
          <a:bodyPr/>
          <a:lstStyle/>
          <a:p>
            <a:pPr marL="0" indent="0">
              <a:buNone/>
            </a:pPr>
            <a:r>
              <a:rPr lang="en-US" sz="3200" dirty="0"/>
              <a:t>Explanation of the rules of the game</a:t>
            </a:r>
            <a:endParaRPr lang="pl-PL" sz="3200" dirty="0"/>
          </a:p>
          <a:p>
            <a:pPr marL="0" indent="0">
              <a:buNone/>
            </a:pPr>
            <a:r>
              <a:rPr lang="en-US" sz="2400" dirty="0"/>
              <a:t>The teacher focuses on the role</a:t>
            </a:r>
            <a:r>
              <a:rPr lang="pl-PL" sz="2400" dirty="0"/>
              <a:t/>
            </a:r>
            <a:br>
              <a:rPr lang="pl-PL" sz="2400" dirty="0"/>
            </a:br>
            <a:r>
              <a:rPr lang="en-US" sz="2400" dirty="0"/>
              <a:t>of the robot’s </a:t>
            </a:r>
            <a:r>
              <a:rPr lang="pl-PL" sz="2400" dirty="0"/>
              <a:t>matrix display</a:t>
            </a:r>
            <a:br>
              <a:rPr lang="pl-PL" sz="2400" dirty="0"/>
            </a:br>
            <a:r>
              <a:rPr lang="pl-PL" sz="2400" dirty="0"/>
              <a:t>and </a:t>
            </a:r>
            <a:r>
              <a:rPr lang="pl-PL" sz="2400" dirty="0" err="1"/>
              <a:t>touch</a:t>
            </a:r>
            <a:r>
              <a:rPr lang="pl-PL" sz="2400" dirty="0"/>
              <a:t> sensor.</a:t>
            </a:r>
            <a:endParaRPr lang="en-US"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F6203CCE-591F-0656-A6A1-6BA9C616C5AD}"/>
              </a:ext>
            </a:extLst>
          </p:cNvPr>
          <p:cNvPicPr>
            <a:picLocks noChangeAspect="1"/>
          </p:cNvPicPr>
          <p:nvPr/>
        </p:nvPicPr>
        <p:blipFill>
          <a:blip r:embed="rId2"/>
          <a:stretch>
            <a:fillRect/>
          </a:stretch>
        </p:blipFill>
        <p:spPr>
          <a:xfrm>
            <a:off x="0" y="6259120"/>
            <a:ext cx="2684206" cy="598880"/>
          </a:xfrm>
          <a:prstGeom prst="rect">
            <a:avLst/>
          </a:prstGeom>
        </p:spPr>
      </p:pic>
      <p:pic>
        <p:nvPicPr>
          <p:cNvPr id="6" name="Obraz 5">
            <a:extLst>
              <a:ext uri="{FF2B5EF4-FFF2-40B4-BE49-F238E27FC236}">
                <a16:creationId xmlns:a16="http://schemas.microsoft.com/office/drawing/2014/main" xmlns="" id="{31243D02-0F1E-7513-BC57-C55B923F96AF}"/>
              </a:ext>
            </a:extLst>
          </p:cNvPr>
          <p:cNvPicPr>
            <a:picLocks noChangeAspect="1"/>
          </p:cNvPicPr>
          <p:nvPr/>
        </p:nvPicPr>
        <p:blipFill>
          <a:blip r:embed="rId3"/>
          <a:stretch>
            <a:fillRect/>
          </a:stretch>
        </p:blipFill>
        <p:spPr>
          <a:xfrm>
            <a:off x="481233" y="2049462"/>
            <a:ext cx="2450294" cy="3267059"/>
          </a:xfrm>
          <a:prstGeom prst="rect">
            <a:avLst/>
          </a:prstGeom>
        </p:spPr>
      </p:pic>
      <p:pic>
        <p:nvPicPr>
          <p:cNvPr id="11" name="Obraz 10">
            <a:extLst>
              <a:ext uri="{FF2B5EF4-FFF2-40B4-BE49-F238E27FC236}">
                <a16:creationId xmlns:a16="http://schemas.microsoft.com/office/drawing/2014/main" xmlns="" id="{27E87753-875D-89DA-B0E5-EC366AF299FD}"/>
              </a:ext>
            </a:extLst>
          </p:cNvPr>
          <p:cNvPicPr>
            <a:picLocks noChangeAspect="1"/>
          </p:cNvPicPr>
          <p:nvPr/>
        </p:nvPicPr>
        <p:blipFill>
          <a:blip r:embed="rId4"/>
          <a:stretch>
            <a:fillRect/>
          </a:stretch>
        </p:blipFill>
        <p:spPr>
          <a:xfrm>
            <a:off x="3140971" y="2049462"/>
            <a:ext cx="2536141" cy="2613916"/>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4718578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940</TotalTime>
  <Words>1205</Words>
  <Application>Microsoft Office PowerPoint</Application>
  <PresentationFormat>Panoramiczny</PresentationFormat>
  <Paragraphs>66</Paragraphs>
  <Slides>16</Slides>
  <Notes>0</Notes>
  <HiddenSlides>0</HiddenSlides>
  <MMClips>0</MMClips>
  <ScaleCrop>false</ScaleCrop>
  <HeadingPairs>
    <vt:vector size="6" baseType="variant">
      <vt:variant>
        <vt:lpstr>Używane czcionki</vt:lpstr>
      </vt:variant>
      <vt:variant>
        <vt:i4>9</vt:i4>
      </vt:variant>
      <vt:variant>
        <vt:lpstr>Motyw</vt:lpstr>
      </vt:variant>
      <vt:variant>
        <vt:i4>3</vt:i4>
      </vt:variant>
      <vt:variant>
        <vt:lpstr>Tytuły slajdów</vt:lpstr>
      </vt:variant>
      <vt:variant>
        <vt:i4>16</vt:i4>
      </vt:variant>
    </vt:vector>
  </HeadingPairs>
  <TitlesOfParts>
    <vt:vector size="28" baseType="lpstr">
      <vt:lpstr>Aptos</vt:lpstr>
      <vt:lpstr>Aptos Display</vt:lpstr>
      <vt:lpstr>Arial</vt:lpstr>
      <vt:lpstr>Calibri</vt:lpstr>
      <vt:lpstr>Calibri Light</vt:lpstr>
      <vt:lpstr>Century Gothic</vt:lpstr>
      <vt:lpstr>Inter Bold</vt:lpstr>
      <vt:lpstr>Poppins</vt:lpstr>
      <vt:lpstr>Times New Roman</vt:lpstr>
      <vt:lpstr>Tema di Office</vt:lpstr>
      <vt:lpstr>Projekt niestandardowy</vt:lpstr>
      <vt:lpstr>1_Tema di Office</vt:lpstr>
      <vt:lpstr>Prezentacja programu PowerPoint</vt:lpstr>
      <vt:lpstr>MODULE 5: THE USE OF ROBOTICS IN MATHEMATICS EDUCATION IN PRIMARY SCHOOLS </vt:lpstr>
      <vt:lpstr>How Many Points?</vt:lpstr>
      <vt:lpstr>How Many Points?</vt:lpstr>
      <vt:lpstr>How Many Points?</vt:lpstr>
      <vt:lpstr>How Many Points?</vt:lpstr>
      <vt:lpstr>How Many Points?</vt:lpstr>
      <vt:lpstr>How Many Points?</vt:lpstr>
      <vt:lpstr>How Many Points?</vt:lpstr>
      <vt:lpstr>How Many Points?</vt:lpstr>
      <vt:lpstr>How Many Points?</vt:lpstr>
      <vt:lpstr>How Many Points?</vt:lpstr>
      <vt:lpstr>How Many Points?</vt:lpstr>
      <vt:lpstr>Conclusion</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40</cp:revision>
  <dcterms:created xsi:type="dcterms:W3CDTF">2024-08-05T10:37:09Z</dcterms:created>
  <dcterms:modified xsi:type="dcterms:W3CDTF">2025-03-30T19:46:02Z</dcterms:modified>
</cp:coreProperties>
</file>