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72" r:id="rId4"/>
    <p:sldId id="273" r:id="rId5"/>
    <p:sldId id="258" r:id="rId6"/>
    <p:sldId id="260" r:id="rId7"/>
    <p:sldId id="263" r:id="rId8"/>
    <p:sldId id="262" r:id="rId9"/>
    <p:sldId id="264" r:id="rId10"/>
    <p:sldId id="267" r:id="rId11"/>
    <p:sldId id="268" r:id="rId12"/>
    <p:sldId id="271" r:id="rId13"/>
    <p:sldId id="265" r:id="rId14"/>
    <p:sldId id="270" r:id="rId15"/>
    <p:sldId id="266" r:id="rId16"/>
    <p:sldId id="259" r:id="rId17"/>
    <p:sldId id="274" r:id="rId18"/>
    <p:sldId id="27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117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69301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72973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0440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77354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4474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9702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4958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37583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780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8799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167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0512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46706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69533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079881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9629333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921441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048170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242861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30.03.2025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21301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40459827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35237" y="1972548"/>
            <a:ext cx="7310907"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5:</a:t>
            </a:r>
            <a: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2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THE USE OF ROBOTICS IN MATHEMATICS EDUCATION IN PRIMARY </a:t>
            </a:r>
            <a:r>
              <a:rPr lang="en-US"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SCHOOLS</a:t>
            </a:r>
            <a:endParaRPr lang="pl-PL" sz="32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5.4: </a:t>
            </a:r>
            <a:r>
              <a:rPr lang="pl-PL" sz="2800" dirty="0" err="1">
                <a:solidFill>
                  <a:srgbClr val="33BAE4"/>
                </a:solidFill>
                <a:latin typeface="Century Gothic" panose="020B0502020202020204" pitchFamily="34" charset="0"/>
                <a:ea typeface="Calibri" panose="020F0502020204030204" pitchFamily="34" charset="0"/>
                <a:cs typeface="Calibri" panose="020F0502020204030204" pitchFamily="34" charset="0"/>
              </a:rPr>
              <a:t>What’s</a:t>
            </a:r>
            <a:r>
              <a:rPr lang="pl-PL"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 the </a:t>
            </a:r>
            <a:r>
              <a:rPr lang="pl-PL" sz="2800" dirty="0" err="1">
                <a:solidFill>
                  <a:srgbClr val="33BAE4"/>
                </a:solidFill>
                <a:latin typeface="Century Gothic" panose="020B0502020202020204" pitchFamily="34" charset="0"/>
                <a:ea typeface="Calibri" panose="020F0502020204030204" pitchFamily="34" charset="0"/>
                <a:cs typeface="Calibri" panose="020F0502020204030204" pitchFamily="34" charset="0"/>
              </a:rPr>
              <a:t>Result</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a:t>
            </a:r>
          </a:p>
          <a:p>
            <a:pPr algn="ct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49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BD235126-2B3E-761A-5434-12A0E7555F7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B5E7A3A3-EE2A-D951-20D5-A25B5AC22E84}"/>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D63D274A-5EAB-A202-9BD6-D270D2C8FEBB}"/>
              </a:ext>
            </a:extLst>
          </p:cNvPr>
          <p:cNvSpPr>
            <a:spLocks noGrp="1"/>
          </p:cNvSpPr>
          <p:nvPr>
            <p:ph idx="1"/>
          </p:nvPr>
        </p:nvSpPr>
        <p:spPr>
          <a:xfrm>
            <a:off x="6096000" y="2049462"/>
            <a:ext cx="5259388" cy="3811588"/>
          </a:xfrm>
        </p:spPr>
        <p:txBody>
          <a:bodyPr/>
          <a:lstStyle/>
          <a:p>
            <a:pPr marL="0" indent="0">
              <a:buNone/>
            </a:pPr>
            <a:r>
              <a:rPr lang="en-US" sz="3200" dirty="0"/>
              <a:t>Example of a child playing with a robot</a:t>
            </a:r>
            <a:endParaRPr lang="pl-PL" sz="3200" dirty="0"/>
          </a:p>
          <a:p>
            <a:pPr marL="0" indent="0">
              <a:buNone/>
            </a:pPr>
            <a:endParaRPr lang="pl-PL" sz="2400" dirty="0"/>
          </a:p>
          <a:p>
            <a:pPr marL="0" indent="0">
              <a:buNone/>
            </a:pPr>
            <a:r>
              <a:rPr lang="en-US" sz="2400" dirty="0"/>
              <a:t>The child interacts with the robot by pressing a button. The robot tells the child what operation it will perform.</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CC2D7EF-ED55-E525-E780-29C8DE13633F}"/>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CE78C2CC-D698-415D-43BC-2668349F1A73}"/>
              </a:ext>
            </a:extLst>
          </p:cNvPr>
          <p:cNvPicPr>
            <a:picLocks noChangeAspect="1"/>
          </p:cNvPicPr>
          <p:nvPr/>
        </p:nvPicPr>
        <p:blipFill>
          <a:blip r:embed="rId3"/>
          <a:stretch>
            <a:fillRect/>
          </a:stretch>
        </p:blipFill>
        <p:spPr>
          <a:xfrm>
            <a:off x="1495390" y="2095275"/>
            <a:ext cx="3893191" cy="3410673"/>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9927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62CE5D9D-5328-0BD0-FB11-6D0DA5A0A7F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FA3A27E8-A8AF-A499-B9A8-D5E8D78B5566}"/>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4D13AC21-691C-AD7F-82E3-883BBBC259CC}"/>
              </a:ext>
            </a:extLst>
          </p:cNvPr>
          <p:cNvSpPr>
            <a:spLocks noGrp="1"/>
          </p:cNvSpPr>
          <p:nvPr>
            <p:ph idx="1"/>
          </p:nvPr>
        </p:nvSpPr>
        <p:spPr>
          <a:xfrm>
            <a:off x="6096000" y="2049462"/>
            <a:ext cx="5259388" cy="3811588"/>
          </a:xfrm>
        </p:spPr>
        <p:txBody>
          <a:bodyPr/>
          <a:lstStyle/>
          <a:p>
            <a:pPr marL="0" indent="0">
              <a:buNone/>
            </a:pPr>
            <a:r>
              <a:rPr lang="en-US" sz="3200" dirty="0"/>
              <a:t>Example of a child playing with a robot</a:t>
            </a:r>
            <a:endParaRPr lang="pl-PL" sz="3200" dirty="0"/>
          </a:p>
          <a:p>
            <a:pPr marL="0" indent="0">
              <a:buNone/>
            </a:pPr>
            <a:endParaRPr lang="pl-PL" sz="2400" dirty="0"/>
          </a:p>
          <a:p>
            <a:pPr marL="0" indent="0">
              <a:buNone/>
            </a:pPr>
            <a:r>
              <a:rPr lang="en-US" sz="2400" dirty="0"/>
              <a:t>As the child presses the button, the robot </a:t>
            </a:r>
            <a:r>
              <a:rPr lang="pl-PL" sz="2400" dirty="0" err="1"/>
              <a:t>calculates</a:t>
            </a:r>
            <a:r>
              <a:rPr lang="en-US" sz="2400" dirty="0"/>
              <a:t> the result of the operation.</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86DB2974-FADE-1E3A-35EC-6378EE58E62A}"/>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B7F9166D-5280-E243-9420-DABEEDC7CE00}"/>
              </a:ext>
            </a:extLst>
          </p:cNvPr>
          <p:cNvPicPr>
            <a:picLocks noChangeAspect="1"/>
          </p:cNvPicPr>
          <p:nvPr/>
        </p:nvPicPr>
        <p:blipFill>
          <a:blip r:embed="rId3"/>
          <a:stretch>
            <a:fillRect/>
          </a:stretch>
        </p:blipFill>
        <p:spPr>
          <a:xfrm>
            <a:off x="1787611" y="2049462"/>
            <a:ext cx="3630362" cy="3871382"/>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0819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CBC2AD67-FAB2-34EA-BFEA-1F5A8AC4E21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EC4A54B4-8D25-50F5-2E6B-E84F90CEACBA}"/>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5CD0EF80-0C4A-7C52-F0A4-47AAD4647B1D}"/>
              </a:ext>
            </a:extLst>
          </p:cNvPr>
          <p:cNvSpPr>
            <a:spLocks noGrp="1"/>
          </p:cNvSpPr>
          <p:nvPr>
            <p:ph idx="1"/>
          </p:nvPr>
        </p:nvSpPr>
        <p:spPr>
          <a:xfrm>
            <a:off x="6096000" y="2049462"/>
            <a:ext cx="5259388" cy="3811588"/>
          </a:xfrm>
        </p:spPr>
        <p:txBody>
          <a:bodyPr/>
          <a:lstStyle/>
          <a:p>
            <a:pPr marL="0" indent="0">
              <a:buNone/>
            </a:pPr>
            <a:r>
              <a:rPr lang="en-US" sz="3200" dirty="0"/>
              <a:t>Example of a child playing with a robot</a:t>
            </a:r>
            <a:endParaRPr lang="pl-PL" sz="3200" dirty="0"/>
          </a:p>
          <a:p>
            <a:pPr marL="0" indent="0">
              <a:buNone/>
            </a:pPr>
            <a:endParaRPr lang="pl-PL" sz="2400" dirty="0"/>
          </a:p>
          <a:p>
            <a:pPr marL="0" indent="0">
              <a:buNone/>
            </a:pPr>
            <a:r>
              <a:rPr lang="en-US" sz="2400" dirty="0"/>
              <a:t>Then, the robot sets a starting value and asks the girl to perform a specified math operation and provide the resulting number.</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E85FD4BF-5BEC-ECA0-3C37-2E56068EB056}"/>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5EC92DBB-EDB3-5562-FED0-FAEFE5725881}"/>
              </a:ext>
            </a:extLst>
          </p:cNvPr>
          <p:cNvPicPr>
            <a:picLocks noChangeAspect="1"/>
          </p:cNvPicPr>
          <p:nvPr/>
        </p:nvPicPr>
        <p:blipFill>
          <a:blip r:embed="rId3"/>
          <a:stretch>
            <a:fillRect/>
          </a:stretch>
        </p:blipFill>
        <p:spPr>
          <a:xfrm>
            <a:off x="1684059" y="2049462"/>
            <a:ext cx="3844824" cy="3659360"/>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34655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26BCA0B9-3D6B-A11F-74E4-6D8DFBA3AC1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6EA9AAE-AF22-FD53-A886-FABEB399DB20}"/>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2A62EC01-6115-15CE-A041-B2A8E738098A}"/>
              </a:ext>
            </a:extLst>
          </p:cNvPr>
          <p:cNvSpPr>
            <a:spLocks noGrp="1"/>
          </p:cNvSpPr>
          <p:nvPr>
            <p:ph idx="1"/>
          </p:nvPr>
        </p:nvSpPr>
        <p:spPr>
          <a:xfrm>
            <a:off x="6096000" y="2049462"/>
            <a:ext cx="5259388" cy="3811588"/>
          </a:xfrm>
        </p:spPr>
        <p:txBody>
          <a:bodyPr>
            <a:normAutofit fontScale="92500"/>
          </a:bodyPr>
          <a:lstStyle/>
          <a:p>
            <a:pPr marL="0" indent="0">
              <a:buNone/>
            </a:pPr>
            <a:r>
              <a:rPr lang="en-US" sz="3200" dirty="0"/>
              <a:t>Summary</a:t>
            </a:r>
            <a:endParaRPr lang="pl-PL" sz="3200" dirty="0"/>
          </a:p>
          <a:p>
            <a:pPr marL="0" indent="0">
              <a:buNone/>
            </a:pPr>
            <a:endParaRPr lang="pl-PL" sz="2600" dirty="0"/>
          </a:p>
          <a:p>
            <a:pPr marL="0" indent="0">
              <a:buNone/>
            </a:pPr>
            <a:r>
              <a:rPr lang="en-US" sz="2400" dirty="0"/>
              <a:t>The teacher explains that this game introduces addition and subtraction</a:t>
            </a:r>
            <a:r>
              <a:rPr lang="pl-PL" sz="2400" dirty="0"/>
              <a:t/>
            </a:r>
            <a:br>
              <a:rPr lang="pl-PL" sz="2400" dirty="0"/>
            </a:br>
            <a:r>
              <a:rPr lang="en-US" sz="2400" dirty="0"/>
              <a:t>as the robot guides students through simple operations. Visual and verbal feedback helps students gain confidence in understanding sums and differences.</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7C6A6E8A-95BD-1D94-3682-336B0B908C5C}"/>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E8708230-66AF-D93D-9F7D-98EEE4032788}"/>
              </a:ext>
            </a:extLst>
          </p:cNvPr>
          <p:cNvPicPr>
            <a:picLocks noChangeAspect="1"/>
          </p:cNvPicPr>
          <p:nvPr/>
        </p:nvPicPr>
        <p:blipFill>
          <a:blip r:embed="rId3"/>
          <a:stretch>
            <a:fillRect/>
          </a:stretch>
        </p:blipFill>
        <p:spPr>
          <a:xfrm>
            <a:off x="545466" y="2167684"/>
            <a:ext cx="5055967" cy="3501851"/>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415106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a16="http://schemas.microsoft.com/office/drawing/2014/main" xmlns="" id="{A561396E-4252-E7C8-3417-5222698D59D6}"/>
              </a:ext>
            </a:extLst>
          </p:cNvPr>
          <p:cNvSpPr txBox="1"/>
          <p:nvPr/>
        </p:nvSpPr>
        <p:spPr>
          <a:xfrm>
            <a:off x="1173480" y="2148840"/>
            <a:ext cx="10257284" cy="3046988"/>
          </a:xfrm>
          <a:prstGeom prst="rect">
            <a:avLst/>
          </a:prstGeom>
          <a:noFill/>
        </p:spPr>
        <p:txBody>
          <a:bodyPr wrap="square" rtlCol="0">
            <a:spAutoFit/>
          </a:bodyPr>
          <a:lstStyle/>
          <a:p>
            <a:pPr algn="just"/>
            <a:r>
              <a:rPr lang="en-US" sz="2400" dirty="0"/>
              <a:t>This game introduces basic addition and subtraction by guiding students through operations with immediate feedback from the robot. By visualizing numbers on the LED display and listening to the robot's prompts, students develop a stronger understanding of basic arithmetic. This interactive approach reinforces math operations and builds confidence in handling small sums and differences.</a:t>
            </a:r>
            <a:endParaRPr lang="pl-PL" sz="2400" dirty="0"/>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271377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77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Autofit/>
          </a:bodyPr>
          <a:lstStyle/>
          <a:p>
            <a:r>
              <a:rPr lang="pl-PL" sz="4000" dirty="0"/>
              <a:t>MODULE </a:t>
            </a:r>
            <a:r>
              <a:rPr lang="pl-PL" sz="4000" dirty="0" smtClean="0"/>
              <a:t>5:</a:t>
            </a:r>
            <a:r>
              <a:rPr lang="pl-PL" sz="4000" dirty="0"/>
              <a:t/>
            </a:r>
            <a:br>
              <a:rPr lang="pl-PL" sz="4000" dirty="0"/>
            </a:br>
            <a:r>
              <a:rPr lang="en-US" sz="4000" dirty="0"/>
              <a:t>THE USE OF ROBOTICS IN MATHEMATICS EDUCATION IN PRIMARY SCHOOLS</a:t>
            </a:r>
            <a:r>
              <a:rPr lang="en-US" sz="4000" dirty="0"/>
              <a:t> </a:t>
            </a:r>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920041"/>
            <a:ext cx="9144000" cy="1538927"/>
          </a:xfrm>
        </p:spPr>
        <p:txBody>
          <a:bodyPr>
            <a:normAutofit/>
          </a:bodyPr>
          <a:lstStyle/>
          <a:p>
            <a:r>
              <a:rPr lang="en-US" sz="4000" dirty="0"/>
              <a:t>Lesson </a:t>
            </a:r>
            <a:r>
              <a:rPr lang="pl-PL" sz="4000" dirty="0" smtClean="0"/>
              <a:t>5</a:t>
            </a:r>
            <a:r>
              <a:rPr lang="pl-PL" sz="4000" dirty="0" smtClean="0"/>
              <a:t>.4: </a:t>
            </a:r>
            <a:r>
              <a:rPr lang="pl-PL" sz="4000" dirty="0" err="1"/>
              <a:t>What’s</a:t>
            </a:r>
            <a:r>
              <a:rPr lang="pl-PL" sz="4000" dirty="0"/>
              <a:t> the </a:t>
            </a:r>
            <a:r>
              <a:rPr lang="pl-PL" sz="4000" dirty="0" err="1"/>
              <a:t>Result</a:t>
            </a:r>
            <a:r>
              <a:rPr lang="pl-PL" sz="4000" dirty="0"/>
              <a:t>?</a:t>
            </a:r>
            <a:endParaRPr lang="pl-PL" sz="4000" dirty="0"/>
          </a:p>
        </p:txBody>
      </p:sp>
      <p:sp>
        <p:nvSpPr>
          <p:cNvPr id="4" name="Prostokąt 3"/>
          <p:cNvSpPr/>
          <p:nvPr/>
        </p:nvSpPr>
        <p:spPr>
          <a:xfrm>
            <a:off x="5200157" y="558809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Obraz 8" descr="Obraz zawierający Grafika, projekt graficzny, Czcionka, logo&#10;&#10;Opis wygenerowany automatycznie">
            <a:extLst>
              <a:ext uri="{FF2B5EF4-FFF2-40B4-BE49-F238E27FC236}">
                <a16:creationId xmlns:a16="http://schemas.microsoft.com/office/drawing/2014/main" xmlns="" id="{BB2C80E0-C6C7-5C08-FF96-564BAC927321}"/>
              </a:ext>
            </a:extLst>
          </p:cNvPr>
          <p:cNvPicPr>
            <a:picLocks noChangeAspect="1"/>
          </p:cNvPicPr>
          <p:nvPr/>
        </p:nvPicPr>
        <p:blipFill>
          <a:blip r:embed="rId3"/>
          <a:stretch>
            <a:fillRect/>
          </a:stretch>
        </p:blipFill>
        <p:spPr>
          <a:xfrm>
            <a:off x="7384071" y="5356521"/>
            <a:ext cx="2234839" cy="649973"/>
          </a:xfrm>
          <a:prstGeom prst="rect">
            <a:avLst/>
          </a:prstGeom>
        </p:spPr>
      </p:pic>
    </p:spTree>
    <p:extLst>
      <p:ext uri="{BB962C8B-B14F-4D97-AF65-F5344CB8AC3E}">
        <p14:creationId xmlns:p14="http://schemas.microsoft.com/office/powerpoint/2010/main" val="44315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096000" y="2049462"/>
            <a:ext cx="5259388" cy="3811588"/>
          </a:xfrm>
        </p:spPr>
        <p:txBody>
          <a:bodyPr>
            <a:normAutofit lnSpcReduction="10000"/>
          </a:bodyPr>
          <a:lstStyle/>
          <a:p>
            <a:r>
              <a:rPr lang="en-US" dirty="0"/>
              <a:t>This game introduces basic addition and subtraction, allowing children</a:t>
            </a:r>
            <a:r>
              <a:rPr lang="pl-PL" dirty="0"/>
              <a:t/>
            </a:r>
            <a:br>
              <a:rPr lang="pl-PL" dirty="0"/>
            </a:br>
            <a:r>
              <a:rPr lang="en-US" dirty="0"/>
              <a:t>to observe arithmetic operations in action.</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F212ABB4-22AF-B017-A7C2-E3BA33DC4537}"/>
              </a:ext>
            </a:extLst>
          </p:cNvPr>
          <p:cNvPicPr>
            <a:picLocks noChangeAspect="1"/>
          </p:cNvPicPr>
          <p:nvPr/>
        </p:nvPicPr>
        <p:blipFill>
          <a:blip r:embed="rId3"/>
          <a:stretch>
            <a:fillRect/>
          </a:stretch>
        </p:blipFill>
        <p:spPr>
          <a:xfrm>
            <a:off x="2224324" y="1886769"/>
            <a:ext cx="3360930" cy="3974544"/>
          </a:xfrm>
          <a:prstGeom prst="rect">
            <a:avLst/>
          </a:prstGeom>
        </p:spPr>
      </p:pic>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219568" y="2131840"/>
            <a:ext cx="5259388" cy="3811588"/>
          </a:xfrm>
        </p:spPr>
        <p:txBody>
          <a:bodyPr>
            <a:normAutofit fontScale="77500" lnSpcReduction="20000"/>
          </a:bodyPr>
          <a:lstStyle/>
          <a:p>
            <a:r>
              <a:rPr lang="pl-PL" dirty="0"/>
              <a:t>System </a:t>
            </a:r>
            <a:r>
              <a:rPr lang="pl-PL" dirty="0" err="1"/>
              <a:t>used</a:t>
            </a:r>
            <a:r>
              <a:rPr lang="pl-PL" dirty="0"/>
              <a:t> - LEGO </a:t>
            </a:r>
            <a:r>
              <a:rPr lang="pl-PL" dirty="0" err="1"/>
              <a:t>Spike</a:t>
            </a:r>
            <a:r>
              <a:rPr lang="pl-PL" dirty="0"/>
              <a:t> </a:t>
            </a:r>
            <a:r>
              <a:rPr lang="pl-PL" dirty="0" err="1"/>
              <a:t>Prime</a:t>
            </a:r>
            <a:r>
              <a:rPr lang="pl-PL" dirty="0"/>
              <a:t>:</a:t>
            </a:r>
          </a:p>
          <a:p>
            <a:pPr marL="0" indent="0">
              <a:buNone/>
            </a:pPr>
            <a:endParaRPr lang="pl-PL" sz="2600" dirty="0"/>
          </a:p>
          <a:p>
            <a:pPr marL="0" indent="0">
              <a:buNone/>
            </a:pPr>
            <a:r>
              <a:rPr lang="en-US" sz="2600" dirty="0"/>
              <a:t>LEGO Spike Prime is a STEAM-focused robotics kit aimed at educational environments, combining programmable LEGO blocks with motors and sensors. It features a powerful programmable hub, equipped with a 6-axis gyroscope, and various sensors, including a color sensor, force sensor, and distance sensor.</a:t>
            </a:r>
            <a:endParaRPr lang="pl-PL" sz="26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raz 7">
            <a:extLst>
              <a:ext uri="{FF2B5EF4-FFF2-40B4-BE49-F238E27FC236}">
                <a16:creationId xmlns:a16="http://schemas.microsoft.com/office/drawing/2014/main" xmlns="" id="{7A5D5E09-963A-6DE8-3C34-A770A235147E}"/>
              </a:ext>
            </a:extLst>
          </p:cNvPr>
          <p:cNvPicPr>
            <a:picLocks noChangeAspect="1"/>
          </p:cNvPicPr>
          <p:nvPr/>
        </p:nvPicPr>
        <p:blipFill>
          <a:blip r:embed="rId3"/>
          <a:stretch>
            <a:fillRect/>
          </a:stretch>
        </p:blipFill>
        <p:spPr>
          <a:xfrm>
            <a:off x="550536" y="2131840"/>
            <a:ext cx="5098096" cy="3513438"/>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E7A97313-C4E2-7EAA-F763-DB256340333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C432E55B-A0EB-8535-FE6B-4AEDEAF59A8A}"/>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4A865997-AEBF-2177-8B18-7D31FDE6AAD0}"/>
              </a:ext>
            </a:extLst>
          </p:cNvPr>
          <p:cNvSpPr>
            <a:spLocks noGrp="1"/>
          </p:cNvSpPr>
          <p:nvPr>
            <p:ph idx="1"/>
          </p:nvPr>
        </p:nvSpPr>
        <p:spPr>
          <a:xfrm>
            <a:off x="6219568" y="2131840"/>
            <a:ext cx="5259388" cy="3811588"/>
          </a:xfrm>
        </p:spPr>
        <p:txBody>
          <a:bodyPr>
            <a:normAutofit lnSpcReduction="10000"/>
          </a:bodyPr>
          <a:lstStyle/>
          <a:p>
            <a:r>
              <a:rPr lang="pl-PL" dirty="0" err="1"/>
              <a:t>Additional</a:t>
            </a:r>
            <a:r>
              <a:rPr lang="pl-PL" dirty="0"/>
              <a:t> hardware - </a:t>
            </a:r>
            <a:r>
              <a:rPr lang="pl-PL" dirty="0" err="1"/>
              <a:t>Maixduino</a:t>
            </a:r>
            <a:r>
              <a:rPr lang="pl-PL" dirty="0"/>
              <a:t> Development Board:</a:t>
            </a:r>
          </a:p>
          <a:p>
            <a:pPr marL="0" indent="0">
              <a:buNone/>
            </a:pPr>
            <a:endParaRPr lang="pl-PL" sz="2600" dirty="0"/>
          </a:p>
          <a:p>
            <a:pPr marL="0" indent="0">
              <a:buNone/>
            </a:pPr>
            <a:r>
              <a:rPr lang="en-US" sz="2000" dirty="0" err="1"/>
              <a:t>Maixduino</a:t>
            </a:r>
            <a:r>
              <a:rPr lang="en-US" sz="2000" dirty="0"/>
              <a:t> is a development board designed for AI and IoT applications, featuring the K210 AI chip with dual-core RISC-V processors. It includes onboard capabilities for machine vision, sound processing, and other edge AI applications.</a:t>
            </a:r>
            <a:endParaRPr lang="pl-PL" sz="20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4BFB4AEB-7034-DC1C-8325-F47075C6D784}"/>
              </a:ext>
            </a:extLst>
          </p:cNvPr>
          <p:cNvPicPr>
            <a:picLocks noChangeAspect="1"/>
          </p:cNvPicPr>
          <p:nvPr/>
        </p:nvPicPr>
        <p:blipFill>
          <a:blip r:embed="rId2"/>
          <a:stretch>
            <a:fillRect/>
          </a:stretch>
        </p:blipFill>
        <p:spPr>
          <a:xfrm>
            <a:off x="0" y="6259120"/>
            <a:ext cx="2684206" cy="598880"/>
          </a:xfrm>
          <a:prstGeom prst="rect">
            <a:avLst/>
          </a:prstGeom>
        </p:spPr>
      </p:pic>
      <p:pic>
        <p:nvPicPr>
          <p:cNvPr id="1026" name="Picture 2" descr="Płytka rozwojowa Maixduino AI - K210 RISC-V AI + lOT ESP32  + OV2640 - DFRobot DFR0640">
            <a:extLst>
              <a:ext uri="{FF2B5EF4-FFF2-40B4-BE49-F238E27FC236}">
                <a16:creationId xmlns:a16="http://schemas.microsoft.com/office/drawing/2014/main" xmlns="" id="{8FE23759-94B2-FC8D-3BFE-324C8FEB5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866" y="2273643"/>
            <a:ext cx="3669785" cy="3669785"/>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0015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Scenario</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pl-PL" sz="3200" b="0" i="0" u="none" strike="noStrike" kern="1200" cap="none" spc="0" normalizeH="0" baseline="0" noProof="0" dirty="0" err="1">
                <a:ln>
                  <a:noFill/>
                </a:ln>
                <a:solidFill>
                  <a:prstClr val="black"/>
                </a:solidFill>
                <a:effectLst/>
                <a:uLnTx/>
                <a:uFillTx/>
                <a:latin typeface="Aptos" panose="02110004020202020204"/>
                <a:ea typeface="+mn-ea"/>
                <a:cs typeface="+mn-cs"/>
              </a:rPr>
              <a:t>outline</a:t>
            </a:r>
            <a:r>
              <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indent="0">
              <a:buNone/>
            </a:pPr>
            <a:endParaRPr lang="pl-PL" sz="2400" dirty="0"/>
          </a:p>
          <a:p>
            <a:pPr marL="0" indent="0">
              <a:buNone/>
            </a:pPr>
            <a:r>
              <a:rPr lang="en-US" sz="2400" dirty="0"/>
              <a:t>1. Explanation of the rules of the game</a:t>
            </a:r>
          </a:p>
          <a:p>
            <a:pPr marL="0" indent="0">
              <a:buNone/>
            </a:pPr>
            <a:r>
              <a:rPr lang="en-US" sz="2400" dirty="0"/>
              <a:t>2. Example of a child playing with a robot</a:t>
            </a:r>
          </a:p>
          <a:p>
            <a:pPr marL="0" indent="0">
              <a:buNone/>
            </a:pPr>
            <a:r>
              <a:rPr lang="en-US" sz="2400" dirty="0"/>
              <a:t>3. Summary</a:t>
            </a:r>
            <a:endParaRPr lang="pl-PL"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A7DEE952-044D-5317-4AFA-1CCBC0D7EAA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67428027-927C-28D0-BE5A-E5672BE8DC30}"/>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B1E2E74F-3291-D1F3-7E07-0E7CE1B4E872}"/>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endParaRPr lang="pl-PL" sz="2400" dirty="0"/>
          </a:p>
          <a:p>
            <a:pPr marL="0" indent="0">
              <a:buNone/>
            </a:pPr>
            <a:r>
              <a:rPr lang="en-US" sz="2400" dirty="0"/>
              <a:t>The teacher introduces himself and announces the presentation of the game</a:t>
            </a: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672C232-EFE8-0CB6-5B61-42B10FBFF6E1}"/>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EFA38651-C330-3B9E-0F25-7ADA3AB81950}"/>
              </a:ext>
            </a:extLst>
          </p:cNvPr>
          <p:cNvPicPr>
            <a:picLocks noChangeAspect="1"/>
          </p:cNvPicPr>
          <p:nvPr/>
        </p:nvPicPr>
        <p:blipFill>
          <a:blip r:embed="rId3"/>
          <a:stretch>
            <a:fillRect/>
          </a:stretch>
        </p:blipFill>
        <p:spPr>
          <a:xfrm>
            <a:off x="1235011" y="2049462"/>
            <a:ext cx="4386916" cy="2957021"/>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65549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A6A847A5-82B9-A836-A61D-F3BEEB8330A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89714369-6A83-7506-C974-8315F613F0CD}"/>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B68651D4-2C74-E20B-075D-DE76F9AA36C9}"/>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endParaRPr lang="pl-PL" sz="2400" dirty="0"/>
          </a:p>
          <a:p>
            <a:pPr marL="0" indent="0">
              <a:buNone/>
            </a:pPr>
            <a:r>
              <a:rPr lang="en-US" sz="2400" dirty="0"/>
              <a:t>The teacher explains what the game looks like, what is necessary to run it and how the game works step by step</a:t>
            </a:r>
            <a:r>
              <a:rPr lang="pl-PL" sz="2400" dirty="0"/>
              <a:t>.</a:t>
            </a:r>
          </a:p>
          <a:p>
            <a:pPr>
              <a:buFontTx/>
              <a:buChar char="-"/>
            </a:pPr>
            <a:endParaRPr lang="pl-PL" sz="2400" dirty="0"/>
          </a:p>
          <a:p>
            <a:pPr>
              <a:buFontTx/>
              <a:buChar char="-"/>
            </a:pPr>
            <a:endParaRPr lang="en-US"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ABF1D905-2A07-9CCF-A7FB-A3722CE6C70E}"/>
              </a:ext>
            </a:extLst>
          </p:cNvPr>
          <p:cNvPicPr>
            <a:picLocks noChangeAspect="1"/>
          </p:cNvPicPr>
          <p:nvPr/>
        </p:nvPicPr>
        <p:blipFill>
          <a:blip r:embed="rId2"/>
          <a:stretch>
            <a:fillRect/>
          </a:stretch>
        </p:blipFill>
        <p:spPr>
          <a:xfrm>
            <a:off x="0" y="6259120"/>
            <a:ext cx="2684206" cy="598880"/>
          </a:xfrm>
          <a:prstGeom prst="rect">
            <a:avLst/>
          </a:prstGeom>
        </p:spPr>
      </p:pic>
      <p:pic>
        <p:nvPicPr>
          <p:cNvPr id="6" name="Obraz 5">
            <a:extLst>
              <a:ext uri="{FF2B5EF4-FFF2-40B4-BE49-F238E27FC236}">
                <a16:creationId xmlns:a16="http://schemas.microsoft.com/office/drawing/2014/main" xmlns="" id="{BF03B663-0C35-8280-7E85-BC8F76436193}"/>
              </a:ext>
            </a:extLst>
          </p:cNvPr>
          <p:cNvPicPr>
            <a:picLocks noChangeAspect="1"/>
          </p:cNvPicPr>
          <p:nvPr/>
        </p:nvPicPr>
        <p:blipFill>
          <a:blip r:embed="rId3"/>
          <a:stretch>
            <a:fillRect/>
          </a:stretch>
        </p:blipFill>
        <p:spPr>
          <a:xfrm>
            <a:off x="2091557" y="2131513"/>
            <a:ext cx="2819048" cy="2619048"/>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6611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41138060-E951-76DD-0C94-CC2F5BF3309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D6DF041D-78E9-79A7-FBBB-44E94F69DCE0}"/>
              </a:ext>
            </a:extLst>
          </p:cNvPr>
          <p:cNvSpPr>
            <a:spLocks noGrp="1"/>
          </p:cNvSpPr>
          <p:nvPr>
            <p:ph type="title"/>
          </p:nvPr>
        </p:nvSpPr>
        <p:spPr>
          <a:xfrm>
            <a:off x="1386348" y="280220"/>
            <a:ext cx="8524568" cy="1061884"/>
          </a:xfrm>
        </p:spPr>
        <p:txBody>
          <a:bodyPr>
            <a:normAutofit/>
          </a:bodyPr>
          <a:lstStyle/>
          <a:p>
            <a:pPr algn="ctr"/>
            <a:r>
              <a:rPr lang="pl-PL" sz="4400" dirty="0" err="1"/>
              <a:t>What’s</a:t>
            </a:r>
            <a:r>
              <a:rPr lang="pl-PL" sz="4400" dirty="0"/>
              <a:t> the </a:t>
            </a:r>
            <a:r>
              <a:rPr lang="pl-PL" sz="4400" dirty="0" err="1"/>
              <a:t>Result</a:t>
            </a:r>
            <a:r>
              <a:rPr lang="pl-PL" sz="4400" dirty="0"/>
              <a:t>?</a:t>
            </a:r>
          </a:p>
        </p:txBody>
      </p:sp>
      <p:sp>
        <p:nvSpPr>
          <p:cNvPr id="3" name="Symbol zastępczy zawartości 2">
            <a:extLst>
              <a:ext uri="{FF2B5EF4-FFF2-40B4-BE49-F238E27FC236}">
                <a16:creationId xmlns:a16="http://schemas.microsoft.com/office/drawing/2014/main" xmlns="" id="{7FB8535A-7F9A-681A-B74B-793C1B09B88F}"/>
              </a:ext>
            </a:extLst>
          </p:cNvPr>
          <p:cNvSpPr>
            <a:spLocks noGrp="1"/>
          </p:cNvSpPr>
          <p:nvPr>
            <p:ph idx="1"/>
          </p:nvPr>
        </p:nvSpPr>
        <p:spPr>
          <a:xfrm>
            <a:off x="6096000" y="2049462"/>
            <a:ext cx="5259388" cy="3811588"/>
          </a:xfrm>
        </p:spPr>
        <p:txBody>
          <a:bodyPr/>
          <a:lstStyle/>
          <a:p>
            <a:pPr marL="0" indent="0">
              <a:buNone/>
            </a:pPr>
            <a:r>
              <a:rPr lang="en-US" sz="3200" dirty="0"/>
              <a:t>Explanation of the rules of the game</a:t>
            </a:r>
            <a:endParaRPr lang="pl-PL" sz="3200" dirty="0"/>
          </a:p>
          <a:p>
            <a:pPr marL="0" indent="0">
              <a:buNone/>
            </a:pPr>
            <a:endParaRPr lang="pl-PL" sz="2400" dirty="0"/>
          </a:p>
          <a:p>
            <a:pPr marL="0" indent="0">
              <a:buNone/>
            </a:pPr>
            <a:r>
              <a:rPr lang="en-US" sz="2400" dirty="0"/>
              <a:t>The teacher focuses on the role</a:t>
            </a:r>
            <a:r>
              <a:rPr lang="pl-PL" sz="2400" dirty="0"/>
              <a:t/>
            </a:r>
            <a:br>
              <a:rPr lang="pl-PL" sz="2400" dirty="0"/>
            </a:br>
            <a:r>
              <a:rPr lang="en-US" sz="2400" dirty="0"/>
              <a:t>of the robot’s </a:t>
            </a:r>
            <a:r>
              <a:rPr lang="pl-PL" sz="2400" dirty="0"/>
              <a:t>matrix display</a:t>
            </a:r>
            <a:br>
              <a:rPr lang="pl-PL" sz="2400" dirty="0"/>
            </a:br>
            <a:r>
              <a:rPr lang="pl-PL" sz="2400" dirty="0"/>
              <a:t>and </a:t>
            </a:r>
            <a:r>
              <a:rPr lang="pl-PL" sz="2400" dirty="0" err="1"/>
              <a:t>touch</a:t>
            </a:r>
            <a:r>
              <a:rPr lang="pl-PL" sz="2400" dirty="0"/>
              <a:t> sensor.</a:t>
            </a:r>
            <a:endParaRPr lang="en-US" sz="2400"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F6203CCE-591F-0656-A6A1-6BA9C616C5A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Obraz 9">
            <a:extLst>
              <a:ext uri="{FF2B5EF4-FFF2-40B4-BE49-F238E27FC236}">
                <a16:creationId xmlns:a16="http://schemas.microsoft.com/office/drawing/2014/main" xmlns="" id="{FC1ED6F1-4D2D-48D9-5263-15A456DC31FA}"/>
              </a:ext>
            </a:extLst>
          </p:cNvPr>
          <p:cNvPicPr>
            <a:picLocks noChangeAspect="1"/>
          </p:cNvPicPr>
          <p:nvPr/>
        </p:nvPicPr>
        <p:blipFill>
          <a:blip r:embed="rId3"/>
          <a:stretch>
            <a:fillRect/>
          </a:stretch>
        </p:blipFill>
        <p:spPr>
          <a:xfrm>
            <a:off x="1677971" y="2049462"/>
            <a:ext cx="2977025" cy="3811588"/>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4718578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939</TotalTime>
  <Words>1200</Words>
  <Application>Microsoft Office PowerPoint</Application>
  <PresentationFormat>Panoramiczny</PresentationFormat>
  <Paragraphs>71</Paragraphs>
  <Slides>16</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16</vt:i4>
      </vt:variant>
    </vt:vector>
  </HeadingPairs>
  <TitlesOfParts>
    <vt:vector size="28"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5: THE USE OF ROBOTICS IN MATHEMATICS EDUCATION IN PRIMARY SCHOOLS </vt:lpstr>
      <vt:lpstr>What’s the Result?</vt:lpstr>
      <vt:lpstr>What’s the Result?</vt:lpstr>
      <vt:lpstr>What’s the Result?</vt:lpstr>
      <vt:lpstr>What’s the Result?</vt:lpstr>
      <vt:lpstr>What’s the Result?</vt:lpstr>
      <vt:lpstr>What’s the Result?</vt:lpstr>
      <vt:lpstr>What’s the Result?</vt:lpstr>
      <vt:lpstr>What’s the Result?</vt:lpstr>
      <vt:lpstr>What’s the Result?</vt:lpstr>
      <vt:lpstr>What’s the Result?</vt:lpstr>
      <vt:lpstr>What’s the Result?</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45</cp:revision>
  <dcterms:created xsi:type="dcterms:W3CDTF">2024-08-05T10:37:09Z</dcterms:created>
  <dcterms:modified xsi:type="dcterms:W3CDTF">2025-03-30T19:51:15Z</dcterms:modified>
</cp:coreProperties>
</file>