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80" r:id="rId4"/>
  </p:sldMasterIdLst>
  <p:sldIdLst>
    <p:sldId id="270" r:id="rId5"/>
    <p:sldId id="27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7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3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2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6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7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1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142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22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81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5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7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8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436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56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1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16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60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1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21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0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6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8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3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8224" y="2225650"/>
            <a:ext cx="6519672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6: </a:t>
            </a: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FLIPPED  LEARNING AND ITS PRACTICES IN PRIMARY SCHOOLS</a:t>
            </a:r>
            <a:r>
              <a:rPr lang="en-US" sz="14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 </a:t>
            </a:r>
            <a:endParaRPr lang="pl-PL" sz="14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40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6.1</a:t>
            </a:r>
            <a:r>
              <a:rPr lang="pl-PL" sz="240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Traditional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pl-PL" sz="24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49935"/>
            <a:ext cx="5210674" cy="38115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 one of these approaches, students can learn theoretical subjects at home on a computer.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In the classroom environment, they can devote a lot of time to practices and activities related to the subjects they have learned.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7957356E-F123-34EC-0D94-2C34687C9277}"/>
              </a:ext>
            </a:extLst>
          </p:cNvPr>
          <p:cNvSpPr/>
          <p:nvPr/>
        </p:nvSpPr>
        <p:spPr>
          <a:xfrm>
            <a:off x="6219470" y="2232415"/>
            <a:ext cx="5210674" cy="2627796"/>
          </a:xfrm>
          <a:custGeom>
            <a:avLst/>
            <a:gdLst/>
            <a:ahLst/>
            <a:cxnLst/>
            <a:rect l="l" t="t" r="r" b="b"/>
            <a:pathLst>
              <a:path w="5210674" h="2627796">
                <a:moveTo>
                  <a:pt x="0" y="0"/>
                </a:moveTo>
                <a:lnTo>
                  <a:pt x="5210674" y="0"/>
                </a:lnTo>
                <a:lnTo>
                  <a:pt x="5210674" y="2627796"/>
                </a:lnTo>
                <a:lnTo>
                  <a:pt x="0" y="2627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7852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49935"/>
            <a:ext cx="5210674" cy="38115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This approach is called Flipped Learning.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="" xmlns:a16="http://schemas.microsoft.com/office/drawing/2014/main" id="{D381FF25-0D3A-C467-470A-380352310D9B}"/>
              </a:ext>
            </a:extLst>
          </p:cNvPr>
          <p:cNvSpPr/>
          <p:nvPr/>
        </p:nvSpPr>
        <p:spPr>
          <a:xfrm>
            <a:off x="6331088" y="2249224"/>
            <a:ext cx="5223749" cy="2961149"/>
          </a:xfrm>
          <a:custGeom>
            <a:avLst/>
            <a:gdLst/>
            <a:ahLst/>
            <a:cxnLst/>
            <a:rect l="l" t="t" r="r" b="b"/>
            <a:pathLst>
              <a:path w="5223749" h="2961149">
                <a:moveTo>
                  <a:pt x="0" y="0"/>
                </a:moveTo>
                <a:lnTo>
                  <a:pt x="5223749" y="0"/>
                </a:lnTo>
                <a:lnTo>
                  <a:pt x="5223749" y="2961149"/>
                </a:lnTo>
                <a:lnTo>
                  <a:pt x="0" y="2961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5" t="-391" b="-39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76557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756831" y="2090172"/>
            <a:ext cx="10678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To foster lasting learning, we must shift from traditional methods that stifle active participation and critical thinking. </a:t>
            </a: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Emphasizing interaction, personalized pacing, and real-life connections will create more dynamic and inclusive educational environments for future students.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4271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5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400" dirty="0"/>
              <a:t>MODULE 6</a:t>
            </a:r>
            <a:r>
              <a:rPr lang="pl-PL" sz="4400" dirty="0" smtClean="0"/>
              <a:t>: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en-US" sz="4400" dirty="0"/>
              <a:t>FLIPPED LEARNING AND ITS PRACTICES IN PRIMARY SCHOOLS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004" y="3679815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6.1: </a:t>
            </a:r>
            <a:r>
              <a:rPr lang="en-US" sz="4000" dirty="0" smtClean="0"/>
              <a:t>Traditional </a:t>
            </a:r>
            <a:r>
              <a:rPr lang="en-US" sz="4000" dirty="0"/>
              <a:t>Learning Environment</a:t>
            </a:r>
            <a:endParaRPr lang="pl-PL" sz="4000" dirty="0"/>
          </a:p>
          <a:p>
            <a:endParaRPr lang="pl-PL" sz="4000" dirty="0"/>
          </a:p>
          <a:p>
            <a:endParaRPr lang="pl-PL" sz="4000" dirty="0"/>
          </a:p>
        </p:txBody>
      </p:sp>
      <p:pic>
        <p:nvPicPr>
          <p:cNvPr id="9" name="Resim 8" descr="amblem, simge, sembol, metin, logo içeren bir resim&#10;&#10;Açıklama otomatik olarak oluşturuldu">
            <a:extLst>
              <a:ext uri="{FF2B5EF4-FFF2-40B4-BE49-F238E27FC236}">
                <a16:creationId xmlns="" xmlns:a16="http://schemas.microsoft.com/office/drawing/2014/main" id="{E7FCB89F-872E-EB4D-9C80-29ECA1A2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9" y="4793455"/>
            <a:ext cx="1194751" cy="119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 traditional learning environments, the teacher is the one who transmits information, while the students are in a passive role of receiving it.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This situation restricts students' opportunities for active participation and developing critical thinking skills.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71F55D82-3AD7-23B6-6E61-DFCFB281D291}"/>
              </a:ext>
            </a:extLst>
          </p:cNvPr>
          <p:cNvSpPr/>
          <p:nvPr/>
        </p:nvSpPr>
        <p:spPr>
          <a:xfrm>
            <a:off x="645252" y="2201880"/>
            <a:ext cx="5210674" cy="2576159"/>
          </a:xfrm>
          <a:custGeom>
            <a:avLst/>
            <a:gdLst/>
            <a:ahLst/>
            <a:cxnLst/>
            <a:rect l="l" t="t" r="r" b="b"/>
            <a:pathLst>
              <a:path w="5210674" h="2576159">
                <a:moveTo>
                  <a:pt x="0" y="0"/>
                </a:moveTo>
                <a:lnTo>
                  <a:pt x="5210674" y="0"/>
                </a:lnTo>
                <a:lnTo>
                  <a:pt x="5210674" y="2576159"/>
                </a:lnTo>
                <a:lnTo>
                  <a:pt x="0" y="2576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77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Memorization of information and its repetition in exams is encouraged.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This can hinder students from internalizing the information meaningfully and can make lasting learning more difficult.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="" xmlns:a16="http://schemas.microsoft.com/office/drawing/2014/main" id="{A1BA8D69-C511-07D4-DF37-8346B29BE0B1}"/>
              </a:ext>
            </a:extLst>
          </p:cNvPr>
          <p:cNvSpPr/>
          <p:nvPr/>
        </p:nvSpPr>
        <p:spPr>
          <a:xfrm>
            <a:off x="659035" y="2203719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9753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49935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Interaction among students and with the teacher is limited.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This means fewer opportunities for collaborative learning and the development of social skills.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0A9A4A7B-1C4C-D7B0-E7ED-8BC4B0F64C85}"/>
              </a:ext>
            </a:extLst>
          </p:cNvPr>
          <p:cNvSpPr/>
          <p:nvPr/>
        </p:nvSpPr>
        <p:spPr>
          <a:xfrm>
            <a:off x="6318011" y="2228410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76359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151" y="218947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All students are taught with the same methods and at the same pace.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Individual differences and learning needs are ignored, which can cause some students to fall behind.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="" xmlns:a16="http://schemas.microsoft.com/office/drawing/2014/main" id="{DF67C5B9-4A9E-75E5-0850-EAB26DFC7E4A}"/>
              </a:ext>
            </a:extLst>
          </p:cNvPr>
          <p:cNvSpPr/>
          <p:nvPr/>
        </p:nvSpPr>
        <p:spPr>
          <a:xfrm>
            <a:off x="794030" y="2207258"/>
            <a:ext cx="5210674" cy="2627796"/>
          </a:xfrm>
          <a:custGeom>
            <a:avLst/>
            <a:gdLst/>
            <a:ahLst/>
            <a:cxnLst/>
            <a:rect l="l" t="t" r="r" b="b"/>
            <a:pathLst>
              <a:path w="5210674" h="2627796">
                <a:moveTo>
                  <a:pt x="0" y="0"/>
                </a:moveTo>
                <a:lnTo>
                  <a:pt x="5210674" y="0"/>
                </a:lnTo>
                <a:lnTo>
                  <a:pt x="5210674" y="2627796"/>
                </a:lnTo>
                <a:lnTo>
                  <a:pt x="0" y="2627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2886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49935"/>
            <a:ext cx="4145280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Opportunities for making connections to real-life problems and for hands-on learning are limited.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="" xmlns:a16="http://schemas.microsoft.com/office/drawing/2014/main" id="{CD6B2467-0687-7F92-55F8-2C2C462052B4}"/>
              </a:ext>
            </a:extLst>
          </p:cNvPr>
          <p:cNvSpPr/>
          <p:nvPr/>
        </p:nvSpPr>
        <p:spPr>
          <a:xfrm>
            <a:off x="5648632" y="2273017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0612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151" y="2189476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That's why we need to rethink the way we approach education and provide more productive learning environments for future students.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7F3DF03E-799E-FA23-52FE-B4997A1D8464}"/>
              </a:ext>
            </a:extLst>
          </p:cNvPr>
          <p:cNvSpPr/>
          <p:nvPr/>
        </p:nvSpPr>
        <p:spPr>
          <a:xfrm>
            <a:off x="730155" y="2309690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49719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</a:t>
            </a:r>
            <a:r>
              <a:rPr lang="tr-TR" sz="4400" dirty="0"/>
              <a:t> </a:t>
            </a:r>
            <a:r>
              <a:rPr lang="en-US" sz="4400" dirty="0"/>
              <a:t>1: Traditional Learning Environment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151" y="2189476"/>
            <a:ext cx="5259388" cy="38115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 particular, constructivist learning environments can provide a more effective educational experience by offering a learning process that is student-centered, meaningful, collaborative, sensitive to individual differences and oriented to real life.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="" xmlns:a16="http://schemas.microsoft.com/office/drawing/2014/main" id="{33BB0CC2-E451-8C75-D7C6-489363C5B90F}"/>
              </a:ext>
            </a:extLst>
          </p:cNvPr>
          <p:cNvSpPr/>
          <p:nvPr/>
        </p:nvSpPr>
        <p:spPr>
          <a:xfrm>
            <a:off x="648875" y="2330010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147985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197</TotalTime>
  <Words>1031</Words>
  <Application>Microsoft Office PowerPoint</Application>
  <PresentationFormat>Panoramiczny</PresentationFormat>
  <Paragraphs>50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14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2_Tema di Office</vt:lpstr>
      <vt:lpstr>Prezentacja programu PowerPoint</vt:lpstr>
      <vt:lpstr>MODULE 6: FLIPPED LEARNING AND ITS PRACTICES IN PRIMARY SCHOOLS</vt:lpstr>
      <vt:lpstr>Lesson 1: Traditional Learning Environment</vt:lpstr>
      <vt:lpstr>Lesson 1: Traditional Learning Environment</vt:lpstr>
      <vt:lpstr>Lesson 1: Traditional Learning Environment</vt:lpstr>
      <vt:lpstr>Lesson 1: Traditional Learning Environment</vt:lpstr>
      <vt:lpstr>Lesson 1: Traditional Learning Environment</vt:lpstr>
      <vt:lpstr>Lesson 1: Traditional Learning Environment</vt:lpstr>
      <vt:lpstr>Lesson 1: Traditional Learning Environment</vt:lpstr>
      <vt:lpstr>Lesson 1: Traditional Learning Environment</vt:lpstr>
      <vt:lpstr>Lesson 1: Traditional Learning Environment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19</cp:revision>
  <dcterms:created xsi:type="dcterms:W3CDTF">2024-08-05T10:37:09Z</dcterms:created>
  <dcterms:modified xsi:type="dcterms:W3CDTF">2025-03-30T20:24:58Z</dcterms:modified>
</cp:coreProperties>
</file>