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70" r:id="rId3"/>
  </p:sldMasterIdLst>
  <p:sldIdLst>
    <p:sldId id="267" r:id="rId4"/>
    <p:sldId id="268" r:id="rId5"/>
    <p:sldId id="258" r:id="rId6"/>
    <p:sldId id="262" r:id="rId7"/>
    <p:sldId id="263" r:id="rId8"/>
    <p:sldId id="264" r:id="rId9"/>
    <p:sldId id="265" r:id="rId10"/>
    <p:sldId id="266" r:id="rId11"/>
    <p:sldId id="259" r:id="rId12"/>
    <p:sldId id="269" r:id="rId13"/>
    <p:sldId id="270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65"/>
    <a:srgbClr val="F2AA84"/>
    <a:srgbClr val="FF9900"/>
    <a:srgbClr val="E0DB7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4" autoAdjust="0"/>
    <p:restoredTop sz="9471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grpSp>
        <p:nvGrpSpPr>
          <p:cNvPr id="18" name="Group 7">
            <a:extLst>
              <a:ext uri="{FF2B5EF4-FFF2-40B4-BE49-F238E27FC236}">
                <a16:creationId xmlns:a16="http://schemas.microsoft.com/office/drawing/2014/main" xmlns="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xmlns="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:a16="http://schemas.microsoft.com/office/drawing/2014/main" xmlns="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xmlns="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:a16="http://schemas.microsoft.com/office/drawing/2014/main" xmlns="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:a16="http://schemas.microsoft.com/office/drawing/2014/main" xmlns="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/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xmlns="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849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01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52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5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13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47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761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713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19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30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76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xmlns="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xmlns="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xmlns="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0598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62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grpSp>
        <p:nvGrpSpPr>
          <p:cNvPr id="18" name="Group 7">
            <a:extLst>
              <a:ext uri="{FF2B5EF4-FFF2-40B4-BE49-F238E27FC236}">
                <a16:creationId xmlns:a16="http://schemas.microsoft.com/office/drawing/2014/main" xmlns="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xmlns="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:a16="http://schemas.microsoft.com/office/drawing/2014/main" xmlns="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xmlns="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:a16="http://schemas.microsoft.com/office/drawing/2014/main" xmlns="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:a16="http://schemas.microsoft.com/office/drawing/2014/main" xmlns="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xmlns="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73325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xmlns="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xmlns="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xmlns="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8108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326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848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45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836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xmlns="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953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945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85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01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72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56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786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xmlns="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3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48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:a16="http://schemas.microsoft.com/office/drawing/2014/main" xmlns="" id="{E0EE4BA5-C1E5-44E1-597E-F12B0664417F}"/>
              </a:ext>
            </a:extLst>
          </p:cNvPr>
          <p:cNvGrpSpPr/>
          <p:nvPr userDrawn="1"/>
        </p:nvGrpSpPr>
        <p:grpSpPr>
          <a:xfrm>
            <a:off x="-1430718" y="2118870"/>
            <a:ext cx="4534660" cy="4237480"/>
            <a:chOff x="0" y="0"/>
            <a:chExt cx="812800" cy="812800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xmlns="" id="{060D106D-E8AE-910C-6969-18A7332ED36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7A9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xmlns="" id="{D18872E7-9AB4-6136-1402-A95EE6FB6F1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6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xmlns="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xmlns="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xmlns="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xmlns="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xmlns="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:a16="http://schemas.microsoft.com/office/drawing/2014/main" xmlns="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45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2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xmlns="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xmlns="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xmlns="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xmlns="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xmlns="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:a16="http://schemas.microsoft.com/office/drawing/2014/main" xmlns="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2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ole tekstowe 5"/>
          <p:cNvSpPr txBox="1">
            <a:spLocks noChangeArrowheads="1"/>
          </p:cNvSpPr>
          <p:nvPr/>
        </p:nvSpPr>
        <p:spPr bwMode="auto">
          <a:xfrm>
            <a:off x="4787003" y="4916855"/>
            <a:ext cx="5426074" cy="54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100"/>
              </a:lnSpc>
              <a:spcAft>
                <a:spcPts val="400"/>
              </a:spcAft>
            </a:pP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Fundacja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Rozwoju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Edukacji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Neither the European Union nor the granting authority can be held responsible for them.</a:t>
            </a:r>
            <a:endParaRPr lang="pl-PL" sz="1100" dirty="0">
              <a:solidFill>
                <a:srgbClr val="AEAAAA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2"/>
          <p:cNvSpPr txBox="1">
            <a:spLocks noChangeArrowheads="1"/>
          </p:cNvSpPr>
          <p:nvPr/>
        </p:nvSpPr>
        <p:spPr bwMode="auto">
          <a:xfrm>
            <a:off x="4078224" y="2225650"/>
            <a:ext cx="6519672" cy="172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pl-PL" sz="32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MODULE 6: </a:t>
            </a:r>
            <a:r>
              <a:rPr lang="en-US" sz="32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FLIPPED  LEARNING AND ITS PRACTICES IN PRIMARY SCHOOLS</a:t>
            </a:r>
            <a:r>
              <a:rPr lang="en-US" sz="14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 </a:t>
            </a:r>
            <a:endParaRPr lang="pl-PL" sz="1400" dirty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2800"/>
              </a:lnSpc>
            </a:pPr>
            <a:r>
              <a:rPr lang="en-US" sz="2400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Lesson </a:t>
            </a:r>
            <a:r>
              <a:rPr lang="pl-PL" sz="24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6.2: </a:t>
            </a:r>
            <a:r>
              <a:rPr lang="en-US" sz="24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US" sz="2400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the Flipped Learning?</a:t>
            </a:r>
          </a:p>
        </p:txBody>
      </p:sp>
      <p:sp>
        <p:nvSpPr>
          <p:cNvPr id="8" name="Pole tekstowe 3"/>
          <p:cNvSpPr txBox="1">
            <a:spLocks noChangeArrowheads="1"/>
          </p:cNvSpPr>
          <p:nvPr/>
        </p:nvSpPr>
        <p:spPr bwMode="auto">
          <a:xfrm>
            <a:off x="3953935" y="958324"/>
            <a:ext cx="7092210" cy="67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RbtsInMath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: Developing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Mathematics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Achievement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b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</a:b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through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Using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Robotics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Applications in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Flipped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Learning</a:t>
            </a:r>
            <a:endParaRPr lang="pl-PL" dirty="0">
              <a:solidFill>
                <a:srgbClr val="2F5496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Pole tekstowe 4"/>
          <p:cNvSpPr txBox="1">
            <a:spLocks noChangeArrowheads="1"/>
          </p:cNvSpPr>
          <p:nvPr/>
        </p:nvSpPr>
        <p:spPr bwMode="auto">
          <a:xfrm>
            <a:off x="5366440" y="1619488"/>
            <a:ext cx="4267200" cy="35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pl-PL" sz="10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2022-1-PL01-KA220-HED-000089820</a:t>
            </a:r>
            <a:endParaRPr lang="pl-PL" sz="1100" dirty="0">
              <a:solidFill>
                <a:srgbClr val="AEAAAA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80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AA84"/>
            </a:gs>
            <a:gs pos="74000">
              <a:srgbClr val="FFE265"/>
            </a:gs>
            <a:gs pos="83000">
              <a:srgbClr val="FFE265"/>
            </a:gs>
            <a:gs pos="100000">
              <a:srgbClr val="F2AA8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2E38A71-3462-0A20-D508-0DA4A192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599" y="2207304"/>
            <a:ext cx="9160802" cy="2443393"/>
          </a:xfrm>
        </p:spPr>
        <p:txBody>
          <a:bodyPr>
            <a:normAutofit/>
          </a:bodyPr>
          <a:lstStyle/>
          <a:p>
            <a:pPr algn="ctr"/>
            <a:r>
              <a:rPr lang="pl-PL" sz="6600" dirty="0" err="1"/>
              <a:t>Thank</a:t>
            </a:r>
            <a:r>
              <a:rPr lang="pl-PL" sz="6600" dirty="0"/>
              <a:t> </a:t>
            </a:r>
            <a:r>
              <a:rPr lang="pl-PL" sz="6600" dirty="0" err="1"/>
              <a:t>you</a:t>
            </a:r>
            <a:r>
              <a:rPr lang="pl-PL" sz="6600" dirty="0"/>
              <a:t> for </a:t>
            </a:r>
            <a:r>
              <a:rPr lang="pl-PL" sz="6600" dirty="0" err="1"/>
              <a:t>your</a:t>
            </a:r>
            <a:r>
              <a:rPr lang="pl-PL" sz="6600" dirty="0"/>
              <a:t> </a:t>
            </a:r>
            <a:r>
              <a:rPr lang="pl-PL" sz="6600" dirty="0" err="1"/>
              <a:t>attention</a:t>
            </a:r>
            <a:r>
              <a:rPr lang="pl-PL" sz="6600" dirty="0"/>
              <a:t>!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4A97BBBF-02BC-EFFD-F2ED-6F26B4AC1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11173491" y="6893301"/>
            <a:ext cx="1018509" cy="13853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0EFEA102-B15A-4039-6756-FC13862D3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5959679"/>
            <a:ext cx="2684206" cy="59888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>
                <a:solidFill>
                  <a:prstClr val="black"/>
                </a:solidFill>
              </a:rPr>
              <a:t>Fundacja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Rozwoju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Systemu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Edukacji</a:t>
            </a:r>
            <a:r>
              <a:rPr lang="en-US" sz="1200" dirty="0">
                <a:solidFill>
                  <a:prstClr val="black"/>
                </a:solidFill>
              </a:rPr>
              <a:t>. Neither the European Union nor the granting authority can be held responsible for them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r>
              <a:rPr lang="pl-PL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89090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3431645" y="4569354"/>
            <a:ext cx="7597775" cy="101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This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may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copied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reproduced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or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modified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according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to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above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rules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In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addition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acknowledgement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authors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and 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applicable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portions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copyright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notice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must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clearly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referenced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rights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reserved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 © Copyright 2023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RbtsInMath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52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E5A854C-A9B7-E9CB-FBD7-F2A6A18E4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460" y="1130995"/>
            <a:ext cx="9144000" cy="2387600"/>
          </a:xfrm>
        </p:spPr>
        <p:txBody>
          <a:bodyPr>
            <a:noAutofit/>
          </a:bodyPr>
          <a:lstStyle/>
          <a:p>
            <a:r>
              <a:rPr lang="pl-PL" sz="4400" dirty="0"/>
              <a:t>MODULE </a:t>
            </a:r>
            <a:r>
              <a:rPr lang="pl-PL" sz="4400" dirty="0"/>
              <a:t>6</a:t>
            </a:r>
            <a:r>
              <a:rPr lang="pl-PL" sz="4400" dirty="0" smtClean="0"/>
              <a:t>:</a:t>
            </a:r>
            <a:r>
              <a:rPr lang="pl-PL" sz="4400" dirty="0"/>
              <a:t/>
            </a:r>
            <a:br>
              <a:rPr lang="pl-PL" sz="4400" dirty="0"/>
            </a:br>
            <a:r>
              <a:rPr lang="en-US" sz="4400" dirty="0"/>
              <a:t>FLIPPED LEARNING AND ITS PRACTICES IN PRIMARY SCHOOLS</a:t>
            </a:r>
            <a:endParaRPr lang="it-IT" sz="44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4BF419EC-A92B-82BC-8935-719F412E0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004" y="3679815"/>
            <a:ext cx="9144000" cy="1538927"/>
          </a:xfrm>
        </p:spPr>
        <p:txBody>
          <a:bodyPr>
            <a:normAutofit/>
          </a:bodyPr>
          <a:lstStyle/>
          <a:p>
            <a:r>
              <a:rPr lang="en-US" sz="4000" dirty="0"/>
              <a:t>Lesson </a:t>
            </a:r>
            <a:r>
              <a:rPr lang="pl-PL" sz="4000" dirty="0" smtClean="0"/>
              <a:t>6.2: </a:t>
            </a:r>
            <a:r>
              <a:rPr lang="en-US" sz="4000" dirty="0"/>
              <a:t>What is the Flipped Learning</a:t>
            </a:r>
            <a:r>
              <a:rPr lang="en-US" sz="4000" dirty="0" smtClean="0"/>
              <a:t>?</a:t>
            </a:r>
            <a:endParaRPr lang="pl-PL" sz="4000" dirty="0"/>
          </a:p>
          <a:p>
            <a:endParaRPr lang="pl-PL" sz="4000" dirty="0"/>
          </a:p>
        </p:txBody>
      </p:sp>
      <p:pic>
        <p:nvPicPr>
          <p:cNvPr id="9" name="Resim 8" descr="amblem, simge, sembol, metin, logo içeren bir resim&#10;&#10;Açıklama otomatik olarak oluşturuldu">
            <a:extLst>
              <a:ext uri="{FF2B5EF4-FFF2-40B4-BE49-F238E27FC236}">
                <a16:creationId xmlns:a16="http://schemas.microsoft.com/office/drawing/2014/main" xmlns="" id="{E7FCB89F-872E-EB4D-9C80-29ECA1A2B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629" y="4793455"/>
            <a:ext cx="1194751" cy="1194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Prostokąt 3"/>
          <p:cNvSpPr/>
          <p:nvPr/>
        </p:nvSpPr>
        <p:spPr>
          <a:xfrm>
            <a:off x="5200157" y="5588096"/>
            <a:ext cx="1992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i="1" dirty="0">
                <a:solidFill>
                  <a:prstClr val="black"/>
                </a:solidFill>
              </a:rPr>
              <a:t> </a:t>
            </a:r>
            <a:r>
              <a:rPr lang="pl-PL" i="1" dirty="0" err="1">
                <a:solidFill>
                  <a:prstClr val="black"/>
                </a:solidFill>
              </a:rPr>
              <a:t>Prepared</a:t>
            </a:r>
            <a:r>
              <a:rPr lang="pl-PL" i="1" dirty="0">
                <a:solidFill>
                  <a:prstClr val="black"/>
                </a:solidFill>
              </a:rPr>
              <a:t> by: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252485" y="6332382"/>
            <a:ext cx="5181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solidFill>
                  <a:prstClr val="black"/>
                </a:solidFill>
              </a:rPr>
              <a:t>All </a:t>
            </a:r>
            <a:r>
              <a:rPr lang="en-US" sz="1000" i="1" dirty="0">
                <a:solidFill>
                  <a:prstClr val="black"/>
                </a:solidFill>
              </a:rPr>
              <a:t>the pictures and photographs used in this publication are royalty-free, chosen </a:t>
            </a:r>
            <a:r>
              <a:rPr lang="en-US" sz="1000" i="1" dirty="0" smtClean="0">
                <a:solidFill>
                  <a:prstClr val="black"/>
                </a:solidFill>
              </a:rPr>
              <a:t>from</a:t>
            </a:r>
            <a:r>
              <a:rPr lang="pl-PL" sz="1000" i="1" dirty="0" smtClean="0">
                <a:solidFill>
                  <a:prstClr val="black"/>
                </a:solidFill>
              </a:rPr>
              <a:t> open </a:t>
            </a:r>
            <a:r>
              <a:rPr lang="pl-PL" sz="1000" i="1" dirty="0" err="1" smtClean="0">
                <a:solidFill>
                  <a:prstClr val="black"/>
                </a:solidFill>
              </a:rPr>
              <a:t>sources</a:t>
            </a:r>
            <a:r>
              <a:rPr lang="pl-PL" sz="1000" i="1" dirty="0">
                <a:solidFill>
                  <a:prstClr val="black"/>
                </a:solidFill>
              </a:rPr>
              <a:t>.</a:t>
            </a:r>
            <a:endParaRPr lang="pl-PL" sz="1000" dirty="0">
              <a:solidFill>
                <a:prstClr val="black"/>
              </a:solidFill>
            </a:endParaRPr>
          </a:p>
        </p:txBody>
      </p:sp>
      <p:pic>
        <p:nvPicPr>
          <p:cNvPr id="8" name="Obraz 7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A82AA6E2-FAEE-D645-5167-CB1887306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1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564700"/>
            <a:ext cx="8524568" cy="7717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Lesson 2: What is the Flipped Learning?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/>
              <a:t>Flipped Learning is a learning model in which lessons are taught with a student-centered approach, unlike the traditional education model.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7" name="Freeform 13">
            <a:extLst>
              <a:ext uri="{FF2B5EF4-FFF2-40B4-BE49-F238E27FC236}">
                <a16:creationId xmlns:a16="http://schemas.microsoft.com/office/drawing/2014/main" xmlns="" id="{4AEEFF64-B1BB-24A6-BE9F-28B2838A3264}"/>
              </a:ext>
            </a:extLst>
          </p:cNvPr>
          <p:cNvSpPr/>
          <p:nvPr/>
        </p:nvSpPr>
        <p:spPr>
          <a:xfrm>
            <a:off x="529096" y="2171644"/>
            <a:ext cx="5223749" cy="2704837"/>
          </a:xfrm>
          <a:custGeom>
            <a:avLst/>
            <a:gdLst/>
            <a:ahLst/>
            <a:cxnLst/>
            <a:rect l="l" t="t" r="r" b="b"/>
            <a:pathLst>
              <a:path w="5223749" h="2704837">
                <a:moveTo>
                  <a:pt x="0" y="0"/>
                </a:moveTo>
                <a:lnTo>
                  <a:pt x="5223749" y="0"/>
                </a:lnTo>
                <a:lnTo>
                  <a:pt x="5223749" y="2704837"/>
                </a:lnTo>
                <a:lnTo>
                  <a:pt x="0" y="27048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723" t="-390" r="-6723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110380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564700"/>
            <a:ext cx="8524568" cy="7717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Lesson 2: What is the Flipped Learning?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/>
              <a:t>In this model, students learn course content outside the classroom, often through video or online materials, and use in-class time to reinforce this knowledge, discuss, and do hands-on activities.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4" name="Freeform 13">
            <a:extLst>
              <a:ext uri="{FF2B5EF4-FFF2-40B4-BE49-F238E27FC236}">
                <a16:creationId xmlns:a16="http://schemas.microsoft.com/office/drawing/2014/main" xmlns="" id="{6A1F7142-2615-49AB-6599-C5F83AF613B0}"/>
              </a:ext>
            </a:extLst>
          </p:cNvPr>
          <p:cNvSpPr/>
          <p:nvPr/>
        </p:nvSpPr>
        <p:spPr>
          <a:xfrm>
            <a:off x="529096" y="2180195"/>
            <a:ext cx="5223749" cy="2646044"/>
          </a:xfrm>
          <a:custGeom>
            <a:avLst/>
            <a:gdLst/>
            <a:ahLst/>
            <a:cxnLst/>
            <a:rect l="l" t="t" r="r" b="b"/>
            <a:pathLst>
              <a:path w="5223749" h="2646044">
                <a:moveTo>
                  <a:pt x="0" y="0"/>
                </a:moveTo>
                <a:lnTo>
                  <a:pt x="5223749" y="0"/>
                </a:lnTo>
                <a:lnTo>
                  <a:pt x="5223749" y="2646044"/>
                </a:lnTo>
                <a:lnTo>
                  <a:pt x="0" y="26460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2457562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564700"/>
            <a:ext cx="8524568" cy="7717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Lesson 2: What is the Flipped Learning?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180" y="2049461"/>
            <a:ext cx="5259388" cy="381158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/>
              <a:t>Students use teacher-prepared videos, articles, or other digital resources to learn the course topic in advance.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7" name="Freeform 13">
            <a:extLst>
              <a:ext uri="{FF2B5EF4-FFF2-40B4-BE49-F238E27FC236}">
                <a16:creationId xmlns:a16="http://schemas.microsoft.com/office/drawing/2014/main" xmlns="" id="{BB3416AB-E8E2-DC26-E37E-2F614AF54374}"/>
              </a:ext>
            </a:extLst>
          </p:cNvPr>
          <p:cNvSpPr/>
          <p:nvPr/>
        </p:nvSpPr>
        <p:spPr>
          <a:xfrm>
            <a:off x="6441790" y="2126479"/>
            <a:ext cx="5223749" cy="2605041"/>
          </a:xfrm>
          <a:custGeom>
            <a:avLst/>
            <a:gdLst/>
            <a:ahLst/>
            <a:cxnLst/>
            <a:rect l="l" t="t" r="r" b="b"/>
            <a:pathLst>
              <a:path w="5223749" h="2605041">
                <a:moveTo>
                  <a:pt x="0" y="0"/>
                </a:moveTo>
                <a:lnTo>
                  <a:pt x="5223749" y="0"/>
                </a:lnTo>
                <a:lnTo>
                  <a:pt x="5223749" y="2605041"/>
                </a:lnTo>
                <a:lnTo>
                  <a:pt x="0" y="26050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70" r="-741" b="-370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endParaRPr lang="tr-TR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139829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564700"/>
            <a:ext cx="8524568" cy="7717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Lesson 2: What is the Flipped Learning?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20645"/>
            <a:ext cx="5259388" cy="381158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/>
              <a:t>This process allows students to learn the subject at their own pace and in their own time.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4" name="Freeform 13">
            <a:extLst>
              <a:ext uri="{FF2B5EF4-FFF2-40B4-BE49-F238E27FC236}">
                <a16:creationId xmlns:a16="http://schemas.microsoft.com/office/drawing/2014/main" xmlns="" id="{D4DF05F8-D3AF-B12B-2179-E826D75BB8AF}"/>
              </a:ext>
            </a:extLst>
          </p:cNvPr>
          <p:cNvSpPr/>
          <p:nvPr/>
        </p:nvSpPr>
        <p:spPr>
          <a:xfrm>
            <a:off x="712738" y="2161317"/>
            <a:ext cx="5223749" cy="2654874"/>
          </a:xfrm>
          <a:custGeom>
            <a:avLst/>
            <a:gdLst/>
            <a:ahLst/>
            <a:cxnLst/>
            <a:rect l="l" t="t" r="r" b="b"/>
            <a:pathLst>
              <a:path w="5223749" h="2654874">
                <a:moveTo>
                  <a:pt x="0" y="0"/>
                </a:moveTo>
                <a:lnTo>
                  <a:pt x="5223749" y="0"/>
                </a:lnTo>
                <a:lnTo>
                  <a:pt x="5223749" y="2654874"/>
                </a:lnTo>
                <a:lnTo>
                  <a:pt x="0" y="2654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endParaRPr lang="tr-TR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806290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564700"/>
            <a:ext cx="8524568" cy="7717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Lesson 2: What is the Flipped Learning?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180" y="2049461"/>
            <a:ext cx="5259388" cy="381158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/>
              <a:t>Classroom time is used to deepen students' learning process. </a:t>
            </a:r>
            <a:endParaRPr lang="tr-TR" sz="2400" dirty="0"/>
          </a:p>
          <a:p>
            <a:pPr algn="just">
              <a:lnSpc>
                <a:spcPct val="100000"/>
              </a:lnSpc>
            </a:pPr>
            <a:r>
              <a:rPr lang="en-US" sz="2400" dirty="0"/>
              <a:t>Discussions, group work, projects and applied activities have an important place in this process.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4" name="Freeform 13">
            <a:extLst>
              <a:ext uri="{FF2B5EF4-FFF2-40B4-BE49-F238E27FC236}">
                <a16:creationId xmlns:a16="http://schemas.microsoft.com/office/drawing/2014/main" xmlns="" id="{AEFA4A03-A9A0-A7BF-2E2A-92E3C106EDDC}"/>
              </a:ext>
            </a:extLst>
          </p:cNvPr>
          <p:cNvSpPr/>
          <p:nvPr/>
        </p:nvSpPr>
        <p:spPr>
          <a:xfrm>
            <a:off x="6441790" y="2124313"/>
            <a:ext cx="5223749" cy="2609373"/>
          </a:xfrm>
          <a:custGeom>
            <a:avLst/>
            <a:gdLst/>
            <a:ahLst/>
            <a:cxnLst/>
            <a:rect l="l" t="t" r="r" b="b"/>
            <a:pathLst>
              <a:path w="5223749" h="2609373">
                <a:moveTo>
                  <a:pt x="0" y="0"/>
                </a:moveTo>
                <a:lnTo>
                  <a:pt x="5223749" y="0"/>
                </a:lnTo>
                <a:lnTo>
                  <a:pt x="5223749" y="2609372"/>
                </a:lnTo>
                <a:lnTo>
                  <a:pt x="0" y="26093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78" b="-178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2443899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564700"/>
            <a:ext cx="8524568" cy="7717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Lesson 2: What is the Flipped Learning?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180" y="2049461"/>
            <a:ext cx="5259388" cy="381158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/>
              <a:t>Students actively engage with course materials. </a:t>
            </a:r>
            <a:endParaRPr lang="tr-TR" sz="2400" dirty="0"/>
          </a:p>
          <a:p>
            <a:pPr algn="just">
              <a:lnSpc>
                <a:spcPct val="100000"/>
              </a:lnSpc>
            </a:pPr>
            <a:r>
              <a:rPr lang="en-US" sz="2400" dirty="0"/>
              <a:t>Asks questions, solves problems and develops critical thinking skills.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7" name="Freeform 13">
            <a:extLst>
              <a:ext uri="{FF2B5EF4-FFF2-40B4-BE49-F238E27FC236}">
                <a16:creationId xmlns:a16="http://schemas.microsoft.com/office/drawing/2014/main" xmlns="" id="{F19EE881-BE5C-350D-21F7-B39B48A7EAF6}"/>
              </a:ext>
            </a:extLst>
          </p:cNvPr>
          <p:cNvSpPr/>
          <p:nvPr/>
        </p:nvSpPr>
        <p:spPr>
          <a:xfrm>
            <a:off x="6441790" y="2139099"/>
            <a:ext cx="5223749" cy="2579801"/>
          </a:xfrm>
          <a:custGeom>
            <a:avLst/>
            <a:gdLst/>
            <a:ahLst/>
            <a:cxnLst/>
            <a:rect l="l" t="t" r="r" b="b"/>
            <a:pathLst>
              <a:path w="5223749" h="2579801">
                <a:moveTo>
                  <a:pt x="0" y="0"/>
                </a:moveTo>
                <a:lnTo>
                  <a:pt x="5223749" y="0"/>
                </a:lnTo>
                <a:lnTo>
                  <a:pt x="5223749" y="2579801"/>
                </a:lnTo>
                <a:lnTo>
                  <a:pt x="0" y="25798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5" b="-145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511382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xmlns="" id="{234AFC11-FB4B-2836-BA9B-9E9900CEF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80" y="365125"/>
            <a:ext cx="8718702" cy="1325563"/>
          </a:xfrm>
        </p:spPr>
        <p:txBody>
          <a:bodyPr/>
          <a:lstStyle/>
          <a:p>
            <a:pPr algn="ctr"/>
            <a:r>
              <a:rPr lang="pl-PL" dirty="0" err="1"/>
              <a:t>Conclusion</a:t>
            </a:r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A561396E-4252-E7C8-3417-5222698D59D6}"/>
              </a:ext>
            </a:extLst>
          </p:cNvPr>
          <p:cNvSpPr txBox="1"/>
          <p:nvPr/>
        </p:nvSpPr>
        <p:spPr>
          <a:xfrm>
            <a:off x="729399" y="1942425"/>
            <a:ext cx="107332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Flipped Learning shifts the focus from traditional teaching to a student-centered approach. </a:t>
            </a:r>
            <a:endParaRPr lang="tr-T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Students learn course material outside class through videos or articles and use in-class time for discussions, projects, and hands-on activities, enhancing engagement and critical thinking skills.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508794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docMetadata/LabelInfo.xml><?xml version="1.0" encoding="utf-8"?>
<clbl:labelList xmlns:clbl="http://schemas.microsoft.com/office/2020/mipLabelMetadata">
  <clbl:label id="{262dbaf1-38a1-43f9-a7da-3022da85cc5e}" enabled="0" method="" siteId="{262dbaf1-38a1-43f9-a7da-3022da85cc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Rbts Layout Presentazione standard1</Template>
  <TotalTime>198</TotalTime>
  <Words>775</Words>
  <Application>Microsoft Office PowerPoint</Application>
  <PresentationFormat>Panoramiczny</PresentationFormat>
  <Paragraphs>38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11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Calibri Light</vt:lpstr>
      <vt:lpstr>Century Gothic</vt:lpstr>
      <vt:lpstr>Inter Bold</vt:lpstr>
      <vt:lpstr>Poppins</vt:lpstr>
      <vt:lpstr>Times New Roman</vt:lpstr>
      <vt:lpstr>Tema di Office</vt:lpstr>
      <vt:lpstr>Projekt niestandardowy</vt:lpstr>
      <vt:lpstr>1_Tema di Office</vt:lpstr>
      <vt:lpstr>Prezentacja programu PowerPoint</vt:lpstr>
      <vt:lpstr>MODULE 6: FLIPPED LEARNING AND ITS PRACTICES IN PRIMARY SCHOOLS</vt:lpstr>
      <vt:lpstr>Lesson 2: What is the Flipped Learning?</vt:lpstr>
      <vt:lpstr>Lesson 2: What is the Flipped Learning?</vt:lpstr>
      <vt:lpstr>Lesson 2: What is the Flipped Learning?</vt:lpstr>
      <vt:lpstr>Lesson 2: What is the Flipped Learning?</vt:lpstr>
      <vt:lpstr>Lesson 2: What is the Flipped Learning?</vt:lpstr>
      <vt:lpstr>Lesson 2: What is the Flipped Learning?</vt:lpstr>
      <vt:lpstr>Conclusion</vt:lpstr>
      <vt:lpstr>Thank you for your attention!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Witulska Klaudia</dc:creator>
  <cp:lastModifiedBy>Ania</cp:lastModifiedBy>
  <cp:revision>22</cp:revision>
  <dcterms:created xsi:type="dcterms:W3CDTF">2024-08-05T10:37:09Z</dcterms:created>
  <dcterms:modified xsi:type="dcterms:W3CDTF">2025-03-30T20:02:00Z</dcterms:modified>
</cp:coreProperties>
</file>