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sldIdLst>
    <p:sldId id="267" r:id="rId3"/>
    <p:sldId id="268" r:id="rId4"/>
    <p:sldId id="258" r:id="rId5"/>
    <p:sldId id="262" r:id="rId6"/>
    <p:sldId id="263" r:id="rId7"/>
    <p:sldId id="266" r:id="rId8"/>
    <p:sldId id="264" r:id="rId9"/>
    <p:sldId id="265" r:id="rId10"/>
    <p:sldId id="259" r:id="rId11"/>
    <p:sldId id="269" r:id="rId12"/>
    <p:sldId id="270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4019" autoAdjust="0"/>
  </p:normalViewPr>
  <p:slideViewPr>
    <p:cSldViewPr snapToGrid="0">
      <p:cViewPr>
        <p:scale>
          <a:sx n="75" d="100"/>
          <a:sy n="75" d="100"/>
        </p:scale>
        <p:origin x="946" y="-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383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63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7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2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4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41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36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9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25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4074159" y="2304462"/>
            <a:ext cx="6736081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2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</a:t>
            </a:r>
            <a:r>
              <a:rPr lang="pl-PL" sz="2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7:</a:t>
            </a:r>
            <a:r>
              <a:rPr lang="pl-PL" sz="2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2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2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TEACHING FLIPPED LEARNING AND ITS PRACTICES IN HIGHER EDUCATION </a:t>
            </a:r>
            <a:r>
              <a:rPr lang="en-US" sz="2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INSTITUTIONS</a:t>
            </a:r>
            <a:endParaRPr lang="pl-PL" sz="2000" b="1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0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l-PL" sz="20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.1</a:t>
            </a:r>
            <a:r>
              <a:rPr lang="pl-PL" sz="20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Engagement, collaboration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successful  lessons through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Flipped </a:t>
            </a:r>
            <a:r>
              <a:rPr lang="en-US" sz="20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</a:t>
            </a:r>
            <a:endParaRPr lang="en-US" sz="20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2620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9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780211"/>
            <a:ext cx="9144000" cy="1396136"/>
          </a:xfrm>
        </p:spPr>
        <p:txBody>
          <a:bodyPr>
            <a:noAutofit/>
          </a:bodyPr>
          <a:lstStyle/>
          <a:p>
            <a:r>
              <a:rPr lang="pl-PL" sz="3200" dirty="0"/>
              <a:t>MODULE </a:t>
            </a:r>
            <a:r>
              <a:rPr lang="pl-PL" sz="3200" dirty="0"/>
              <a:t>7</a:t>
            </a:r>
            <a:r>
              <a:rPr lang="pl-PL" sz="3200" dirty="0" smtClean="0"/>
              <a:t>: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en-US" sz="3200" dirty="0"/>
              <a:t>TEACHING FLIPPED LEARNING AND ITS PRACTICES IN HIGHER EDUCATION INSTITUTIONS</a:t>
            </a:r>
            <a:endParaRPr lang="en-US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840" y="3188293"/>
            <a:ext cx="10434320" cy="1230643"/>
          </a:xfrm>
        </p:spPr>
        <p:txBody>
          <a:bodyPr>
            <a:noAutofit/>
          </a:bodyPr>
          <a:lstStyle/>
          <a:p>
            <a:r>
              <a:rPr lang="en-US" sz="2800" dirty="0"/>
              <a:t>Lesson 7.1: Engagement, collaboration</a:t>
            </a:r>
          </a:p>
          <a:p>
            <a:r>
              <a:rPr lang="en-US" sz="2800" dirty="0"/>
              <a:t> and </a:t>
            </a:r>
            <a:r>
              <a:rPr lang="en-US" sz="2800" dirty="0" smtClean="0"/>
              <a:t>successful</a:t>
            </a:r>
            <a:r>
              <a:rPr lang="pl-PL" sz="2800" dirty="0" smtClean="0"/>
              <a:t> </a:t>
            </a:r>
            <a:r>
              <a:rPr lang="en-US" sz="2800" dirty="0" smtClean="0"/>
              <a:t>lessons through</a:t>
            </a:r>
            <a:r>
              <a:rPr lang="pl-PL" sz="2800" dirty="0" smtClean="0"/>
              <a:t> </a:t>
            </a:r>
            <a:r>
              <a:rPr lang="en-US" sz="2800" dirty="0" smtClean="0"/>
              <a:t>Flipped </a:t>
            </a:r>
            <a:r>
              <a:rPr lang="en-US" sz="2800" dirty="0"/>
              <a:t>Learning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BB2C80E0-C6C7-5C08-FF96-564BAC92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69715" y="4832644"/>
            <a:ext cx="3722039" cy="111252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61045" y="5381632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8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Engagement, collaboration</a:t>
            </a:r>
            <a:br>
              <a:rPr lang="en-US" sz="3600" dirty="0"/>
            </a:br>
            <a:r>
              <a:rPr lang="en-US" sz="3600" dirty="0"/>
              <a:t> and </a:t>
            </a:r>
            <a:r>
              <a:rPr lang="en-US" sz="3600" dirty="0" smtClean="0"/>
              <a:t>successful</a:t>
            </a:r>
            <a:r>
              <a:rPr lang="pl-PL" sz="3600" dirty="0" smtClean="0"/>
              <a:t> </a:t>
            </a:r>
            <a:r>
              <a:rPr lang="en-US" sz="3600" dirty="0" smtClean="0"/>
              <a:t>lessons </a:t>
            </a:r>
            <a:r>
              <a:rPr lang="en-US" sz="3600" dirty="0"/>
              <a:t>through </a:t>
            </a:r>
            <a:r>
              <a:rPr lang="en-US" sz="3600" dirty="0" smtClean="0"/>
              <a:t>Flipped </a:t>
            </a:r>
            <a:r>
              <a:rPr lang="en-US" sz="3600" dirty="0"/>
              <a:t>Learning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The teacher in the classroom explains to the students what flipped learning is.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10" name="Freeform 48">
            <a:extLst>
              <a:ext uri="{FF2B5EF4-FFF2-40B4-BE49-F238E27FC236}">
                <a16:creationId xmlns:a16="http://schemas.microsoft.com/office/drawing/2014/main" xmlns="" id="{6F0535DD-C42E-2536-4088-80D411F39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874452" cy="3479800"/>
          </a:xfrm>
          <a:custGeom>
            <a:avLst/>
            <a:gdLst/>
            <a:ahLst/>
            <a:cxnLst/>
            <a:rect l="l" t="t" r="r" b="b"/>
            <a:pathLst>
              <a:path w="1410447" h="1436567">
                <a:moveTo>
                  <a:pt x="0" y="0"/>
                </a:moveTo>
                <a:lnTo>
                  <a:pt x="1410447" y="0"/>
                </a:lnTo>
                <a:lnTo>
                  <a:pt x="1410447" y="1436567"/>
                </a:lnTo>
                <a:lnTo>
                  <a:pt x="0" y="14365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 dirty="0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Students study according to the teacher's information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13" name="Freeform 53">
            <a:extLst>
              <a:ext uri="{FF2B5EF4-FFF2-40B4-BE49-F238E27FC236}">
                <a16:creationId xmlns:a16="http://schemas.microsoft.com/office/drawing/2014/main" xmlns="" id="{BE9683D8-F0E8-F44C-8354-1C966D76A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162" cy="3811588"/>
          </a:xfrm>
          <a:custGeom>
            <a:avLst/>
            <a:gdLst/>
            <a:ahLst/>
            <a:cxnLst/>
            <a:rect l="l" t="t" r="r" b="b"/>
            <a:pathLst>
              <a:path w="1581144" h="1141298">
                <a:moveTo>
                  <a:pt x="0" y="0"/>
                </a:moveTo>
                <a:lnTo>
                  <a:pt x="1581144" y="0"/>
                </a:lnTo>
                <a:lnTo>
                  <a:pt x="1581144" y="1141298"/>
                </a:lnTo>
                <a:lnTo>
                  <a:pt x="0" y="11412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 dirty="0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386348" y="790796"/>
            <a:ext cx="8524568" cy="1061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Engagement, collaboration</a:t>
            </a:r>
            <a:br>
              <a:rPr lang="en-US" sz="3600" smtClean="0"/>
            </a:br>
            <a:r>
              <a:rPr lang="en-US" sz="3600" smtClean="0"/>
              <a:t> and successful</a:t>
            </a:r>
            <a:r>
              <a:rPr lang="pl-PL" sz="3600" smtClean="0"/>
              <a:t> </a:t>
            </a:r>
            <a:r>
              <a:rPr lang="en-US" sz="3600" smtClean="0"/>
              <a:t>lessons through Flipped Learning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51359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The next lesson follows in which the teacher meets with the initially prepared students to fix the knowledge gained at home.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49">
            <a:extLst>
              <a:ext uri="{FF2B5EF4-FFF2-40B4-BE49-F238E27FC236}">
                <a16:creationId xmlns:a16="http://schemas.microsoft.com/office/drawing/2014/main" xmlns="" id="{EFB679F7-20FF-988B-29DB-02D9765B8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162" cy="3811588"/>
          </a:xfrm>
          <a:custGeom>
            <a:avLst/>
            <a:gdLst/>
            <a:ahLst/>
            <a:cxnLst/>
            <a:rect l="l" t="t" r="r" b="b"/>
            <a:pathLst>
              <a:path w="1905127" h="1474092">
                <a:moveTo>
                  <a:pt x="0" y="0"/>
                </a:moveTo>
                <a:lnTo>
                  <a:pt x="1905127" y="0"/>
                </a:lnTo>
                <a:lnTo>
                  <a:pt x="1905127" y="1474092"/>
                </a:lnTo>
                <a:lnTo>
                  <a:pt x="0" y="14740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386348" y="790796"/>
            <a:ext cx="8524568" cy="1061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Engagement, collaboration</a:t>
            </a:r>
            <a:br>
              <a:rPr lang="en-US" sz="3600" smtClean="0"/>
            </a:br>
            <a:r>
              <a:rPr lang="en-US" sz="3600" smtClean="0"/>
              <a:t> and successful</a:t>
            </a:r>
            <a:r>
              <a:rPr lang="pl-PL" sz="3600" smtClean="0"/>
              <a:t> </a:t>
            </a:r>
            <a:r>
              <a:rPr lang="en-US" sz="3600" smtClean="0"/>
              <a:t>lessons through Flipped Learning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82755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Students make a description of the concept of Flipped Learning, make a representation through a scheme created by them through. 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8" name="Freeform 51">
            <a:extLst>
              <a:ext uri="{FF2B5EF4-FFF2-40B4-BE49-F238E27FC236}">
                <a16:creationId xmlns:a16="http://schemas.microsoft.com/office/drawing/2014/main" xmlns="" id="{91BA03CC-4D80-8D8F-142F-E9C28E8D5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6721" y="2049462"/>
            <a:ext cx="4602162" cy="3811588"/>
          </a:xfrm>
          <a:custGeom>
            <a:avLst/>
            <a:gdLst/>
            <a:ahLst/>
            <a:cxnLst/>
            <a:rect l="l" t="t" r="r" b="b"/>
            <a:pathLst>
              <a:path w="1316663" h="1362993">
                <a:moveTo>
                  <a:pt x="0" y="0"/>
                </a:moveTo>
                <a:lnTo>
                  <a:pt x="1316663" y="0"/>
                </a:lnTo>
                <a:lnTo>
                  <a:pt x="1316663" y="1362993"/>
                </a:lnTo>
                <a:lnTo>
                  <a:pt x="0" y="13629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90" r="-6243"/>
            </a:stretch>
          </a:blipFill>
        </p:spPr>
        <p:txBody>
          <a:bodyPr/>
          <a:lstStyle/>
          <a:p>
            <a:endParaRPr lang="ro-R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603BA5-87D5-7F7A-D29A-C482F77E0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1890547"/>
            <a:ext cx="1974026" cy="381033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386348" y="790796"/>
            <a:ext cx="8524568" cy="1061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Engagement, collaboration</a:t>
            </a:r>
            <a:br>
              <a:rPr lang="en-US" sz="3600" smtClean="0"/>
            </a:br>
            <a:r>
              <a:rPr lang="en-US" sz="3600" smtClean="0"/>
              <a:t> and successful</a:t>
            </a:r>
            <a:r>
              <a:rPr lang="pl-PL" sz="3600" smtClean="0"/>
              <a:t> </a:t>
            </a:r>
            <a:r>
              <a:rPr lang="en-US" sz="3600" smtClean="0"/>
              <a:t>lessons through Flipped Learning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86631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The teacher marks the key elements of the given representation.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52">
            <a:extLst>
              <a:ext uri="{FF2B5EF4-FFF2-40B4-BE49-F238E27FC236}">
                <a16:creationId xmlns:a16="http://schemas.microsoft.com/office/drawing/2014/main" xmlns="" id="{93BD955A-ED6E-A830-A93B-10ACD16C5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162" cy="3811588"/>
          </a:xfrm>
          <a:custGeom>
            <a:avLst/>
            <a:gdLst/>
            <a:ahLst/>
            <a:cxnLst/>
            <a:rect l="l" t="t" r="r" b="b"/>
            <a:pathLst>
              <a:path w="2068026" h="1398737">
                <a:moveTo>
                  <a:pt x="0" y="0"/>
                </a:moveTo>
                <a:lnTo>
                  <a:pt x="2068025" y="0"/>
                </a:lnTo>
                <a:lnTo>
                  <a:pt x="2068025" y="1398737"/>
                </a:lnTo>
                <a:lnTo>
                  <a:pt x="0" y="13987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386348" y="790796"/>
            <a:ext cx="8524568" cy="1061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Engagement, collaboration</a:t>
            </a:r>
            <a:br>
              <a:rPr lang="en-US" sz="3600" smtClean="0"/>
            </a:br>
            <a:r>
              <a:rPr lang="en-US" sz="3600" smtClean="0"/>
              <a:t> and successful</a:t>
            </a:r>
            <a:r>
              <a:rPr lang="pl-PL" sz="3600" smtClean="0"/>
              <a:t> </a:t>
            </a:r>
            <a:r>
              <a:rPr lang="en-US" sz="3600" smtClean="0"/>
              <a:t>lessons through Flipped Learning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17319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 Students are excited about the information received and involvement in the development of learning through Flipped Learning.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54">
            <a:extLst>
              <a:ext uri="{FF2B5EF4-FFF2-40B4-BE49-F238E27FC236}">
                <a16:creationId xmlns:a16="http://schemas.microsoft.com/office/drawing/2014/main" xmlns="" id="{A392C9AF-33E4-1728-3600-5CA22A608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162" cy="3811588"/>
          </a:xfrm>
          <a:custGeom>
            <a:avLst/>
            <a:gdLst/>
            <a:ahLst/>
            <a:cxnLst/>
            <a:rect l="l" t="t" r="r" b="b"/>
            <a:pathLst>
              <a:path w="1668115" h="1324067">
                <a:moveTo>
                  <a:pt x="0" y="0"/>
                </a:moveTo>
                <a:lnTo>
                  <a:pt x="1668116" y="0"/>
                </a:lnTo>
                <a:lnTo>
                  <a:pt x="1668116" y="1324066"/>
                </a:lnTo>
                <a:lnTo>
                  <a:pt x="0" y="13240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Freeform 55">
            <a:extLst>
              <a:ext uri="{FF2B5EF4-FFF2-40B4-BE49-F238E27FC236}">
                <a16:creationId xmlns:a16="http://schemas.microsoft.com/office/drawing/2014/main" xmlns="" id="{5FE8298D-39D9-BA08-5BCE-3C7F5E217BF4}"/>
              </a:ext>
            </a:extLst>
          </p:cNvPr>
          <p:cNvSpPr/>
          <p:nvPr/>
        </p:nvSpPr>
        <p:spPr>
          <a:xfrm>
            <a:off x="108479" y="2172739"/>
            <a:ext cx="946512" cy="1256261"/>
          </a:xfrm>
          <a:custGeom>
            <a:avLst/>
            <a:gdLst/>
            <a:ahLst/>
            <a:cxnLst/>
            <a:rect l="l" t="t" r="r" b="b"/>
            <a:pathLst>
              <a:path w="689238" h="892217">
                <a:moveTo>
                  <a:pt x="0" y="0"/>
                </a:moveTo>
                <a:lnTo>
                  <a:pt x="689238" y="0"/>
                </a:lnTo>
                <a:lnTo>
                  <a:pt x="689238" y="892217"/>
                </a:lnTo>
                <a:lnTo>
                  <a:pt x="0" y="8922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386348" y="790796"/>
            <a:ext cx="8524568" cy="1061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Engagement, collaboration</a:t>
            </a:r>
            <a:br>
              <a:rPr lang="en-US" sz="3600" smtClean="0"/>
            </a:br>
            <a:r>
              <a:rPr lang="en-US" sz="3600" smtClean="0"/>
              <a:t> and successful</a:t>
            </a:r>
            <a:r>
              <a:rPr lang="pl-PL" sz="3600" smtClean="0"/>
              <a:t> </a:t>
            </a:r>
            <a:r>
              <a:rPr lang="en-US" sz="3600" smtClean="0"/>
              <a:t>lessons through Flipped Learning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30028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/>
              <a:t>Conclusion</a:t>
            </a:r>
            <a:endParaRPr lang="pl-PL" sz="4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561396E-4252-E7C8-3417-5222698D59D6}"/>
              </a:ext>
            </a:extLst>
          </p:cNvPr>
          <p:cNvSpPr txBox="1"/>
          <p:nvPr/>
        </p:nvSpPr>
        <p:spPr>
          <a:xfrm>
            <a:off x="985520" y="2073358"/>
            <a:ext cx="103952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Flipped learning is an innovative educational approach that fundamentally changes the way students interact with academic content and the learning process. </a:t>
            </a:r>
          </a:p>
          <a:p>
            <a:r>
              <a:rPr lang="en-US" sz="2800" dirty="0"/>
              <a:t>The benefits and impact of this method: development of critical and collaborative skills, flexibility, autonomy, personalization and differentiation of training.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187</TotalTime>
  <Words>701</Words>
  <Application>Microsoft Office PowerPoint</Application>
  <PresentationFormat>Panoramiczny</PresentationFormat>
  <Paragraphs>38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Century Gothic</vt:lpstr>
      <vt:lpstr>Inter Bold</vt:lpstr>
      <vt:lpstr>Poppins</vt:lpstr>
      <vt:lpstr>Times New Roman</vt:lpstr>
      <vt:lpstr>Tema di Office</vt:lpstr>
      <vt:lpstr>1_Tema di Office</vt:lpstr>
      <vt:lpstr>Prezentacja programu PowerPoint</vt:lpstr>
      <vt:lpstr>MODULE 7: TEACHING FLIPPED LEARNING AND ITS PRACTICES IN HIGHER EDUCATION INSTITUTIONS</vt:lpstr>
      <vt:lpstr>Engagement, collaboration  and successful lessons through Flipped Learning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26</cp:revision>
  <dcterms:created xsi:type="dcterms:W3CDTF">2024-08-05T10:37:09Z</dcterms:created>
  <dcterms:modified xsi:type="dcterms:W3CDTF">2025-03-30T20:19:07Z</dcterms:modified>
</cp:coreProperties>
</file>