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67" r:id="rId4"/>
    <p:sldId id="268" r:id="rId5"/>
    <p:sldId id="258" r:id="rId6"/>
    <p:sldId id="262" r:id="rId7"/>
    <p:sldId id="263" r:id="rId8"/>
    <p:sldId id="266" r:id="rId9"/>
    <p:sldId id="265" r:id="rId10"/>
    <p:sldId id="264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5604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136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0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6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9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6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1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4348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274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05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0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5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9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9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8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xmlns="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xmlns="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xmlns="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30/03/2025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04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25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30/03/2025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4074159" y="2304462"/>
            <a:ext cx="6736081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7:</a:t>
            </a:r>
            <a: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20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TEACHING FLIPPED LEARNING AND ITS PRACTICES IN HIGHER EDUCATION </a:t>
            </a:r>
            <a:r>
              <a:rPr lang="en-US" sz="20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INSTITUTIONS</a:t>
            </a:r>
            <a:endParaRPr lang="pl-PL" sz="2000" b="1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Poppins" panose="00000500000000000000" pitchFamily="2" charset="-18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7.3: </a:t>
            </a: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Anxiety-free navigation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a math </a:t>
            </a:r>
            <a:r>
              <a:rPr lang="en-US" sz="20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flipped </a:t>
            </a:r>
            <a:r>
              <a:rPr lang="en-US" sz="20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environment</a:t>
            </a: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0095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485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780211"/>
            <a:ext cx="9144000" cy="1396136"/>
          </a:xfrm>
        </p:spPr>
        <p:txBody>
          <a:bodyPr>
            <a:noAutofit/>
          </a:bodyPr>
          <a:lstStyle/>
          <a:p>
            <a:r>
              <a:rPr lang="pl-PL" sz="3200" dirty="0"/>
              <a:t>MODULE 7</a:t>
            </a:r>
            <a:r>
              <a:rPr lang="pl-PL" sz="3200" dirty="0" smtClean="0"/>
              <a:t>: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en-US" sz="3200" dirty="0"/>
              <a:t>TEACHING FLIPPED LEARNING AND ITS PRACTICES IN HIGHER EDUCATION INSTITUTIONS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40" y="3188293"/>
            <a:ext cx="10434320" cy="1230643"/>
          </a:xfrm>
        </p:spPr>
        <p:txBody>
          <a:bodyPr>
            <a:noAutofit/>
          </a:bodyPr>
          <a:lstStyle/>
          <a:p>
            <a:r>
              <a:rPr lang="en-US" sz="2800" dirty="0"/>
              <a:t>Lesson </a:t>
            </a:r>
            <a:r>
              <a:rPr lang="en-US" sz="2800" dirty="0" smtClean="0"/>
              <a:t>7.</a:t>
            </a:r>
            <a:r>
              <a:rPr lang="pl-PL" sz="2800" dirty="0" smtClean="0"/>
              <a:t>3</a:t>
            </a:r>
            <a:r>
              <a:rPr lang="en-US" sz="2800" dirty="0"/>
              <a:t>: Anxiety-free navigation</a:t>
            </a:r>
          </a:p>
          <a:p>
            <a:r>
              <a:rPr lang="en-US" sz="2800" dirty="0"/>
              <a:t> in a math </a:t>
            </a:r>
            <a:r>
              <a:rPr lang="en-US" sz="2800" dirty="0" smtClean="0"/>
              <a:t>flipped </a:t>
            </a:r>
            <a:r>
              <a:rPr lang="en-US" sz="2800" dirty="0"/>
              <a:t>learning environment</a:t>
            </a:r>
            <a:endParaRPr lang="en-US" sz="28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B2C80E0-C6C7-5C08-FF96-564BAC927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69715" y="4832644"/>
            <a:ext cx="3722039" cy="111252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161045" y="5381632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8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348" y="79079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Anxiety-free navigation</a:t>
            </a:r>
            <a:br>
              <a:rPr lang="en-US" sz="3600" dirty="0"/>
            </a:br>
            <a:r>
              <a:rPr lang="en-US" sz="3600" dirty="0"/>
              <a:t> in a </a:t>
            </a:r>
            <a:r>
              <a:rPr lang="en-US" sz="3600" dirty="0" smtClean="0"/>
              <a:t>math</a:t>
            </a:r>
            <a:r>
              <a:rPr lang="pl-PL" sz="3600" dirty="0" smtClean="0"/>
              <a:t> </a:t>
            </a:r>
            <a:r>
              <a:rPr lang="en-US" sz="3600" dirty="0" smtClean="0"/>
              <a:t>flipped </a:t>
            </a:r>
            <a:r>
              <a:rPr lang="en-US" sz="3600" dirty="0"/>
              <a:t>learning environment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teacher determines from Class I that some children are afraid of mathematics.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AA35F34-F169-A0E8-123D-B4CECDAB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10"/>
          <a:stretch/>
        </p:blipFill>
        <p:spPr>
          <a:xfrm>
            <a:off x="269098" y="2220844"/>
            <a:ext cx="5826902" cy="346875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teacher applies all the necessary tools to have a correct inverted learning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4" name="Freeform 54">
            <a:extLst>
              <a:ext uri="{FF2B5EF4-FFF2-40B4-BE49-F238E27FC236}">
                <a16:creationId xmlns:a16="http://schemas.microsoft.com/office/drawing/2014/main" xmlns="" id="{FCE02008-9076-1969-DB11-3A073AF68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881517" h="1220634">
                <a:moveTo>
                  <a:pt x="0" y="0"/>
                </a:moveTo>
                <a:lnTo>
                  <a:pt x="1881517" y="0"/>
                </a:lnTo>
                <a:lnTo>
                  <a:pt x="1881517" y="1220635"/>
                </a:lnTo>
                <a:lnTo>
                  <a:pt x="0" y="1220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Anxiety-free navigation</a:t>
            </a:r>
            <a:br>
              <a:rPr lang="en-US" sz="3600" smtClean="0"/>
            </a:br>
            <a:r>
              <a:rPr lang="en-US" sz="3600" smtClean="0"/>
              <a:t> in a math</a:t>
            </a:r>
            <a:r>
              <a:rPr lang="pl-PL" sz="3600" smtClean="0"/>
              <a:t> </a:t>
            </a:r>
            <a:r>
              <a:rPr lang="en-US" sz="3600" smtClean="0"/>
              <a:t>flipped learning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359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teacher shows that mathematics is in their hands and that they can control the numbers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B0564E-C59C-15C4-1EFB-FE6FF3D48B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913" y="2066735"/>
            <a:ext cx="5596908" cy="348739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Anxiety-free navigation</a:t>
            </a:r>
            <a:br>
              <a:rPr lang="en-US" sz="3600" smtClean="0"/>
            </a:br>
            <a:r>
              <a:rPr lang="en-US" sz="3600" smtClean="0"/>
              <a:t> in a math</a:t>
            </a:r>
            <a:r>
              <a:rPr lang="pl-PL" sz="3600" smtClean="0"/>
              <a:t> </a:t>
            </a:r>
            <a:r>
              <a:rPr lang="en-US" sz="3600" smtClean="0"/>
              <a:t>flipped learning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755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Students study and learn independently through flipped learning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53">
            <a:extLst>
              <a:ext uri="{FF2B5EF4-FFF2-40B4-BE49-F238E27FC236}">
                <a16:creationId xmlns:a16="http://schemas.microsoft.com/office/drawing/2014/main" xmlns="" id="{7B18145D-9141-AA51-D8FC-639C493F1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162" cy="3811588"/>
          </a:xfrm>
          <a:custGeom>
            <a:avLst/>
            <a:gdLst/>
            <a:ahLst/>
            <a:cxnLst/>
            <a:rect l="l" t="t" r="r" b="b"/>
            <a:pathLst>
              <a:path w="1468878" h="1570293">
                <a:moveTo>
                  <a:pt x="0" y="0"/>
                </a:moveTo>
                <a:lnTo>
                  <a:pt x="1468878" y="0"/>
                </a:lnTo>
                <a:lnTo>
                  <a:pt x="1468878" y="1570293"/>
                </a:lnTo>
                <a:lnTo>
                  <a:pt x="0" y="1570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Anxiety-free navigation</a:t>
            </a:r>
            <a:br>
              <a:rPr lang="en-US" sz="3600" smtClean="0"/>
            </a:br>
            <a:r>
              <a:rPr lang="en-US" sz="3600" smtClean="0"/>
              <a:t> in a math</a:t>
            </a:r>
            <a:r>
              <a:rPr lang="pl-PL" sz="3600" smtClean="0"/>
              <a:t> </a:t>
            </a:r>
            <a:r>
              <a:rPr lang="en-US" sz="3600" smtClean="0"/>
              <a:t>flipped learning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28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teacher encourages and is always ready to intervene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8" name="Freeform 52">
            <a:extLst>
              <a:ext uri="{FF2B5EF4-FFF2-40B4-BE49-F238E27FC236}">
                <a16:creationId xmlns:a16="http://schemas.microsoft.com/office/drawing/2014/main" xmlns="" id="{513E689C-313E-54D7-FDC6-65BE6772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9736" y="2057400"/>
            <a:ext cx="4012214" cy="3361267"/>
          </a:xfrm>
          <a:custGeom>
            <a:avLst/>
            <a:gdLst/>
            <a:ahLst/>
            <a:cxnLst/>
            <a:rect l="l" t="t" r="r" b="b"/>
            <a:pathLst>
              <a:path w="1217887" h="1100665">
                <a:moveTo>
                  <a:pt x="0" y="0"/>
                </a:moveTo>
                <a:lnTo>
                  <a:pt x="1217887" y="0"/>
                </a:lnTo>
                <a:lnTo>
                  <a:pt x="1217887" y="1100665"/>
                </a:lnTo>
                <a:lnTo>
                  <a:pt x="0" y="11006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o-RO" dirty="0"/>
          </a:p>
        </p:txBody>
      </p:sp>
      <p:sp>
        <p:nvSpPr>
          <p:cNvPr id="10" name="Freeform 59">
            <a:extLst>
              <a:ext uri="{FF2B5EF4-FFF2-40B4-BE49-F238E27FC236}">
                <a16:creationId xmlns:a16="http://schemas.microsoft.com/office/drawing/2014/main" xmlns="" id="{0EC71C39-DB04-791D-9B5A-7E3553B26554}"/>
              </a:ext>
            </a:extLst>
          </p:cNvPr>
          <p:cNvSpPr/>
          <p:nvPr/>
        </p:nvSpPr>
        <p:spPr>
          <a:xfrm>
            <a:off x="243487" y="3429000"/>
            <a:ext cx="1186249" cy="1903944"/>
          </a:xfrm>
          <a:custGeom>
            <a:avLst/>
            <a:gdLst/>
            <a:ahLst/>
            <a:cxnLst/>
            <a:rect l="l" t="t" r="r" b="b"/>
            <a:pathLst>
              <a:path w="623861" h="867980">
                <a:moveTo>
                  <a:pt x="0" y="0"/>
                </a:moveTo>
                <a:lnTo>
                  <a:pt x="623861" y="0"/>
                </a:lnTo>
                <a:lnTo>
                  <a:pt x="623861" y="867980"/>
                </a:lnTo>
                <a:lnTo>
                  <a:pt x="0" y="867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Anxiety-free navigation</a:t>
            </a:r>
            <a:br>
              <a:rPr lang="en-US" sz="3600" smtClean="0"/>
            </a:br>
            <a:r>
              <a:rPr lang="en-US" sz="3600" smtClean="0"/>
              <a:t> in a math</a:t>
            </a:r>
            <a:r>
              <a:rPr lang="pl-PL" sz="3600" smtClean="0"/>
              <a:t> </a:t>
            </a:r>
            <a:r>
              <a:rPr lang="en-US" sz="3600" smtClean="0"/>
              <a:t>flipped learning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028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With mathematical knowledge, children can win competitions</a:t>
            </a:r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Freeform 51">
            <a:extLst>
              <a:ext uri="{FF2B5EF4-FFF2-40B4-BE49-F238E27FC236}">
                <a16:creationId xmlns:a16="http://schemas.microsoft.com/office/drawing/2014/main" xmlns="" id="{E0B2C0CB-700A-E7FD-3550-C539355B6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9066" y="2057400"/>
            <a:ext cx="3172883" cy="3811588"/>
          </a:xfrm>
          <a:custGeom>
            <a:avLst/>
            <a:gdLst/>
            <a:ahLst/>
            <a:cxnLst/>
            <a:rect l="l" t="t" r="r" b="b"/>
            <a:pathLst>
              <a:path w="1217966" h="1480810">
                <a:moveTo>
                  <a:pt x="0" y="0"/>
                </a:moveTo>
                <a:lnTo>
                  <a:pt x="1217966" y="0"/>
                </a:lnTo>
                <a:lnTo>
                  <a:pt x="1217966" y="1480810"/>
                </a:lnTo>
                <a:lnTo>
                  <a:pt x="0" y="1480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9" name="Freeform 50">
            <a:extLst>
              <a:ext uri="{FF2B5EF4-FFF2-40B4-BE49-F238E27FC236}">
                <a16:creationId xmlns:a16="http://schemas.microsoft.com/office/drawing/2014/main" xmlns="" id="{2A971A17-41BD-22E6-95D4-E8C9384C8EED}"/>
              </a:ext>
            </a:extLst>
          </p:cNvPr>
          <p:cNvSpPr/>
          <p:nvPr/>
        </p:nvSpPr>
        <p:spPr>
          <a:xfrm>
            <a:off x="215671" y="2049462"/>
            <a:ext cx="1399344" cy="1227203"/>
          </a:xfrm>
          <a:custGeom>
            <a:avLst/>
            <a:gdLst/>
            <a:ahLst/>
            <a:cxnLst/>
            <a:rect l="l" t="t" r="r" b="b"/>
            <a:pathLst>
              <a:path w="700065" h="647560">
                <a:moveTo>
                  <a:pt x="0" y="0"/>
                </a:moveTo>
                <a:lnTo>
                  <a:pt x="700065" y="0"/>
                </a:lnTo>
                <a:lnTo>
                  <a:pt x="700065" y="647560"/>
                </a:lnTo>
                <a:lnTo>
                  <a:pt x="0" y="647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72">
            <a:extLst>
              <a:ext uri="{FF2B5EF4-FFF2-40B4-BE49-F238E27FC236}">
                <a16:creationId xmlns:a16="http://schemas.microsoft.com/office/drawing/2014/main" xmlns="" id="{E0A6CB6C-553D-4D44-27FD-F69ABDDE3820}"/>
              </a:ext>
            </a:extLst>
          </p:cNvPr>
          <p:cNvSpPr txBox="1"/>
          <p:nvPr/>
        </p:nvSpPr>
        <p:spPr>
          <a:xfrm>
            <a:off x="215670" y="3666797"/>
            <a:ext cx="2053395" cy="256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More Sugar Thin"/>
                <a:ea typeface="More Sugar Thin"/>
                <a:cs typeface="More Sugar Thin"/>
                <a:sym typeface="More Sugar Thin"/>
              </a:rPr>
              <a:t>Class 4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xmlns="" id="{43833E5F-D27D-8673-FD51-C537BBFAD3B0}"/>
              </a:ext>
            </a:extLst>
          </p:cNvPr>
          <p:cNvSpPr txBox="1">
            <a:spLocks/>
          </p:cNvSpPr>
          <p:nvPr/>
        </p:nvSpPr>
        <p:spPr>
          <a:xfrm>
            <a:off x="1386348" y="790796"/>
            <a:ext cx="8524568" cy="10618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mtClean="0"/>
              <a:t>Anxiety-free navigation</a:t>
            </a:r>
            <a:br>
              <a:rPr lang="en-US" sz="3600" smtClean="0"/>
            </a:br>
            <a:r>
              <a:rPr lang="en-US" sz="3600" smtClean="0"/>
              <a:t> in a math</a:t>
            </a:r>
            <a:r>
              <a:rPr lang="pl-PL" sz="3600" smtClean="0"/>
              <a:t> </a:t>
            </a:r>
            <a:r>
              <a:rPr lang="en-US" sz="3600" smtClean="0"/>
              <a:t>flipped learning environment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319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A561396E-4252-E7C8-3417-5222698D59D6}"/>
              </a:ext>
            </a:extLst>
          </p:cNvPr>
          <p:cNvSpPr txBox="1"/>
          <p:nvPr/>
        </p:nvSpPr>
        <p:spPr>
          <a:xfrm>
            <a:off x="1267203" y="1443841"/>
            <a:ext cx="9657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Flipped learning is an innovative educational approach that fundamentally changes the way students interact with academic content and the learning process. </a:t>
            </a:r>
          </a:p>
          <a:p>
            <a:r>
              <a:rPr lang="en-US" sz="2800" dirty="0"/>
              <a:t>The benefits and impact of this method: development of critical and collaborative skills, flexibility, autonomy, personalization and differentiation of training.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191</TotalTime>
  <Words>670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Century Gothic</vt:lpstr>
      <vt:lpstr>Inter Bold</vt:lpstr>
      <vt:lpstr>More Sugar Thin</vt:lpstr>
      <vt:lpstr>Poppins</vt:lpstr>
      <vt:lpstr>Times New Roman</vt:lpstr>
      <vt:lpstr>Tema di Office</vt:lpstr>
      <vt:lpstr>1_Tema di Office</vt:lpstr>
      <vt:lpstr>2_Tema di Office</vt:lpstr>
      <vt:lpstr>Prezentacja programu PowerPoint</vt:lpstr>
      <vt:lpstr>MODULE 7: TEACHING FLIPPED LEARNING AND ITS PRACTICES IN HIGHER EDUCATION INSTITUTIONS</vt:lpstr>
      <vt:lpstr>Anxiety-free navigation  in a math flipped learning environment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Witulska Klaudia</dc:creator>
  <cp:lastModifiedBy>Ania</cp:lastModifiedBy>
  <cp:revision>46</cp:revision>
  <dcterms:created xsi:type="dcterms:W3CDTF">2024-08-05T10:37:09Z</dcterms:created>
  <dcterms:modified xsi:type="dcterms:W3CDTF">2025-03-30T20:33:14Z</dcterms:modified>
</cp:coreProperties>
</file>