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73" r:id="rId4"/>
    <p:sldId id="274" r:id="rId5"/>
    <p:sldId id="258" r:id="rId6"/>
    <p:sldId id="260" r:id="rId7"/>
    <p:sldId id="263" r:id="rId8"/>
    <p:sldId id="262" r:id="rId9"/>
    <p:sldId id="264" r:id="rId10"/>
    <p:sldId id="267" r:id="rId11"/>
    <p:sldId id="268" r:id="rId12"/>
    <p:sldId id="265" r:id="rId13"/>
    <p:sldId id="272" r:id="rId14"/>
    <p:sldId id="270" r:id="rId15"/>
    <p:sldId id="266" r:id="rId16"/>
    <p:sldId id="259" r:id="rId17"/>
    <p:sldId id="275" r:id="rId18"/>
    <p:sldId id="27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710"/>
  </p:normalViewPr>
  <p:slideViewPr>
    <p:cSldViewPr snapToGrid="0">
      <p:cViewPr varScale="1">
        <p:scale>
          <a:sx n="89" d="100"/>
          <a:sy n="89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6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6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5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9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9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0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4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39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7632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391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1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97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44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9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39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0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 userDrawn="1"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4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735237" y="1972548"/>
            <a:ext cx="7310907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8:</a:t>
            </a:r>
            <a: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HOW TO USE ROBOTICS TO TEACH MATHEMATICS IN PRIMARY </a:t>
            </a: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SCHOOLS</a:t>
            </a:r>
            <a:endParaRPr lang="pl-PL" sz="32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8.3</a:t>
            </a:r>
            <a:r>
              <a:rPr lang="pl-PL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Musical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</a:t>
            </a:r>
            <a:endParaRPr lang="pl-PL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2CE5D9D-5328-0BD0-FB11-6D0DA5A0A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3A27E8-A8AF-A499-B9A8-D5E8D78B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13AC21-691C-AD7F-82E3-883BBBC2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Example of a child playing with a robot</a:t>
            </a: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child creates </a:t>
            </a:r>
            <a:r>
              <a:rPr lang="pl-PL" sz="2400" dirty="0"/>
              <a:t>a </a:t>
            </a:r>
            <a:r>
              <a:rPr lang="en-US" sz="2400" dirty="0"/>
              <a:t>sequence of colored </a:t>
            </a:r>
            <a:r>
              <a:rPr lang="pl-PL" sz="2400" dirty="0" err="1"/>
              <a:t>blocks</a:t>
            </a:r>
            <a:r>
              <a:rPr lang="pl-PL" sz="2400" dirty="0"/>
              <a:t> </a:t>
            </a:r>
            <a:r>
              <a:rPr lang="pl-PL" sz="2400" dirty="0" err="1"/>
              <a:t>coding</a:t>
            </a:r>
            <a:r>
              <a:rPr lang="pl-PL" sz="2400" dirty="0"/>
              <a:t> </a:t>
            </a:r>
            <a:r>
              <a:rPr lang="en-US" sz="2400" dirty="0"/>
              <a:t>a </a:t>
            </a:r>
            <a:r>
              <a:rPr lang="pl-PL" sz="2400" dirty="0" err="1"/>
              <a:t>short</a:t>
            </a:r>
            <a:r>
              <a:rPr lang="pl-PL" sz="2400" dirty="0"/>
              <a:t> </a:t>
            </a:r>
            <a:r>
              <a:rPr lang="pl-PL" sz="2400" dirty="0" err="1"/>
              <a:t>melody</a:t>
            </a:r>
            <a:r>
              <a:rPr lang="en-US" sz="2400" dirty="0"/>
              <a:t> for the robot.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86DB2974-FADE-1E3A-35EC-6378EE58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7D7441A-F49A-6C66-8731-AC575EDD4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7" y="2123603"/>
            <a:ext cx="5259389" cy="30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D276860-3FB8-E987-59A2-4620EC6C2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F5DCAF-3A79-4F9F-79A1-E189E031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7401BB-9D7E-A096-0809-B0DC1920C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Example of a child playing with a robot</a:t>
            </a: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child </a:t>
            </a:r>
            <a:r>
              <a:rPr lang="en-US" sz="2400" dirty="0" err="1"/>
              <a:t>plac</a:t>
            </a:r>
            <a:r>
              <a:rPr lang="pl-PL" sz="2400" dirty="0"/>
              <a:t>es</a:t>
            </a:r>
            <a:r>
              <a:rPr lang="en-US" sz="2400" dirty="0"/>
              <a:t> them on the floor </a:t>
            </a:r>
            <a:r>
              <a:rPr lang="pl-PL" sz="2400" dirty="0" err="1"/>
              <a:t>at</a:t>
            </a:r>
            <a:r>
              <a:rPr lang="pl-PL" sz="2400" dirty="0"/>
              <a:t> the </a:t>
            </a:r>
            <a:r>
              <a:rPr lang="pl-PL" sz="2400" dirty="0" err="1"/>
              <a:t>colour</a:t>
            </a:r>
            <a:r>
              <a:rPr lang="pl-PL" sz="2400" dirty="0"/>
              <a:t> sensor of</a:t>
            </a:r>
            <a:r>
              <a:rPr lang="en-US" sz="2400" dirty="0"/>
              <a:t> the robot.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F1B92958-C743-F709-9E5D-1F769919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F84546-FFDB-4133-8F3D-CC5C6D8DA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51" y="2228167"/>
            <a:ext cx="3603386" cy="31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9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BC2AD67-FAB2-34EA-BFEA-1F5A8AC4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4A54B4-8D25-50F5-2E6B-E84F90CE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CD0EF80-0C4A-7C52-F0A4-47AAD464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Example of a child playing with a robot</a:t>
            </a:r>
            <a:endParaRPr lang="pl-PL" sz="32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n-US" sz="2400" dirty="0"/>
              <a:t>The child listens as the robot</a:t>
            </a:r>
            <a:r>
              <a:rPr lang="pl-PL" sz="2400" dirty="0"/>
              <a:t> </a:t>
            </a:r>
            <a:r>
              <a:rPr lang="pl-PL" sz="2400" dirty="0" err="1"/>
              <a:t>plays</a:t>
            </a:r>
            <a:r>
              <a:rPr lang="pl-PL" sz="2400" dirty="0"/>
              <a:t> </a:t>
            </a:r>
            <a:r>
              <a:rPr lang="pl-PL" sz="2400" dirty="0" err="1"/>
              <a:t>composed</a:t>
            </a:r>
            <a:r>
              <a:rPr lang="pl-PL" sz="2400" dirty="0"/>
              <a:t> </a:t>
            </a:r>
            <a:r>
              <a:rPr lang="pl-PL" sz="2400" dirty="0" err="1"/>
              <a:t>sequence</a:t>
            </a:r>
            <a:r>
              <a:rPr lang="pl-PL" sz="2400" dirty="0"/>
              <a:t> of </a:t>
            </a:r>
            <a:r>
              <a:rPr lang="pl-PL" sz="2400" dirty="0" err="1"/>
              <a:t>note</a:t>
            </a:r>
            <a:r>
              <a:rPr lang="pl-PL" sz="2400" dirty="0"/>
              <a:t> </a:t>
            </a:r>
            <a:r>
              <a:rPr lang="pl-PL" sz="2400" dirty="0" err="1"/>
              <a:t>sounds</a:t>
            </a:r>
            <a:r>
              <a:rPr lang="en-US" sz="2400" dirty="0"/>
              <a:t>.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E85FD4BF-5BEC-ECA0-3C37-2E56068E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4AAF068-2445-C8FE-A905-8E4C8172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56" y="2166551"/>
            <a:ext cx="5193710" cy="31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5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6BCA0B9-3D6B-A11F-74E4-6D8DFBA3A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EA9AAE-AF22-FD53-A886-FABEB399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A62EC01-6115-15CE-A041-B2A8E738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Summary</a:t>
            </a:r>
            <a:endParaRPr lang="pl-PL" sz="3200" dirty="0"/>
          </a:p>
          <a:p>
            <a:pPr marL="0" indent="0" algn="just">
              <a:buNone/>
            </a:pPr>
            <a:endParaRPr lang="pl-PL" sz="3200" dirty="0"/>
          </a:p>
          <a:p>
            <a:pPr marL="0" indent="0" algn="just">
              <a:buNone/>
            </a:pPr>
            <a:r>
              <a:rPr lang="en-US" sz="2400" dirty="0"/>
              <a:t>The teacher explains that this game reinforces pattern recognition and sequencing by connecting colors to musical notes. Students develop a basic understanding of rhythm and order as they follow their color-coded paths to create a melody.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7C6A6E8A-95BD-1D94-3682-336B0B90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8708230-66AF-D93D-9F7D-98EEE4032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66" y="2167684"/>
            <a:ext cx="5055967" cy="35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1038986" y="2148840"/>
            <a:ext cx="10114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This game reinforces pattern recognition by connecting colors to musical notes, helping students understand sequencing and auditory patterns. By creating and following their own color-coded paths, students learn the basics of rhythm, order, and sound association. The combination of music and movement in this game promotes a multisensory approach to learning patterns.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15091" y="5992597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3915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000" dirty="0" smtClean="0"/>
              <a:t>MODULE </a:t>
            </a:r>
            <a:r>
              <a:rPr lang="pl-PL" sz="4000" dirty="0" smtClean="0"/>
              <a:t>8</a:t>
            </a:r>
            <a:r>
              <a:rPr lang="pl-PL" sz="4000" dirty="0" smtClean="0"/>
              <a:t>:</a:t>
            </a:r>
            <a:br>
              <a:rPr lang="pl-PL" sz="4000" dirty="0" smtClean="0"/>
            </a:br>
            <a:r>
              <a:rPr lang="en-US" sz="4000" dirty="0"/>
              <a:t>HOW TO USE ROBOTICS TO TEACH MATHEMATICS IN PRIMARY SCHOOLS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920041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/>
              <a:t>Lesson </a:t>
            </a:r>
            <a:r>
              <a:rPr lang="en-US" sz="4000" dirty="0" smtClean="0"/>
              <a:t>8.</a:t>
            </a:r>
            <a:r>
              <a:rPr lang="pl-PL" sz="4000" dirty="0" smtClean="0"/>
              <a:t>3</a:t>
            </a:r>
            <a:r>
              <a:rPr lang="en-US" sz="4000" dirty="0" smtClean="0"/>
              <a:t>: </a:t>
            </a:r>
            <a:r>
              <a:rPr lang="en-US" sz="4000" dirty="0"/>
              <a:t>Musical Walk</a:t>
            </a:r>
          </a:p>
        </p:txBody>
      </p:sp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9" name="Obraz 8" descr="Obraz zawierający Grafika, projekt graficzny, Czcionka, logo&#10;&#10;Opis wygenerowany automatycznie">
            <a:extLst>
              <a:ext uri="{FF2B5EF4-FFF2-40B4-BE49-F238E27FC236}">
                <a16:creationId xmlns="" xmlns:a16="http://schemas.microsoft.com/office/drawing/2014/main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071" y="5356521"/>
            <a:ext cx="2234839" cy="6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This game reinforces pattern recognition and sequencing by linking colors to musical notes as the robot follows a path.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0D9D5F0-F640-8D12-037E-745372F99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789" y="2049462"/>
            <a:ext cx="3120428" cy="36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68" y="2131840"/>
            <a:ext cx="5259388" cy="38115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System </a:t>
            </a:r>
            <a:r>
              <a:rPr lang="pl-PL" dirty="0" err="1"/>
              <a:t>used</a:t>
            </a:r>
            <a:r>
              <a:rPr lang="pl-PL" dirty="0"/>
              <a:t> - LEGO </a:t>
            </a:r>
            <a:r>
              <a:rPr lang="pl-PL" dirty="0" err="1"/>
              <a:t>Spike</a:t>
            </a:r>
            <a:r>
              <a:rPr lang="pl-PL" dirty="0"/>
              <a:t> </a:t>
            </a:r>
            <a:r>
              <a:rPr lang="pl-PL" dirty="0" err="1"/>
              <a:t>Prime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en-US" sz="2600" dirty="0"/>
              <a:t>LEGO Spike Prime is a STEAM-focused robotics kit aimed at educational environments, combining programmable LEGO blocks with motors and sensors. It features a powerful programmable hub, equipped with a 6-axis gyroscope, and various sensors, including a color sensor, force sensor, and distance sensor.</a:t>
            </a:r>
            <a:endParaRPr lang="pl-PL" sz="26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A5D5E09-963A-6DE8-3C34-A770A2351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6" y="2131840"/>
            <a:ext cx="5098096" cy="35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7A97313-C4E2-7EAA-F763-DB256340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32E55B-A0EB-8535-FE6B-4AEDEAF5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865997-AEBF-2177-8B18-7D31FDE6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68" y="2131840"/>
            <a:ext cx="5259388" cy="3811588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Additional</a:t>
            </a:r>
            <a:r>
              <a:rPr lang="pl-PL" dirty="0"/>
              <a:t> hardware - </a:t>
            </a:r>
            <a:r>
              <a:rPr lang="pl-PL" dirty="0" err="1"/>
              <a:t>Maixduino</a:t>
            </a:r>
            <a:r>
              <a:rPr lang="pl-PL" dirty="0"/>
              <a:t> Development Board: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en-US" sz="2000" dirty="0" err="1"/>
              <a:t>Maixduino</a:t>
            </a:r>
            <a:r>
              <a:rPr lang="en-US" sz="2000" dirty="0"/>
              <a:t> is a development board designed for AI and IoT applications, featuring the K210 AI chip with dual-core RISC-V processors. It includes onboard capabilities for machine vision, sound processing, and other edge AI applications.</a:t>
            </a:r>
            <a:endParaRPr lang="pl-PL" sz="20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4BFB4AEB-7034-DC1C-8325-F47075C6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26" name="Picture 2" descr="Płytka rozwojowa Maixduino AI - K210 RISC-V AI + lOT ESP32  + OV2640 - DFRobot DFR0640">
            <a:extLst>
              <a:ext uri="{FF2B5EF4-FFF2-40B4-BE49-F238E27FC236}">
                <a16:creationId xmlns:a16="http://schemas.microsoft.com/office/drawing/2014/main" xmlns="" id="{8FE23759-94B2-FC8D-3BFE-324C8FEB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66" y="2273643"/>
            <a:ext cx="3669785" cy="36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9078716-1DBB-89EA-ADF8-FDBF3E451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F20B0C-3E96-E8FE-151E-A9E4763D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97D46B-ECBA-903F-4CA5-F8336406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357" y="2141838"/>
            <a:ext cx="6009031" cy="371921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Scenario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outline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n-US" sz="2400" dirty="0"/>
              <a:t>1. Explanation of the rules of the game</a:t>
            </a:r>
          </a:p>
          <a:p>
            <a:pPr marL="0" indent="0">
              <a:buNone/>
            </a:pPr>
            <a:r>
              <a:rPr lang="en-US" sz="2400" dirty="0"/>
              <a:t>2. Example of a child playing with a robot</a:t>
            </a:r>
          </a:p>
          <a:p>
            <a:pPr marL="0" indent="0">
              <a:buNone/>
            </a:pPr>
            <a:r>
              <a:rPr lang="en-US" sz="2400" dirty="0"/>
              <a:t>3. Summary</a:t>
            </a:r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C971C0B0-4BBF-D910-BB6D-1251B0D1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2050" name="Picture 2" descr="Free movie video film illustration">
            <a:extLst>
              <a:ext uri="{FF2B5EF4-FFF2-40B4-BE49-F238E27FC236}">
                <a16:creationId xmlns:a16="http://schemas.microsoft.com/office/drawing/2014/main" xmlns="" id="{03659762-4F94-901E-756A-072101DB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8" y="1913152"/>
            <a:ext cx="3229747" cy="33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7DEE952-044D-5317-4AFA-1CCBC0D7E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7428027-927C-28D0-BE5A-E5672BE8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1E2E74F-3291-D1F3-7E07-0E7CE1B4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Explanation of the rules of the game</a:t>
            </a: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teacher introduces himself and announces the presentation of the game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C672C232-EFE8-0CB6-5B61-42B10FBFF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880CFF6-A730-2B81-75CC-80BBC183D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78" y="2049462"/>
            <a:ext cx="5157385" cy="31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6A847A5-82B9-A836-A61D-F3BEEB83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714369-6A83-7506-C974-8315F613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68651D4-2C74-E20B-075D-DE76F9AA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Explanation of the rules of the game</a:t>
            </a: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teacher explains what the game looks like, what is necessary to run it and how the game works step by step</a:t>
            </a:r>
            <a:endParaRPr lang="pl-PL" sz="2400" dirty="0"/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BF1D905-2A07-9CCF-A7FB-A3722CE6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A9CFA4D-F82E-9AD1-ED86-9F60E0D9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06" y="2162175"/>
            <a:ext cx="28670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1138060-E951-76DD-0C94-CC2F5BF3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DF041D-78E9-79A7-FBBB-44E94F69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Musical Walk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FB8535A-7F9A-681A-B74B-793C1B09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Explanation of the rules of the game</a:t>
            </a: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en-US" sz="2400" dirty="0"/>
              <a:t>The teacher focuses on the role of the robot’s </a:t>
            </a:r>
            <a:r>
              <a:rPr lang="pl-PL" sz="2400" dirty="0" err="1"/>
              <a:t>colour</a:t>
            </a:r>
            <a:r>
              <a:rPr lang="pl-PL" sz="2400" dirty="0"/>
              <a:t> sensor and motors.</a:t>
            </a:r>
            <a:endParaRPr lang="en-US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F6203CCE-591F-0656-A6A1-6BA9C616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1E9C6DE-9C86-2ABB-C445-FA9E403B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42" y="2049462"/>
            <a:ext cx="3370577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57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875</TotalTime>
  <Words>570</Words>
  <Application>Microsoft Office PowerPoint</Application>
  <PresentationFormat>Panoramiczny</PresentationFormat>
  <Paragraphs>57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8: HOW TO USE ROBOTICS TO TEACH MATHEMATICS IN PRIMARY SCHOOLS</vt:lpstr>
      <vt:lpstr>Musical Walk</vt:lpstr>
      <vt:lpstr>Musical Walk</vt:lpstr>
      <vt:lpstr>Musical Walk</vt:lpstr>
      <vt:lpstr>Musical Walk</vt:lpstr>
      <vt:lpstr>Musical Walk</vt:lpstr>
      <vt:lpstr>Musical Walk</vt:lpstr>
      <vt:lpstr>Musical Walk</vt:lpstr>
      <vt:lpstr>Musical Walk</vt:lpstr>
      <vt:lpstr>Musical Walk</vt:lpstr>
      <vt:lpstr>Musical Walk</vt:lpstr>
      <vt:lpstr>Musical Walk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34</cp:revision>
  <dcterms:created xsi:type="dcterms:W3CDTF">2024-08-05T10:37:09Z</dcterms:created>
  <dcterms:modified xsi:type="dcterms:W3CDTF">2025-03-30T21:01:37Z</dcterms:modified>
</cp:coreProperties>
</file>